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8" r:id="rId3"/>
    <p:sldId id="259" r:id="rId4"/>
    <p:sldId id="260" r:id="rId5"/>
    <p:sldId id="273" r:id="rId6"/>
    <p:sldId id="266" r:id="rId7"/>
    <p:sldId id="268" r:id="rId8"/>
    <p:sldId id="269" r:id="rId9"/>
    <p:sldId id="270" r:id="rId10"/>
    <p:sldId id="263" r:id="rId11"/>
    <p:sldId id="264" r:id="rId12"/>
    <p:sldId id="265" r:id="rId13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CCD6E0"/>
    <a:srgbClr val="FFCC00"/>
    <a:srgbClr val="8C0000"/>
    <a:srgbClr val="626000"/>
    <a:srgbClr val="FF9933"/>
    <a:srgbClr val="80808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07" autoAdjust="0"/>
    <p:restoredTop sz="94710" autoAdjust="0"/>
  </p:normalViewPr>
  <p:slideViewPr>
    <p:cSldViewPr snapToGrid="0" showGuides="1">
      <p:cViewPr varScale="1">
        <p:scale>
          <a:sx n="111" d="100"/>
          <a:sy n="111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3" d="100"/>
          <a:sy n="73" d="100"/>
        </p:scale>
        <p:origin x="-3330" y="-120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4386300B-C214-4045-B513-2B6B1E7482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1167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Verdan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FABCA902-51D0-4602-B06E-7B2FCFF5FAD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0088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4616450"/>
            <a:ext cx="6467475" cy="1057275"/>
          </a:xfrm>
        </p:spPr>
        <p:txBody>
          <a:bodyPr lIns="360000"/>
          <a:lstStyle>
            <a:lvl1pPr>
              <a:defRPr sz="2000" b="1" smtClean="0">
                <a:solidFill>
                  <a:srgbClr val="0066CC"/>
                </a:solidFill>
              </a:defRPr>
            </a:lvl1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506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2409825" y="2579688"/>
            <a:ext cx="6477000" cy="1470025"/>
          </a:xfrm>
        </p:spPr>
        <p:txBody>
          <a:bodyPr lIns="360000" anchor="t"/>
          <a:lstStyle>
            <a:lvl1pPr>
              <a:lnSpc>
                <a:spcPct val="100000"/>
              </a:lnSpc>
              <a:defRPr sz="3600" smtClean="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  <a:endParaRPr lang="de-DE" dirty="0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60350" y="295275"/>
            <a:ext cx="4321175" cy="28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1000" b="1" dirty="0">
                <a:solidFill>
                  <a:srgbClr val="5F5F5F"/>
                </a:solidFill>
                <a:cs typeface="Arial" charset="0"/>
              </a:rPr>
              <a:t>Patrick Hjort</a:t>
            </a:r>
          </a:p>
          <a:p>
            <a:pPr eaLnBrk="0" hangingPunct="0">
              <a:lnSpc>
                <a:spcPct val="65000"/>
              </a:lnSpc>
              <a:spcBef>
                <a:spcPct val="50000"/>
              </a:spcBef>
            </a:pPr>
            <a:r>
              <a:rPr lang="de-DE" sz="1000" b="1" dirty="0">
                <a:solidFill>
                  <a:srgbClr val="5F5F5F"/>
                </a:solidFill>
                <a:cs typeface="Arial" charset="0"/>
              </a:rPr>
              <a:t>Institut der Informatik der Freien Universität Berlin</a:t>
            </a:r>
          </a:p>
        </p:txBody>
      </p:sp>
      <p:pic>
        <p:nvPicPr>
          <p:cNvPr id="45064" name="Picture 24" descr="Logo_RGB_3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32588" y="838200"/>
            <a:ext cx="2160587" cy="5478463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0825" y="838200"/>
            <a:ext cx="6329363" cy="547846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5750" indent="-285750">
              <a:buFont typeface="Symbol" panose="05050102010706020507" pitchFamily="18" charset="2"/>
              <a:buChar char="-"/>
              <a:defRPr/>
            </a:lvl1pPr>
            <a:lvl2pPr marL="355600" indent="-176213">
              <a:buFont typeface="Symbol" panose="05050102010706020507" pitchFamily="18" charset="2"/>
              <a:buChar char="-"/>
              <a:defRPr/>
            </a:lvl2pPr>
            <a:lvl3pPr marL="723900" indent="-188913">
              <a:buFont typeface="Symbol" panose="05050102010706020507" pitchFamily="18" charset="2"/>
              <a:buChar char="-"/>
              <a:defRPr/>
            </a:lvl3pPr>
            <a:lvl4pPr marL="1079500" indent="-176213">
              <a:buFont typeface="Symbol" panose="05050102010706020507" pitchFamily="18" charset="2"/>
              <a:buChar char="-"/>
              <a:defRPr/>
            </a:lvl4pPr>
            <a:lvl5pPr marL="1435100" indent="-176213">
              <a:buFont typeface="Symbol" panose="05050102010706020507" pitchFamily="18" charset="2"/>
              <a:buChar char="-"/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08163"/>
            <a:ext cx="4244975" cy="4508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6665913"/>
            <a:ext cx="9144000" cy="192087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>
              <a:latin typeface="Verdana" pitchFamily="34" charset="0"/>
            </a:endParaRP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19250"/>
            <a:ext cx="864235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2052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946150"/>
            <a:ext cx="864235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Mastertitelformat bearbeiten</a:t>
            </a:r>
          </a:p>
        </p:txBody>
      </p:sp>
      <p:sp>
        <p:nvSpPr>
          <p:cNvPr id="327686" name="Rectangle 6"/>
          <p:cNvSpPr>
            <a:spLocks noChangeArrowheads="1"/>
          </p:cNvSpPr>
          <p:nvPr/>
        </p:nvSpPr>
        <p:spPr bwMode="auto">
          <a:xfrm>
            <a:off x="7610475" y="6627813"/>
            <a:ext cx="1227138" cy="23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fld id="{53965218-A59B-4292-9C98-79B58A46A890}" type="slidenum">
              <a:rPr lang="de-DE" sz="1000" b="1">
                <a:solidFill>
                  <a:srgbClr val="5F5F5F"/>
                </a:solidFill>
              </a:rPr>
              <a:pPr algn="r">
                <a:defRPr/>
              </a:pPr>
              <a:t>‹Nr.›</a:t>
            </a:fld>
            <a:endParaRPr lang="de-DE" sz="1000" b="1" dirty="0">
              <a:solidFill>
                <a:srgbClr val="5F5F5F"/>
              </a:solidFill>
            </a:endParaRPr>
          </a:p>
        </p:txBody>
      </p:sp>
      <p:sp>
        <p:nvSpPr>
          <p:cNvPr id="32768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629400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solidFill>
                  <a:srgbClr val="5F5F5F"/>
                </a:solidFill>
              </a:defRPr>
            </a:lvl1pPr>
          </a:lstStyle>
          <a:p>
            <a:r>
              <a:rPr lang="de-DE"/>
              <a:t>Entwurf und Implementierung von Testskripten zum Einsatz in Last- und Performancetests, 04.05.2023</a:t>
            </a:r>
            <a:endParaRPr lang="de-DE" dirty="0"/>
          </a:p>
        </p:txBody>
      </p:sp>
      <p:pic>
        <p:nvPicPr>
          <p:cNvPr id="2056" name="Picture 24" descr="Logo_RGB_300dpi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38938" y="144463"/>
            <a:ext cx="2138362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9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transition spd="slow"/>
  <p:hf sldNum="0" hd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 b="1">
          <a:solidFill>
            <a:srgbClr val="003366"/>
          </a:solidFill>
          <a:latin typeface="Arial" charset="0"/>
        </a:defRPr>
      </a:lvl9pPr>
    </p:titleStyle>
    <p:bodyStyle>
      <a:lvl1pPr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3556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2pPr>
      <a:lvl3pPr marL="723900" indent="-1889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3pPr>
      <a:lvl4pPr marL="107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4pPr>
      <a:lvl5pPr marL="14351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rgbClr val="000000"/>
        </a:buClr>
        <a:buChar char="-"/>
        <a:defRPr>
          <a:solidFill>
            <a:srgbClr val="000000"/>
          </a:solidFill>
          <a:latin typeface="+mn-lt"/>
        </a:defRPr>
      </a:lvl5pPr>
      <a:lvl6pPr marL="18923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6pPr>
      <a:lvl7pPr marL="23495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7pPr>
      <a:lvl8pPr marL="28067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8pPr>
      <a:lvl9pPr marL="3263900" indent="-176213" algn="l" rtl="0" eaLnBrk="1" fontAlgn="base" hangingPunct="1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3200" dirty="0"/>
              <a:t>Entwurf und Implementierung von Testskripten zum Einsatz in Last- und Performancetests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Bachelorarbeit am Institut für Informatik, Arbeitsgruppe Software Engineering</a:t>
            </a:r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94276-2843-4A42-A1CE-2C0C7BD2B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Implementierung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443066D-07B6-44E2-AC8C-37F86AD87B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 err="1"/>
              <a:t>Fabasoft</a:t>
            </a:r>
            <a:r>
              <a:rPr lang="de-DE" dirty="0"/>
              <a:t> </a:t>
            </a:r>
            <a:r>
              <a:rPr lang="de-DE" dirty="0" err="1"/>
              <a:t>App.Test</a:t>
            </a:r>
            <a:r>
              <a:rPr lang="de-DE" dirty="0"/>
              <a:t>: </a:t>
            </a:r>
            <a:r>
              <a:rPr lang="de-DE" dirty="0" err="1"/>
              <a:t>Eclipse</a:t>
            </a:r>
            <a:r>
              <a:rPr lang="de-DE" dirty="0"/>
              <a:t> Addon für GUI Tests browserbasierter Applikationen</a:t>
            </a:r>
          </a:p>
          <a:p>
            <a:pPr>
              <a:lnSpc>
                <a:spcPct val="150000"/>
              </a:lnSpc>
            </a:pPr>
            <a:r>
              <a:rPr lang="de-DE" dirty="0"/>
              <a:t>Mit üblichen Standardprogrammen (z.B. </a:t>
            </a:r>
            <a:r>
              <a:rPr lang="de-DE" dirty="0" err="1"/>
              <a:t>Selenium</a:t>
            </a:r>
            <a:r>
              <a:rPr lang="de-DE" dirty="0"/>
              <a:t>) vergleichbarer Befehlssatz</a:t>
            </a:r>
          </a:p>
          <a:p>
            <a:pPr>
              <a:lnSpc>
                <a:spcPct val="150000"/>
              </a:lnSpc>
            </a:pPr>
            <a:r>
              <a:rPr lang="de-DE" dirty="0"/>
              <a:t>Unterschiedliche Möglichkeiten zur Testerstellung</a:t>
            </a:r>
          </a:p>
          <a:p>
            <a:pPr>
              <a:lnSpc>
                <a:spcPct val="150000"/>
              </a:lnSpc>
            </a:pPr>
            <a:r>
              <a:rPr lang="de-DE" dirty="0"/>
              <a:t>Herausforderungen</a:t>
            </a:r>
          </a:p>
          <a:p>
            <a:pPr lvl="1"/>
            <a:r>
              <a:rPr lang="de-DE" dirty="0"/>
              <a:t>Anpassbarkeit</a:t>
            </a:r>
          </a:p>
          <a:p>
            <a:pPr lvl="1"/>
            <a:r>
              <a:rPr lang="de-DE" dirty="0"/>
              <a:t>Ausführungsreihenfolge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74E71D6-0F77-4777-80FC-5548BDCA99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1B30AB6-9328-4CA6-9814-1FD74F5FB8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7" b="31251"/>
          <a:stretch/>
        </p:blipFill>
        <p:spPr>
          <a:xfrm>
            <a:off x="3239295" y="3213748"/>
            <a:ext cx="5447506" cy="28247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2444170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7726FD-F538-4B5E-8DA2-E02901A30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Fazit &amp; Ausblick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858BE19-3955-41D5-BF4B-570FA6CBEB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Ziel der vollständigen Konzeption einer Testsuite wurde erfüllt</a:t>
            </a:r>
          </a:p>
          <a:p>
            <a:r>
              <a:rPr lang="de-DE" dirty="0"/>
              <a:t>Erste Version eines Automationsskriptes der Testsuite erfolgreich implementiert</a:t>
            </a:r>
          </a:p>
          <a:p>
            <a:pPr lvl="1"/>
            <a:r>
              <a:rPr lang="de-DE" dirty="0"/>
              <a:t>Aktuelle Version ist ausführbar</a:t>
            </a:r>
          </a:p>
          <a:p>
            <a:pPr lvl="1"/>
            <a:r>
              <a:rPr lang="de-DE" dirty="0"/>
              <a:t>Gut weiterentwickelbar</a:t>
            </a:r>
          </a:p>
          <a:p>
            <a:pPr lvl="1"/>
            <a:r>
              <a:rPr lang="de-DE" dirty="0"/>
              <a:t>Offene Fragen bzgl. praktischer Einbindung in Fabasoft Testsystem</a:t>
            </a:r>
          </a:p>
          <a:p>
            <a:pPr lvl="1"/>
            <a:endParaRPr lang="de-DE" dirty="0"/>
          </a:p>
          <a:p>
            <a:r>
              <a:rPr lang="de-DE" dirty="0"/>
              <a:t>Einbindung von weiteren </a:t>
            </a:r>
            <a:r>
              <a:rPr lang="de-DE" dirty="0" err="1"/>
              <a:t>app.test</a:t>
            </a:r>
            <a:r>
              <a:rPr lang="de-DE" dirty="0"/>
              <a:t> Funktionalitäten prüfen</a:t>
            </a:r>
          </a:p>
          <a:p>
            <a:r>
              <a:rPr lang="de-DE" dirty="0"/>
              <a:t>Gute Grundlage zur Erweiterung des Testumfangs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B7454D-F6C9-463E-8CD1-1F9E6B89447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  <p:extLst>
      <p:ext uri="{BB962C8B-B14F-4D97-AF65-F5344CB8AC3E}">
        <p14:creationId xmlns:p14="http://schemas.microsoft.com/office/powerpoint/2010/main" val="4253063631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2510BC-1B0C-4709-8866-FB70503EC1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Vielen Dank für Ihre Aufmerksamkeit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66C6DB-2844-49C2-99CA-EF903FBF6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2271252"/>
            <a:ext cx="8642350" cy="4210511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Stellen Sie gerne Fragen.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8932CA-F54C-49C0-A8E5-72A36879FB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</p:spTree>
    <p:extLst>
      <p:ext uri="{BB962C8B-B14F-4D97-AF65-F5344CB8AC3E}">
        <p14:creationId xmlns:p14="http://schemas.microsoft.com/office/powerpoint/2010/main" val="4038934068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B7AEEB-1A93-4348-B917-68529E7CA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Themenvorstellung</a:t>
            </a:r>
          </a:p>
        </p:txBody>
      </p:sp>
      <p:pic>
        <p:nvPicPr>
          <p:cNvPr id="6" name="Inhaltsplatzhalter 5" descr="Ein Bild, das Logo enthält.&#10;&#10;Automatisch generierte Beschreibung">
            <a:extLst>
              <a:ext uri="{FF2B5EF4-FFF2-40B4-BE49-F238E27FC236}">
                <a16:creationId xmlns:a16="http://schemas.microsoft.com/office/drawing/2014/main" id="{7158BB70-F549-D7B6-3491-9FAF197F9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374775"/>
            <a:ext cx="3513455" cy="2485770"/>
          </a:xfr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F84BED0-2A64-4BD3-9BD1-DB815804EB4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Entwurf und Implementierung von Testskripten zum Einsatz in Last- und Performancetests, 04.05.2023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FEE708DB-71C8-753E-8434-2D4A13ABFD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33" y="3886945"/>
            <a:ext cx="2993203" cy="1655312"/>
          </a:xfrm>
          <a:prstGeom prst="rect">
            <a:avLst/>
          </a:prstGeom>
        </p:spPr>
      </p:pic>
      <p:pic>
        <p:nvPicPr>
          <p:cNvPr id="13" name="Grafik 12" descr="Ein Bild, das Logo enthält.&#10;&#10;Automatisch generierte Beschreibung">
            <a:extLst>
              <a:ext uri="{FF2B5EF4-FFF2-40B4-BE49-F238E27FC236}">
                <a16:creationId xmlns:a16="http://schemas.microsoft.com/office/drawing/2014/main" id="{68CD0FA4-8FD2-84B0-3F0A-FF55DB0CD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1322" y="3266735"/>
            <a:ext cx="2438400" cy="435429"/>
          </a:xfrm>
          <a:prstGeom prst="rect">
            <a:avLst/>
          </a:prstGeom>
        </p:spPr>
      </p:pic>
      <p:pic>
        <p:nvPicPr>
          <p:cNvPr id="1026" name="Picture 2" descr="https://www.itzbund.de/SharedDocs/Bilder/DE/Allgemein/itloesungen/egovernment/bundescloud/logo_bundescloud_392x92.png?__blob=normal&amp;v=4">
            <a:extLst>
              <a:ext uri="{FF2B5EF4-FFF2-40B4-BE49-F238E27FC236}">
                <a16:creationId xmlns:a16="http://schemas.microsoft.com/office/drawing/2014/main" id="{96442EA0-960C-4DCF-90E8-698DD6702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927" y="1857315"/>
            <a:ext cx="3671384" cy="86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22B49FAF-C27D-4214-9F4E-35C9FDDD385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459"/>
          <a:stretch/>
        </p:blipFill>
        <p:spPr>
          <a:xfrm>
            <a:off x="5379722" y="2877347"/>
            <a:ext cx="2787801" cy="36745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406493430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E33857-01E9-46F5-B106-B7112AC77E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Ziele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5EC759-CBD1-4DD5-8B59-8B2C58693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Konzeption einer Testsuite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Ermitteln von realen Use Cases des Betriebs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Erstellung und Dokumentation von Testfällen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Generierung einer geeigneten Testsuite</a:t>
            </a:r>
          </a:p>
          <a:p>
            <a:pPr>
              <a:lnSpc>
                <a:spcPct val="150000"/>
              </a:lnSpc>
            </a:pPr>
            <a:r>
              <a:rPr lang="de-DE" dirty="0"/>
              <a:t>Implementierung der Suite als automatisiertes Testskript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A2AFB4B-0294-4A28-9FA5-A3129ED200B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/>
              <a:t>Entwurf und Implementierung von Testskripten zum Einsatz in Last- und Performancetests, 04.05.2023</a:t>
            </a:r>
          </a:p>
        </p:txBody>
      </p:sp>
    </p:spTree>
    <p:extLst>
      <p:ext uri="{BB962C8B-B14F-4D97-AF65-F5344CB8AC3E}">
        <p14:creationId xmlns:p14="http://schemas.microsoft.com/office/powerpoint/2010/main" val="1801512791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8CB69-B02C-4ED4-ACC6-F91927B0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Ermittlung der Use Cases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346D9-CCFA-4234-B5D8-50B8F18D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19250"/>
            <a:ext cx="5011400" cy="4862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/>
              <a:t>Mittel zu Anwendungsfallerhebung wählen</a:t>
            </a:r>
          </a:p>
          <a:p>
            <a:pPr>
              <a:lnSpc>
                <a:spcPct val="150000"/>
              </a:lnSpc>
            </a:pPr>
            <a:r>
              <a:rPr lang="de-DE" dirty="0"/>
              <a:t>Durchführung von problemzentrierten Interviews mit E-Akte Anwendern</a:t>
            </a:r>
          </a:p>
          <a:p>
            <a:pPr>
              <a:lnSpc>
                <a:spcPct val="150000"/>
              </a:lnSpc>
            </a:pPr>
            <a:r>
              <a:rPr lang="de-DE" dirty="0"/>
              <a:t>Herausforderungen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Auswahl des Anwenderkreises</a:t>
            </a:r>
          </a:p>
          <a:p>
            <a:pPr lvl="1">
              <a:lnSpc>
                <a:spcPct val="100000"/>
              </a:lnSpc>
            </a:pPr>
            <a:r>
              <a:rPr lang="de-DE" dirty="0"/>
              <a:t>Umgang mit unterschiedlichen Nutzungsraden der Anwender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044D39-4056-495C-9B36-3F6289705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78C6F56-8567-6080-C1D4-86546F081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6172" y="1522412"/>
            <a:ext cx="2889188" cy="45485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79420037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A8CB69-B02C-4ED4-ACC6-F91927B0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Ermittlung der Use Cases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4346D9-CCFA-4234-B5D8-50B8F18D6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19250"/>
            <a:ext cx="5011400" cy="4862513"/>
          </a:xfrm>
        </p:spPr>
        <p:txBody>
          <a:bodyPr/>
          <a:lstStyle/>
          <a:p>
            <a:pPr lvl="1"/>
            <a:r>
              <a:rPr lang="de-DE" dirty="0"/>
              <a:t>Antworten Farblich hinterlegen!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3044D39-4056-495C-9B36-3F62897059A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5" name="Inhaltsplatzhalter 5">
            <a:extLst>
              <a:ext uri="{FF2B5EF4-FFF2-40B4-BE49-F238E27FC236}">
                <a16:creationId xmlns:a16="http://schemas.microsoft.com/office/drawing/2014/main" id="{D2027875-3228-AE39-0F1C-D2D35C0DFC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178"/>
          <a:stretch/>
        </p:blipFill>
        <p:spPr bwMode="auto">
          <a:xfrm>
            <a:off x="4572000" y="1619249"/>
            <a:ext cx="4188285" cy="40854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825C6F4-5431-A898-24BD-68D1AC9C1B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6114"/>
          <a:stretch/>
        </p:blipFill>
        <p:spPr>
          <a:xfrm>
            <a:off x="250825" y="1619249"/>
            <a:ext cx="4002105" cy="16135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Eckige Klammer links 7">
            <a:extLst>
              <a:ext uri="{FF2B5EF4-FFF2-40B4-BE49-F238E27FC236}">
                <a16:creationId xmlns:a16="http://schemas.microsoft.com/office/drawing/2014/main" id="{FA061D87-073E-E871-B380-2A1E6955C96C}"/>
              </a:ext>
            </a:extLst>
          </p:cNvPr>
          <p:cNvSpPr/>
          <p:nvPr/>
        </p:nvSpPr>
        <p:spPr bwMode="auto">
          <a:xfrm>
            <a:off x="250824" y="2563347"/>
            <a:ext cx="386305" cy="669500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ckige Klammer links 8">
            <a:extLst>
              <a:ext uri="{FF2B5EF4-FFF2-40B4-BE49-F238E27FC236}">
                <a16:creationId xmlns:a16="http://schemas.microsoft.com/office/drawing/2014/main" id="{97778B2C-F29D-93AD-809D-0B9130E7FE9F}"/>
              </a:ext>
            </a:extLst>
          </p:cNvPr>
          <p:cNvSpPr/>
          <p:nvPr/>
        </p:nvSpPr>
        <p:spPr bwMode="auto">
          <a:xfrm>
            <a:off x="4572000" y="2536723"/>
            <a:ext cx="690225" cy="3167953"/>
          </a:xfrm>
          <a:prstGeom prst="leftBracke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6118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>
            <a:extLst>
              <a:ext uri="{FF2B5EF4-FFF2-40B4-BE49-F238E27FC236}">
                <a16:creationId xmlns:a16="http://schemas.microsoft.com/office/drawing/2014/main" id="{476C35CD-19FC-5273-8930-D9438E33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022" y="2212586"/>
            <a:ext cx="5489247" cy="429460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3AB235-1C81-463A-2679-5E983BA1E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Ermittlung der Use Cases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B363D57C-C0BF-822A-3AB4-EE278970D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FB4A656-7F8B-CA01-50DD-B1C1C78D7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19" y="1671838"/>
            <a:ext cx="3322188" cy="23574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nhaltsplatzhalter 15">
            <a:extLst>
              <a:ext uri="{FF2B5EF4-FFF2-40B4-BE49-F238E27FC236}">
                <a16:creationId xmlns:a16="http://schemas.microsoft.com/office/drawing/2014/main" id="{F062315D-6885-57BF-D93C-FBBB7B751B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27228" y="1624419"/>
            <a:ext cx="4666198" cy="2570023"/>
          </a:xfrm>
        </p:spPr>
      </p:pic>
      <p:sp>
        <p:nvSpPr>
          <p:cNvPr id="17" name="Pfeil: nach rechts 16">
            <a:extLst>
              <a:ext uri="{FF2B5EF4-FFF2-40B4-BE49-F238E27FC236}">
                <a16:creationId xmlns:a16="http://schemas.microsoft.com/office/drawing/2014/main" id="{ECCD2756-9C21-2D08-887B-4389001894C6}"/>
              </a:ext>
            </a:extLst>
          </p:cNvPr>
          <p:cNvSpPr/>
          <p:nvPr/>
        </p:nvSpPr>
        <p:spPr bwMode="auto">
          <a:xfrm rot="11906000">
            <a:off x="4946814" y="3618549"/>
            <a:ext cx="1165535" cy="37166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9E7C531-02DA-E59E-B61F-9D467583F29E}"/>
              </a:ext>
            </a:extLst>
          </p:cNvPr>
          <p:cNvSpPr/>
          <p:nvPr/>
        </p:nvSpPr>
        <p:spPr bwMode="auto">
          <a:xfrm>
            <a:off x="6141210" y="3839230"/>
            <a:ext cx="967514" cy="378809"/>
          </a:xfrm>
          <a:prstGeom prst="rect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132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7A8BD-CC55-46E4-A6CA-5217F89B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Ableitung von Testfällen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42ADC-C44A-4AD0-A330-576A18B3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Erstellen von (Use Case) Scenario Matrizen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Erstellen von Testfallmatrizen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Auswahl der Testfälle für Testsuite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EBE781-91AC-4F7A-B89A-A00249926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BF05AB7-56DF-FF8E-6773-D6EB1A11B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8930" y="2633578"/>
            <a:ext cx="4654591" cy="188485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B685CE4-A5C8-1873-36BA-5BC2EA562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2633578"/>
            <a:ext cx="3958105" cy="3038168"/>
          </a:xfrm>
          <a:prstGeom prst="rect">
            <a:avLst/>
          </a:prstGeom>
        </p:spPr>
      </p:pic>
      <p:sp>
        <p:nvSpPr>
          <p:cNvPr id="11" name="Eckige Klammer rechts 10">
            <a:extLst>
              <a:ext uri="{FF2B5EF4-FFF2-40B4-BE49-F238E27FC236}">
                <a16:creationId xmlns:a16="http://schemas.microsoft.com/office/drawing/2014/main" id="{AF06C35D-B256-B054-69C2-E5B9697667CD}"/>
              </a:ext>
            </a:extLst>
          </p:cNvPr>
          <p:cNvSpPr/>
          <p:nvPr/>
        </p:nvSpPr>
        <p:spPr bwMode="auto">
          <a:xfrm>
            <a:off x="1109079" y="3893574"/>
            <a:ext cx="2713703" cy="1539732"/>
          </a:xfrm>
          <a:prstGeom prst="rightBracke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Pfeil: nach oben gebogen 14">
            <a:extLst>
              <a:ext uri="{FF2B5EF4-FFF2-40B4-BE49-F238E27FC236}">
                <a16:creationId xmlns:a16="http://schemas.microsoft.com/office/drawing/2014/main" id="{3CAD8D19-0469-5799-676A-A819B38D7717}"/>
              </a:ext>
            </a:extLst>
          </p:cNvPr>
          <p:cNvSpPr/>
          <p:nvPr/>
        </p:nvSpPr>
        <p:spPr bwMode="auto">
          <a:xfrm>
            <a:off x="3849227" y="4666066"/>
            <a:ext cx="2713703" cy="572684"/>
          </a:xfrm>
          <a:prstGeom prst="bentUp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11543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7A8BD-CC55-46E4-A6CA-5217F89B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Ableitung von Testfällen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42ADC-C44A-4AD0-A330-576A18B3C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Erstellen von (Use Case) Scenario Matrizen</a:t>
            </a:r>
          </a:p>
          <a:p>
            <a:r>
              <a:rPr lang="de-DE" dirty="0"/>
              <a:t>Erstellen von Testfallmatrizen</a:t>
            </a:r>
          </a:p>
          <a:p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Auswahl der Testfälle für Testsuite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EBE781-91AC-4F7A-B89A-A00249926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F606496-8EFC-07CA-32E6-43C3BCC33E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217" y="2961710"/>
            <a:ext cx="4241312" cy="281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9973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67A8BD-CC55-46E4-A6CA-5217F89B2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Ableitung von Testfällen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A42ADC-C44A-4AD0-A330-576A18B3C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619250"/>
            <a:ext cx="5088091" cy="48625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Erstellen von (Use Case) Scenario Matrizen</a:t>
            </a:r>
          </a:p>
          <a:p>
            <a:pPr>
              <a:lnSpc>
                <a:spcPct val="150000"/>
              </a:lnSpc>
            </a:pPr>
            <a:r>
              <a:rPr lang="de-DE" dirty="0">
                <a:solidFill>
                  <a:schemeClr val="bg1">
                    <a:lumMod val="85000"/>
                  </a:schemeClr>
                </a:solidFill>
              </a:rPr>
              <a:t>Erstellen von Testfallmatrizen</a:t>
            </a:r>
          </a:p>
          <a:p>
            <a:pPr>
              <a:lnSpc>
                <a:spcPct val="150000"/>
              </a:lnSpc>
            </a:pPr>
            <a:r>
              <a:rPr lang="de-DE" dirty="0"/>
              <a:t>Auswahl der Testfälle für Testsuite</a:t>
            </a:r>
          </a:p>
          <a:p>
            <a:pPr>
              <a:lnSpc>
                <a:spcPct val="150000"/>
              </a:lnSpc>
            </a:pPr>
            <a:endParaRPr lang="de-DE" dirty="0"/>
          </a:p>
          <a:p>
            <a:pPr>
              <a:lnSpc>
                <a:spcPct val="150000"/>
              </a:lnSpc>
            </a:pPr>
            <a:r>
              <a:rPr lang="de-DE" dirty="0"/>
              <a:t>Herausforderungen:</a:t>
            </a:r>
          </a:p>
          <a:p>
            <a:pPr lvl="1"/>
            <a:r>
              <a:rPr lang="de-DE" dirty="0"/>
              <a:t>Vielzahl von möglichen Testfällen zur Auswahl</a:t>
            </a:r>
          </a:p>
          <a:p>
            <a:pPr lvl="1"/>
            <a:r>
              <a:rPr lang="de-DE" dirty="0"/>
              <a:t>Zeitliche Limitation zur Implementierung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FEBE781-91AC-4F7A-B89A-A00249926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Entwurf und Implementierung von Testskripten zum Einsatz in Last- und Performancetests, 04.05.2023</a:t>
            </a:r>
          </a:p>
        </p:txBody>
      </p:sp>
      <p:pic>
        <p:nvPicPr>
          <p:cNvPr id="6" name="Grafik 5" descr="Ein Bild, das Tisch enthält.&#10;&#10;Automatisch generierte Beschreibung">
            <a:extLst>
              <a:ext uri="{FF2B5EF4-FFF2-40B4-BE49-F238E27FC236}">
                <a16:creationId xmlns:a16="http://schemas.microsoft.com/office/drawing/2014/main" id="{BF7132EA-8AE4-C0B3-5762-AF0963A1B4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358" y="1619250"/>
            <a:ext cx="2975021" cy="481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9854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FU_Standard-Vorlage_B">
  <a:themeElements>
    <a:clrScheme name="FU_Standard-Vorlage_B 1">
      <a:dk1>
        <a:srgbClr val="333333"/>
      </a:dk1>
      <a:lt1>
        <a:srgbClr val="FFFFFF"/>
      </a:lt1>
      <a:dk2>
        <a:srgbClr val="003366"/>
      </a:dk2>
      <a:lt2>
        <a:srgbClr val="808080"/>
      </a:lt2>
      <a:accent1>
        <a:srgbClr val="CCD6E0"/>
      </a:accent1>
      <a:accent2>
        <a:srgbClr val="99CC00"/>
      </a:accent2>
      <a:accent3>
        <a:srgbClr val="FFFFFF"/>
      </a:accent3>
      <a:accent4>
        <a:srgbClr val="2A2A2A"/>
      </a:accent4>
      <a:accent5>
        <a:srgbClr val="E2E8ED"/>
      </a:accent5>
      <a:accent6>
        <a:srgbClr val="8AB900"/>
      </a:accent6>
      <a:hlink>
        <a:srgbClr val="0066CC"/>
      </a:hlink>
      <a:folHlink>
        <a:srgbClr val="003366"/>
      </a:folHlink>
    </a:clrScheme>
    <a:fontScheme name="PPT_Vorla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_Vorlage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_Vorlage 2">
        <a:dk1>
          <a:srgbClr val="333333"/>
        </a:dk1>
        <a:lt1>
          <a:srgbClr val="FFFFFF"/>
        </a:lt1>
        <a:dk2>
          <a:srgbClr val="969696"/>
        </a:dk2>
        <a:lt2>
          <a:srgbClr val="0066CC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U_Standard-Vorlage_B 1">
        <a:dk1>
          <a:srgbClr val="333333"/>
        </a:dk1>
        <a:lt1>
          <a:srgbClr val="FFFFFF"/>
        </a:lt1>
        <a:dk2>
          <a:srgbClr val="003366"/>
        </a:dk2>
        <a:lt2>
          <a:srgbClr val="808080"/>
        </a:lt2>
        <a:accent1>
          <a:srgbClr val="CCD6E0"/>
        </a:accent1>
        <a:accent2>
          <a:srgbClr val="99CC00"/>
        </a:accent2>
        <a:accent3>
          <a:srgbClr val="FFFFFF"/>
        </a:accent3>
        <a:accent4>
          <a:srgbClr val="2A2A2A"/>
        </a:accent4>
        <a:accent5>
          <a:srgbClr val="E2E8ED"/>
        </a:accent5>
        <a:accent6>
          <a:srgbClr val="8AB900"/>
        </a:accent6>
        <a:hlink>
          <a:srgbClr val="0066CC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fu-bildschirmpraesentation_RGB_4-3</Template>
  <TotalTime>0</TotalTime>
  <Words>386</Words>
  <Application>Microsoft Office PowerPoint</Application>
  <PresentationFormat>Bildschirmpräsentation (4:3)</PresentationFormat>
  <Paragraphs>63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7" baseType="lpstr">
      <vt:lpstr>Arial</vt:lpstr>
      <vt:lpstr>Symbol</vt:lpstr>
      <vt:lpstr>Times New Roman</vt:lpstr>
      <vt:lpstr>Verdana</vt:lpstr>
      <vt:lpstr>FU_Standard-Vorlage_B</vt:lpstr>
      <vt:lpstr>Entwurf und Implementierung von Testskripten zum Einsatz in Last- und Performancetests</vt:lpstr>
      <vt:lpstr>Themenvorstellung</vt:lpstr>
      <vt:lpstr>Ziele</vt:lpstr>
      <vt:lpstr>Ermittlung der Use Cases</vt:lpstr>
      <vt:lpstr>Ermittlung der Use Cases</vt:lpstr>
      <vt:lpstr>Ermittlung der Use Cases</vt:lpstr>
      <vt:lpstr>Ableitung von Testfällen</vt:lpstr>
      <vt:lpstr>Ableitung von Testfällen</vt:lpstr>
      <vt:lpstr>Ableitung von Testfällen</vt:lpstr>
      <vt:lpstr>Implementierung</vt:lpstr>
      <vt:lpstr>Fazit &amp; Ausblick</vt:lpstr>
      <vt:lpstr>Vielen Dank für Ihre Aufmerksamkeit</vt:lpstr>
    </vt:vector>
  </TitlesOfParts>
  <Company>Center für Digital Systeme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Entwurf und Implementierung von Testskripten zum Einastz in Last- und Performancetests</dc:title>
  <dc:creator>Hjort, Patrick ( ITZBund B, II B 1 )</dc:creator>
  <dc:description>Version 0.9, 10.11.2005</dc:description>
  <cp:lastModifiedBy>Hjort, Patrick ( ITZBund B, II B 1 )</cp:lastModifiedBy>
  <cp:revision>34</cp:revision>
  <cp:lastPrinted>2002-06-26T11:04:16Z</cp:lastPrinted>
  <dcterms:created xsi:type="dcterms:W3CDTF">2023-02-09T09:24:40Z</dcterms:created>
  <dcterms:modified xsi:type="dcterms:W3CDTF">2023-05-04T10:16:16Z</dcterms:modified>
</cp:coreProperties>
</file>