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embeddings/oleObject1.bin" ContentType="application/vnd.openxmlformats-officedocument.oleObject"/>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2"/>
  </p:sldMasterIdLst>
  <p:notesMasterIdLst>
    <p:notesMasterId r:id="rId73"/>
  </p:notesMasterIdLst>
  <p:handoutMasterIdLst>
    <p:handoutMasterId r:id="rId74"/>
  </p:handoutMasterIdLst>
  <p:sldIdLst>
    <p:sldId id="256" r:id="rId3"/>
    <p:sldId id="257" r:id="rId4"/>
    <p:sldId id="282" r:id="rId5"/>
    <p:sldId id="283" r:id="rId6"/>
    <p:sldId id="284" r:id="rId7"/>
    <p:sldId id="347" r:id="rId8"/>
    <p:sldId id="372" r:id="rId9"/>
    <p:sldId id="291" r:id="rId10"/>
    <p:sldId id="374" r:id="rId11"/>
    <p:sldId id="295" r:id="rId12"/>
    <p:sldId id="286" r:id="rId13"/>
    <p:sldId id="287" r:id="rId14"/>
    <p:sldId id="289" r:id="rId15"/>
    <p:sldId id="296" r:id="rId16"/>
    <p:sldId id="297" r:id="rId17"/>
    <p:sldId id="298" r:id="rId18"/>
    <p:sldId id="299" r:id="rId19"/>
    <p:sldId id="300" r:id="rId20"/>
    <p:sldId id="301" r:id="rId21"/>
    <p:sldId id="302" r:id="rId22"/>
    <p:sldId id="303" r:id="rId23"/>
    <p:sldId id="305" r:id="rId24"/>
    <p:sldId id="346" r:id="rId25"/>
    <p:sldId id="309" r:id="rId26"/>
    <p:sldId id="307" r:id="rId27"/>
    <p:sldId id="306" r:id="rId28"/>
    <p:sldId id="311" r:id="rId29"/>
    <p:sldId id="316" r:id="rId30"/>
    <p:sldId id="317" r:id="rId31"/>
    <p:sldId id="319" r:id="rId32"/>
    <p:sldId id="320" r:id="rId33"/>
    <p:sldId id="322" r:id="rId34"/>
    <p:sldId id="323" r:id="rId35"/>
    <p:sldId id="329" r:id="rId36"/>
    <p:sldId id="335" r:id="rId37"/>
    <p:sldId id="356" r:id="rId38"/>
    <p:sldId id="357" r:id="rId39"/>
    <p:sldId id="350" r:id="rId40"/>
    <p:sldId id="359" r:id="rId41"/>
    <p:sldId id="336" r:id="rId42"/>
    <p:sldId id="360" r:id="rId43"/>
    <p:sldId id="373" r:id="rId44"/>
    <p:sldId id="361" r:id="rId45"/>
    <p:sldId id="371" r:id="rId46"/>
    <p:sldId id="362" r:id="rId47"/>
    <p:sldId id="358" r:id="rId48"/>
    <p:sldId id="363" r:id="rId49"/>
    <p:sldId id="370" r:id="rId50"/>
    <p:sldId id="364" r:id="rId51"/>
    <p:sldId id="365" r:id="rId52"/>
    <p:sldId id="366" r:id="rId53"/>
    <p:sldId id="367" r:id="rId54"/>
    <p:sldId id="368" r:id="rId55"/>
    <p:sldId id="369" r:id="rId56"/>
    <p:sldId id="330" r:id="rId57"/>
    <p:sldId id="331" r:id="rId58"/>
    <p:sldId id="332" r:id="rId59"/>
    <p:sldId id="333" r:id="rId60"/>
    <p:sldId id="345" r:id="rId61"/>
    <p:sldId id="334" r:id="rId62"/>
    <p:sldId id="338" r:id="rId63"/>
    <p:sldId id="339" r:id="rId64"/>
    <p:sldId id="341" r:id="rId65"/>
    <p:sldId id="342" r:id="rId66"/>
    <p:sldId id="343" r:id="rId67"/>
    <p:sldId id="344" r:id="rId68"/>
    <p:sldId id="264" r:id="rId69"/>
    <p:sldId id="294" r:id="rId70"/>
    <p:sldId id="281" r:id="rId71"/>
    <p:sldId id="375"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0000"/>
    <a:srgbClr val="339933"/>
    <a:srgbClr val="820000"/>
    <a:srgbClr val="960000"/>
    <a:srgbClr val="C6F1FE"/>
    <a:srgbClr val="CAEBFA"/>
    <a:srgbClr val="00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58" autoAdjust="0"/>
    <p:restoredTop sz="94650" autoAdjust="0"/>
  </p:normalViewPr>
  <p:slideViewPr>
    <p:cSldViewPr>
      <p:cViewPr>
        <p:scale>
          <a:sx n="112" d="100"/>
          <a:sy n="112" d="100"/>
        </p:scale>
        <p:origin x="600" y="-360"/>
      </p:cViewPr>
      <p:guideLst>
        <p:guide orient="horz" pos="2160"/>
        <p:guide pos="2880"/>
      </p:guideLst>
    </p:cSldViewPr>
  </p:slideViewPr>
  <p:outlineViewPr>
    <p:cViewPr>
      <p:scale>
        <a:sx n="33" d="100"/>
        <a:sy n="33" d="100"/>
      </p:scale>
      <p:origin x="0" y="76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35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notesMaster" Target="notesMasters/notesMaster1.xml"/><Relationship Id="rId74" Type="http://schemas.openxmlformats.org/officeDocument/2006/relationships/handoutMaster" Target="handoutMasters/handout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355DBC-0910-4E92-B118-F6DA60C0F792}" type="doc">
      <dgm:prSet loTypeId="urn:microsoft.com/office/officeart/2005/8/layout/vList6" loCatId="list" qsTypeId="urn:microsoft.com/office/officeart/2005/8/quickstyle/3d6" qsCatId="3D" csTypeId="urn:microsoft.com/office/officeart/2005/8/colors/accent1_2" csCatId="accent1" phldr="1"/>
      <dgm:spPr>
        <a:scene3d>
          <a:camera prst="perspectiveRelaxedModerately" zoom="92000">
            <a:rot lat="0" lon="0" rev="0"/>
          </a:camera>
          <a:lightRig rig="balanced" dir="t">
            <a:rot lat="0" lon="0" rev="12700000"/>
          </a:lightRig>
        </a:scene3d>
      </dgm:spPr>
      <dgm:t>
        <a:bodyPr/>
        <a:lstStyle/>
        <a:p>
          <a:endParaRPr lang="en-US"/>
        </a:p>
      </dgm:t>
    </dgm:pt>
    <dgm:pt modelId="{8C44737D-7C89-484B-99F7-723ABB126806}">
      <dgm:prSet phldrT="[Text]" custT="1"/>
      <dgm:spPr>
        <a:scene3d>
          <a:camera prst="perspectiveRelaxedModerately" zoom="92000">
            <a:rot lat="0" lon="0" rev="0"/>
          </a:camera>
          <a:lightRig rig="balanced" dir="t">
            <a:rot lat="0" lon="0" rev="12700000"/>
          </a:lightRig>
        </a:scene3d>
        <a:sp3d prstMaterial="plastic">
          <a:bevelT w="50800" h="50800"/>
          <a:bevelB w="50800" h="50800"/>
        </a:sp3d>
      </dgm:spPr>
      <dgm:t>
        <a:bodyPr>
          <a:flatTx/>
        </a:bodyPr>
        <a:lstStyle/>
        <a:p>
          <a:r>
            <a:rPr lang="en-US" sz="1800" b="1" dirty="0" smtClean="0"/>
            <a:t>Data Flow Graph</a:t>
          </a:r>
          <a:r>
            <a:rPr lang="en-US" sz="1200" dirty="0" smtClean="0"/>
            <a:t/>
          </a:r>
          <a:br>
            <a:rPr lang="en-US" sz="1200" dirty="0" smtClean="0"/>
          </a:br>
          <a:endParaRPr lang="en-US" sz="1000" dirty="0">
            <a:latin typeface="+mn-lt"/>
          </a:endParaRPr>
        </a:p>
      </dgm:t>
    </dgm:pt>
    <dgm:pt modelId="{7F2AA70F-07F2-44CE-8DF6-4315B1BE784A}" type="parTrans" cxnId="{314DF246-5FB0-4C0A-8F89-51C3AA349791}">
      <dgm:prSet/>
      <dgm:spPr/>
      <dgm:t>
        <a:bodyPr/>
        <a:lstStyle/>
        <a:p>
          <a:endParaRPr lang="en-US">
            <a:solidFill>
              <a:schemeClr val="tx1">
                <a:lumMod val="85000"/>
                <a:lumOff val="15000"/>
              </a:schemeClr>
            </a:solidFill>
          </a:endParaRPr>
        </a:p>
      </dgm:t>
    </dgm:pt>
    <dgm:pt modelId="{527EBBDF-5C5E-4D1A-A241-C63EBDB6BFC2}" type="sibTrans" cxnId="{314DF246-5FB0-4C0A-8F89-51C3AA349791}">
      <dgm:prSet/>
      <dgm:spPr/>
      <dgm:t>
        <a:bodyPr/>
        <a:lstStyle/>
        <a:p>
          <a:endParaRPr lang="en-US">
            <a:solidFill>
              <a:schemeClr val="tx1">
                <a:lumMod val="85000"/>
                <a:lumOff val="15000"/>
              </a:schemeClr>
            </a:solidFill>
          </a:endParaRPr>
        </a:p>
      </dgm:t>
    </dgm:pt>
    <dgm:pt modelId="{C592B503-4712-49ED-8888-B433D6CEE9DE}">
      <dgm:prSet phldrT="[Text]" custT="1"/>
      <dgm:spPr>
        <a:scene3d>
          <a:camera prst="perspectiveRelaxedModerately" zoom="92000">
            <a:rot lat="0" lon="0" rev="0"/>
          </a:camera>
          <a:lightRig rig="balanced" dir="t">
            <a:rot lat="0" lon="0" rev="12700000"/>
          </a:lightRig>
        </a:scene3d>
        <a:sp3d prstMaterial="plastic">
          <a:bevelT w="50800" h="50800"/>
          <a:bevelB w="50800" h="50800"/>
        </a:sp3d>
      </dgm:spPr>
      <dgm:t>
        <a:bodyPr>
          <a:flatTx/>
        </a:bodyPr>
        <a:lstStyle/>
        <a:p>
          <a:r>
            <a:rPr lang="en-US" sz="1800" b="1" dirty="0" smtClean="0"/>
            <a:t>Execute Vertices</a:t>
          </a:r>
          <a:r>
            <a:rPr lang="en-US" sz="1200" dirty="0" smtClean="0"/>
            <a:t/>
          </a:r>
          <a:br>
            <a:rPr lang="en-US" sz="1200" dirty="0" smtClean="0"/>
          </a:br>
          <a:endParaRPr lang="en-US" sz="1000" dirty="0"/>
        </a:p>
      </dgm:t>
    </dgm:pt>
    <dgm:pt modelId="{100D6B2D-0EF7-4E03-8E09-DA47F271BE5B}" type="parTrans" cxnId="{8AA65C55-54C6-45C5-8F48-6A5A9350A275}">
      <dgm:prSet/>
      <dgm:spPr/>
      <dgm:t>
        <a:bodyPr/>
        <a:lstStyle/>
        <a:p>
          <a:endParaRPr lang="en-US">
            <a:solidFill>
              <a:schemeClr val="tx1">
                <a:lumMod val="85000"/>
                <a:lumOff val="15000"/>
              </a:schemeClr>
            </a:solidFill>
          </a:endParaRPr>
        </a:p>
      </dgm:t>
    </dgm:pt>
    <dgm:pt modelId="{9EC9805F-28C4-47DC-8DA8-3BAF38C6727B}" type="sibTrans" cxnId="{8AA65C55-54C6-45C5-8F48-6A5A9350A275}">
      <dgm:prSet/>
      <dgm:spPr/>
      <dgm:t>
        <a:bodyPr/>
        <a:lstStyle/>
        <a:p>
          <a:endParaRPr lang="en-US">
            <a:solidFill>
              <a:schemeClr val="tx1">
                <a:lumMod val="85000"/>
                <a:lumOff val="15000"/>
              </a:schemeClr>
            </a:solidFill>
          </a:endParaRPr>
        </a:p>
      </dgm:t>
    </dgm:pt>
    <dgm:pt modelId="{BA8CDF2A-B8C2-48E1-B50E-6F3E19CCC8E1}">
      <dgm:prSet phldrT="[Text]" custT="1"/>
      <dgm:spPr>
        <a:scene3d>
          <a:camera prst="perspectiveRelaxedModerately" zoom="92000">
            <a:rot lat="0" lon="0" rev="0"/>
          </a:camera>
          <a:lightRig rig="balanced" dir="t">
            <a:rot lat="0" lon="0" rev="12700000"/>
          </a:lightRig>
        </a:scene3d>
        <a:sp3d prstMaterial="plastic">
          <a:bevelT w="50800" h="50800"/>
          <a:bevelB w="50800" h="50800"/>
        </a:sp3d>
      </dgm:spPr>
      <dgm:t>
        <a:bodyPr>
          <a:flatTx/>
        </a:bodyPr>
        <a:lstStyle/>
        <a:p>
          <a:r>
            <a:rPr lang="en-US" sz="1800" b="1" dirty="0" smtClean="0"/>
            <a:t>Vertices</a:t>
          </a:r>
          <a:endParaRPr lang="en-US" sz="1800" dirty="0"/>
        </a:p>
      </dgm:t>
    </dgm:pt>
    <dgm:pt modelId="{93EDB3B8-887E-4BF6-BF3F-53FA9A6687FD}" type="parTrans" cxnId="{A1A5AC90-1A45-4FFF-9FF1-B2984A605643}">
      <dgm:prSet/>
      <dgm:spPr/>
      <dgm:t>
        <a:bodyPr/>
        <a:lstStyle/>
        <a:p>
          <a:endParaRPr lang="en-US">
            <a:solidFill>
              <a:schemeClr val="tx1">
                <a:lumMod val="85000"/>
                <a:lumOff val="15000"/>
              </a:schemeClr>
            </a:solidFill>
          </a:endParaRPr>
        </a:p>
      </dgm:t>
    </dgm:pt>
    <dgm:pt modelId="{C3D05DA7-3FAD-4AF3-B06F-22F3AAF4883A}" type="sibTrans" cxnId="{A1A5AC90-1A45-4FFF-9FF1-B2984A605643}">
      <dgm:prSet/>
      <dgm:spPr/>
      <dgm:t>
        <a:bodyPr/>
        <a:lstStyle/>
        <a:p>
          <a:endParaRPr lang="en-US">
            <a:solidFill>
              <a:schemeClr val="tx1">
                <a:lumMod val="85000"/>
                <a:lumOff val="15000"/>
              </a:schemeClr>
            </a:solidFill>
          </a:endParaRPr>
        </a:p>
      </dgm:t>
    </dgm:pt>
    <dgm:pt modelId="{A04D31D4-0557-4535-A7E5-75B85FF83846}">
      <dgm:prSet phldrT="[Text]" custT="1"/>
      <dgm:spPr>
        <a:scene3d>
          <a:camera prst="perspectiveRelaxedModerately" zoom="92000">
            <a:rot lat="0" lon="0" rev="0"/>
          </a:camera>
          <a:lightRig rig="balanced" dir="t">
            <a:rot lat="0" lon="0" rev="12700000"/>
          </a:lightRig>
        </a:scene3d>
        <a:sp3d prstMaterial="plastic">
          <a:bevelT w="50800" h="50800"/>
          <a:bevelB w="50800" h="50800"/>
        </a:sp3d>
      </dgm:spPr>
      <dgm:t>
        <a:bodyPr>
          <a:flatTx/>
        </a:bodyPr>
        <a:lstStyle/>
        <a:p>
          <a:r>
            <a:rPr lang="en-US" sz="1800" b="1" dirty="0" smtClean="0"/>
            <a:t>Channels</a:t>
          </a:r>
          <a:endParaRPr lang="en-US" sz="1800" dirty="0"/>
        </a:p>
      </dgm:t>
    </dgm:pt>
    <dgm:pt modelId="{817C99DB-9CA6-41F2-8E6B-2CC3D7201AEB}" type="parTrans" cxnId="{058C4DE0-21C2-4BCD-AD33-401E1664B893}">
      <dgm:prSet/>
      <dgm:spPr/>
      <dgm:t>
        <a:bodyPr/>
        <a:lstStyle/>
        <a:p>
          <a:endParaRPr lang="en-US">
            <a:solidFill>
              <a:schemeClr val="tx1">
                <a:lumMod val="85000"/>
                <a:lumOff val="15000"/>
              </a:schemeClr>
            </a:solidFill>
          </a:endParaRPr>
        </a:p>
      </dgm:t>
    </dgm:pt>
    <dgm:pt modelId="{05E82A5A-80FC-46C1-B1C8-BF252B91A5A0}" type="sibTrans" cxnId="{058C4DE0-21C2-4BCD-AD33-401E1664B893}">
      <dgm:prSet/>
      <dgm:spPr/>
      <dgm:t>
        <a:bodyPr/>
        <a:lstStyle/>
        <a:p>
          <a:endParaRPr lang="en-US">
            <a:solidFill>
              <a:schemeClr val="tx1">
                <a:lumMod val="85000"/>
                <a:lumOff val="15000"/>
              </a:schemeClr>
            </a:solidFill>
          </a:endParaRPr>
        </a:p>
      </dgm:t>
    </dgm:pt>
    <dgm:pt modelId="{0AB5913F-0F3A-4465-8EC3-71CA5F79C802}" type="pres">
      <dgm:prSet presAssocID="{DD355DBC-0910-4E92-B118-F6DA60C0F792}" presName="Name0" presStyleCnt="0">
        <dgm:presLayoutVars>
          <dgm:dir/>
          <dgm:animLvl val="lvl"/>
          <dgm:resizeHandles/>
        </dgm:presLayoutVars>
      </dgm:prSet>
      <dgm:spPr/>
      <dgm:t>
        <a:bodyPr/>
        <a:lstStyle/>
        <a:p>
          <a:endParaRPr lang="en-US"/>
        </a:p>
      </dgm:t>
    </dgm:pt>
    <dgm:pt modelId="{A910D6A2-6151-475D-A465-58C95DB62E8B}" type="pres">
      <dgm:prSet presAssocID="{8C44737D-7C89-484B-99F7-723ABB126806}" presName="linNode" presStyleCnt="0"/>
      <dgm:spPr/>
    </dgm:pt>
    <dgm:pt modelId="{054E96B7-B22A-4746-87AF-1BB29E4FAFD9}" type="pres">
      <dgm:prSet presAssocID="{8C44737D-7C89-484B-99F7-723ABB126806}" presName="parentShp" presStyleLbl="node1" presStyleIdx="0" presStyleCnt="4" custLinFactNeighborX="-954">
        <dgm:presLayoutVars>
          <dgm:bulletEnabled val="1"/>
        </dgm:presLayoutVars>
      </dgm:prSet>
      <dgm:spPr/>
      <dgm:t>
        <a:bodyPr/>
        <a:lstStyle/>
        <a:p>
          <a:endParaRPr lang="en-US"/>
        </a:p>
      </dgm:t>
    </dgm:pt>
    <dgm:pt modelId="{C29DF9F1-F9BC-49A2-85BE-3DAB8BEC3BDC}" type="pres">
      <dgm:prSet presAssocID="{8C44737D-7C89-484B-99F7-723ABB126806}" presName="childShp" presStyleLbl="bgAccFollowNode1" presStyleIdx="0" presStyleCnt="4">
        <dgm:presLayoutVars>
          <dgm:bulletEnabled val="1"/>
        </dgm:presLayoutVars>
      </dgm:prSet>
      <dgm:spPr/>
    </dgm:pt>
    <dgm:pt modelId="{19E225D0-4FBB-47F0-AC6B-F55BDD062FA6}" type="pres">
      <dgm:prSet presAssocID="{527EBBDF-5C5E-4D1A-A241-C63EBDB6BFC2}" presName="spacing" presStyleCnt="0"/>
      <dgm:spPr/>
    </dgm:pt>
    <dgm:pt modelId="{68674F0D-9147-4A57-896B-2D48169B01FB}" type="pres">
      <dgm:prSet presAssocID="{C592B503-4712-49ED-8888-B433D6CEE9DE}" presName="linNode" presStyleCnt="0"/>
      <dgm:spPr/>
    </dgm:pt>
    <dgm:pt modelId="{D18B1198-663B-4488-8279-1F55CBEECD64}" type="pres">
      <dgm:prSet presAssocID="{C592B503-4712-49ED-8888-B433D6CEE9DE}" presName="parentShp" presStyleLbl="node1" presStyleIdx="1" presStyleCnt="4">
        <dgm:presLayoutVars>
          <dgm:bulletEnabled val="1"/>
        </dgm:presLayoutVars>
      </dgm:prSet>
      <dgm:spPr/>
      <dgm:t>
        <a:bodyPr/>
        <a:lstStyle/>
        <a:p>
          <a:endParaRPr lang="en-US"/>
        </a:p>
      </dgm:t>
    </dgm:pt>
    <dgm:pt modelId="{BBAFAA91-EC27-499C-9096-C53D2CAC09AA}" type="pres">
      <dgm:prSet presAssocID="{C592B503-4712-49ED-8888-B433D6CEE9DE}" presName="childShp" presStyleLbl="bgAccFollowNode1" presStyleIdx="1" presStyleCnt="4" custLinFactNeighborX="-708">
        <dgm:presLayoutVars>
          <dgm:bulletEnabled val="1"/>
        </dgm:presLayoutVars>
      </dgm:prSet>
      <dgm:spPr/>
      <dgm:t>
        <a:bodyPr/>
        <a:lstStyle/>
        <a:p>
          <a:endParaRPr lang="en-GB"/>
        </a:p>
      </dgm:t>
    </dgm:pt>
    <dgm:pt modelId="{EB8382AE-B39E-469A-9725-6DDC59707A2C}" type="pres">
      <dgm:prSet presAssocID="{9EC9805F-28C4-47DC-8DA8-3BAF38C6727B}" presName="spacing" presStyleCnt="0"/>
      <dgm:spPr/>
    </dgm:pt>
    <dgm:pt modelId="{DE98B80D-14DD-446C-836F-4D5F27031DFD}" type="pres">
      <dgm:prSet presAssocID="{BA8CDF2A-B8C2-48E1-B50E-6F3E19CCC8E1}" presName="linNode" presStyleCnt="0"/>
      <dgm:spPr/>
    </dgm:pt>
    <dgm:pt modelId="{AD6EB52F-4D32-4120-A0ED-DBA717333FA5}" type="pres">
      <dgm:prSet presAssocID="{BA8CDF2A-B8C2-48E1-B50E-6F3E19CCC8E1}" presName="parentShp" presStyleLbl="node1" presStyleIdx="2" presStyleCnt="4">
        <dgm:presLayoutVars>
          <dgm:bulletEnabled val="1"/>
        </dgm:presLayoutVars>
      </dgm:prSet>
      <dgm:spPr/>
      <dgm:t>
        <a:bodyPr/>
        <a:lstStyle/>
        <a:p>
          <a:endParaRPr lang="en-US"/>
        </a:p>
      </dgm:t>
    </dgm:pt>
    <dgm:pt modelId="{5F6A2FFE-9042-4DEA-B88B-645F0A67055C}" type="pres">
      <dgm:prSet presAssocID="{BA8CDF2A-B8C2-48E1-B50E-6F3E19CCC8E1}" presName="childShp" presStyleLbl="bgAccFollowNode1" presStyleIdx="2" presStyleCnt="4">
        <dgm:presLayoutVars>
          <dgm:bulletEnabled val="1"/>
        </dgm:presLayoutVars>
      </dgm:prSet>
      <dgm:spPr/>
      <dgm:t>
        <a:bodyPr/>
        <a:lstStyle/>
        <a:p>
          <a:endParaRPr lang="en-GB"/>
        </a:p>
      </dgm:t>
    </dgm:pt>
    <dgm:pt modelId="{1AC3A9F9-1463-4070-BEDB-5EA4476788F9}" type="pres">
      <dgm:prSet presAssocID="{C3D05DA7-3FAD-4AF3-B06F-22F3AAF4883A}" presName="spacing" presStyleCnt="0"/>
      <dgm:spPr/>
    </dgm:pt>
    <dgm:pt modelId="{83B4873B-750A-4E50-B3D7-62D203D47752}" type="pres">
      <dgm:prSet presAssocID="{A04D31D4-0557-4535-A7E5-75B85FF83846}" presName="linNode" presStyleCnt="0"/>
      <dgm:spPr/>
    </dgm:pt>
    <dgm:pt modelId="{7B8FE64A-553D-4013-9B36-5C3DD4CEEEFA}" type="pres">
      <dgm:prSet presAssocID="{A04D31D4-0557-4535-A7E5-75B85FF83846}" presName="parentShp" presStyleLbl="node1" presStyleIdx="3" presStyleCnt="4">
        <dgm:presLayoutVars>
          <dgm:bulletEnabled val="1"/>
        </dgm:presLayoutVars>
      </dgm:prSet>
      <dgm:spPr/>
      <dgm:t>
        <a:bodyPr/>
        <a:lstStyle/>
        <a:p>
          <a:endParaRPr lang="en-US"/>
        </a:p>
      </dgm:t>
    </dgm:pt>
    <dgm:pt modelId="{7BC23B18-2438-4B3C-B417-65BC2C5CD925}" type="pres">
      <dgm:prSet presAssocID="{A04D31D4-0557-4535-A7E5-75B85FF83846}" presName="childShp" presStyleLbl="bgAccFollowNode1" presStyleIdx="3" presStyleCnt="4">
        <dgm:presLayoutVars>
          <dgm:bulletEnabled val="1"/>
        </dgm:presLayoutVars>
      </dgm:prSet>
      <dgm:spPr/>
    </dgm:pt>
  </dgm:ptLst>
  <dgm:cxnLst>
    <dgm:cxn modelId="{CE745871-F21A-404E-AC17-CDF05ECC7E2E}" type="presOf" srcId="{DD355DBC-0910-4E92-B118-F6DA60C0F792}" destId="{0AB5913F-0F3A-4465-8EC3-71CA5F79C802}" srcOrd="0" destOrd="0" presId="urn:microsoft.com/office/officeart/2005/8/layout/vList6"/>
    <dgm:cxn modelId="{97BB34D9-47C2-4A93-BD9E-F430F5A90C79}" type="presOf" srcId="{A04D31D4-0557-4535-A7E5-75B85FF83846}" destId="{7B8FE64A-553D-4013-9B36-5C3DD4CEEEFA}" srcOrd="0" destOrd="0" presId="urn:microsoft.com/office/officeart/2005/8/layout/vList6"/>
    <dgm:cxn modelId="{A1A5AC90-1A45-4FFF-9FF1-B2984A605643}" srcId="{DD355DBC-0910-4E92-B118-F6DA60C0F792}" destId="{BA8CDF2A-B8C2-48E1-B50E-6F3E19CCC8E1}" srcOrd="2" destOrd="0" parTransId="{93EDB3B8-887E-4BF6-BF3F-53FA9A6687FD}" sibTransId="{C3D05DA7-3FAD-4AF3-B06F-22F3AAF4883A}"/>
    <dgm:cxn modelId="{058C4DE0-21C2-4BCD-AD33-401E1664B893}" srcId="{DD355DBC-0910-4E92-B118-F6DA60C0F792}" destId="{A04D31D4-0557-4535-A7E5-75B85FF83846}" srcOrd="3" destOrd="0" parTransId="{817C99DB-9CA6-41F2-8E6B-2CC3D7201AEB}" sibTransId="{05E82A5A-80FC-46C1-B1C8-BF252B91A5A0}"/>
    <dgm:cxn modelId="{C70D74BA-2880-43E6-8E08-97986429FE0E}" type="presOf" srcId="{C592B503-4712-49ED-8888-B433D6CEE9DE}" destId="{D18B1198-663B-4488-8279-1F55CBEECD64}" srcOrd="0" destOrd="0" presId="urn:microsoft.com/office/officeart/2005/8/layout/vList6"/>
    <dgm:cxn modelId="{8AA65C55-54C6-45C5-8F48-6A5A9350A275}" srcId="{DD355DBC-0910-4E92-B118-F6DA60C0F792}" destId="{C592B503-4712-49ED-8888-B433D6CEE9DE}" srcOrd="1" destOrd="0" parTransId="{100D6B2D-0EF7-4E03-8E09-DA47F271BE5B}" sibTransId="{9EC9805F-28C4-47DC-8DA8-3BAF38C6727B}"/>
    <dgm:cxn modelId="{314DF246-5FB0-4C0A-8F89-51C3AA349791}" srcId="{DD355DBC-0910-4E92-B118-F6DA60C0F792}" destId="{8C44737D-7C89-484B-99F7-723ABB126806}" srcOrd="0" destOrd="0" parTransId="{7F2AA70F-07F2-44CE-8DF6-4315B1BE784A}" sibTransId="{527EBBDF-5C5E-4D1A-A241-C63EBDB6BFC2}"/>
    <dgm:cxn modelId="{5A4EC7B8-E45E-4A2D-880F-B603FB9FD6BB}" type="presOf" srcId="{BA8CDF2A-B8C2-48E1-B50E-6F3E19CCC8E1}" destId="{AD6EB52F-4D32-4120-A0ED-DBA717333FA5}" srcOrd="0" destOrd="0" presId="urn:microsoft.com/office/officeart/2005/8/layout/vList6"/>
    <dgm:cxn modelId="{9B9983B2-D293-4575-8AEC-D96E1F8AF7C5}" type="presOf" srcId="{8C44737D-7C89-484B-99F7-723ABB126806}" destId="{054E96B7-B22A-4746-87AF-1BB29E4FAFD9}" srcOrd="0" destOrd="0" presId="urn:microsoft.com/office/officeart/2005/8/layout/vList6"/>
    <dgm:cxn modelId="{ADAB83B4-2E6D-4D4A-A3C9-2C6351D4E458}" type="presParOf" srcId="{0AB5913F-0F3A-4465-8EC3-71CA5F79C802}" destId="{A910D6A2-6151-475D-A465-58C95DB62E8B}" srcOrd="0" destOrd="0" presId="urn:microsoft.com/office/officeart/2005/8/layout/vList6"/>
    <dgm:cxn modelId="{457B6D92-47E5-40E8-836F-23E6EE3309BA}" type="presParOf" srcId="{A910D6A2-6151-475D-A465-58C95DB62E8B}" destId="{054E96B7-B22A-4746-87AF-1BB29E4FAFD9}" srcOrd="0" destOrd="0" presId="urn:microsoft.com/office/officeart/2005/8/layout/vList6"/>
    <dgm:cxn modelId="{2449FB13-5B7A-4414-B260-571033F2ABB0}" type="presParOf" srcId="{A910D6A2-6151-475D-A465-58C95DB62E8B}" destId="{C29DF9F1-F9BC-49A2-85BE-3DAB8BEC3BDC}" srcOrd="1" destOrd="0" presId="urn:microsoft.com/office/officeart/2005/8/layout/vList6"/>
    <dgm:cxn modelId="{6EAF676E-3E41-47D0-87CD-8E0E91BCB3D4}" type="presParOf" srcId="{0AB5913F-0F3A-4465-8EC3-71CA5F79C802}" destId="{19E225D0-4FBB-47F0-AC6B-F55BDD062FA6}" srcOrd="1" destOrd="0" presId="urn:microsoft.com/office/officeart/2005/8/layout/vList6"/>
    <dgm:cxn modelId="{3470D02F-486F-4B61-8C03-A17ECE196BD7}" type="presParOf" srcId="{0AB5913F-0F3A-4465-8EC3-71CA5F79C802}" destId="{68674F0D-9147-4A57-896B-2D48169B01FB}" srcOrd="2" destOrd="0" presId="urn:microsoft.com/office/officeart/2005/8/layout/vList6"/>
    <dgm:cxn modelId="{88BE9015-A0DB-4C7D-91A6-F9C400F29698}" type="presParOf" srcId="{68674F0D-9147-4A57-896B-2D48169B01FB}" destId="{D18B1198-663B-4488-8279-1F55CBEECD64}" srcOrd="0" destOrd="0" presId="urn:microsoft.com/office/officeart/2005/8/layout/vList6"/>
    <dgm:cxn modelId="{10AA8397-678C-4971-ADE9-7573FD1AA878}" type="presParOf" srcId="{68674F0D-9147-4A57-896B-2D48169B01FB}" destId="{BBAFAA91-EC27-499C-9096-C53D2CAC09AA}" srcOrd="1" destOrd="0" presId="urn:microsoft.com/office/officeart/2005/8/layout/vList6"/>
    <dgm:cxn modelId="{937D572C-B191-48F6-AE34-08A5B321BA3E}" type="presParOf" srcId="{0AB5913F-0F3A-4465-8EC3-71CA5F79C802}" destId="{EB8382AE-B39E-469A-9725-6DDC59707A2C}" srcOrd="3" destOrd="0" presId="urn:microsoft.com/office/officeart/2005/8/layout/vList6"/>
    <dgm:cxn modelId="{D3DE7AEE-F98F-4E51-BDBF-4DEFF9595D71}" type="presParOf" srcId="{0AB5913F-0F3A-4465-8EC3-71CA5F79C802}" destId="{DE98B80D-14DD-446C-836F-4D5F27031DFD}" srcOrd="4" destOrd="0" presId="urn:microsoft.com/office/officeart/2005/8/layout/vList6"/>
    <dgm:cxn modelId="{313FD137-0F51-4DE5-8A95-E256C6834640}" type="presParOf" srcId="{DE98B80D-14DD-446C-836F-4D5F27031DFD}" destId="{AD6EB52F-4D32-4120-A0ED-DBA717333FA5}" srcOrd="0" destOrd="0" presId="urn:microsoft.com/office/officeart/2005/8/layout/vList6"/>
    <dgm:cxn modelId="{F1A9EB37-50FF-4C91-8B6D-C00D229ADF81}" type="presParOf" srcId="{DE98B80D-14DD-446C-836F-4D5F27031DFD}" destId="{5F6A2FFE-9042-4DEA-B88B-645F0A67055C}" srcOrd="1" destOrd="0" presId="urn:microsoft.com/office/officeart/2005/8/layout/vList6"/>
    <dgm:cxn modelId="{09178323-2741-41E6-9F90-3524F574FC7D}" type="presParOf" srcId="{0AB5913F-0F3A-4465-8EC3-71CA5F79C802}" destId="{1AC3A9F9-1463-4070-BEDB-5EA4476788F9}" srcOrd="5" destOrd="0" presId="urn:microsoft.com/office/officeart/2005/8/layout/vList6"/>
    <dgm:cxn modelId="{0B60F6C5-E3A4-4BC3-9733-793D4F71DBEF}" type="presParOf" srcId="{0AB5913F-0F3A-4465-8EC3-71CA5F79C802}" destId="{83B4873B-750A-4E50-B3D7-62D203D47752}" srcOrd="6" destOrd="0" presId="urn:microsoft.com/office/officeart/2005/8/layout/vList6"/>
    <dgm:cxn modelId="{2E5A3F0E-3AEA-450F-A0A9-486BD2B9E119}" type="presParOf" srcId="{83B4873B-750A-4E50-B3D7-62D203D47752}" destId="{7B8FE64A-553D-4013-9B36-5C3DD4CEEEFA}" srcOrd="0" destOrd="0" presId="urn:microsoft.com/office/officeart/2005/8/layout/vList6"/>
    <dgm:cxn modelId="{771FBF47-266C-40B2-9EB4-CF815D15729D}" type="presParOf" srcId="{83B4873B-750A-4E50-B3D7-62D203D47752}" destId="{7BC23B18-2438-4B3C-B417-65BC2C5CD925}" srcOrd="1" destOrd="0" presId="urn:microsoft.com/office/officeart/2005/8/layout/vList6"/>
  </dgm:cxnLst>
  <dgm:bg>
    <a:noFill/>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DF9F1-F9BC-49A2-85BE-3DAB8BEC3BDC}">
      <dsp:nvSpPr>
        <dsp:cNvPr id="0" name=""/>
        <dsp:cNvSpPr/>
      </dsp:nvSpPr>
      <dsp:spPr>
        <a:xfrm>
          <a:off x="2103120" y="1406"/>
          <a:ext cx="3154680" cy="1115764"/>
        </a:xfrm>
        <a:prstGeom prst="rightArrow">
          <a:avLst>
            <a:gd name="adj1" fmla="val 75000"/>
            <a:gd name="adj2" fmla="val 50000"/>
          </a:avLst>
        </a:prstGeom>
        <a:solidFill>
          <a:schemeClr val="accent1">
            <a:alpha val="90000"/>
            <a:tint val="40000"/>
            <a:hueOff val="0"/>
            <a:satOff val="0"/>
            <a:lumOff val="0"/>
            <a:alphaOff val="0"/>
          </a:schemeClr>
        </a:solidFill>
        <a:ln>
          <a:noFill/>
        </a:ln>
        <a:effectLst>
          <a:glow rad="63500">
            <a:schemeClr val="accent1">
              <a:alpha val="90000"/>
              <a:tint val="40000"/>
              <a:hueOff val="0"/>
              <a:satOff val="0"/>
              <a:lumOff val="0"/>
              <a:alphaOff val="0"/>
              <a:alpha val="45000"/>
              <a:satMod val="120000"/>
            </a:schemeClr>
          </a:glow>
        </a:effectLst>
        <a:scene3d>
          <a:camera prst="orthographicFront" fov="0">
            <a:rot lat="0" lon="0" rev="0"/>
          </a:camera>
          <a:lightRig rig="brightRoom" dir="tl">
            <a:rot lat="0" lon="0" rev="8700000"/>
          </a:lightRig>
        </a:scene3d>
        <a:sp3d z="-152400" prstMaterial="plastic">
          <a:bevelT w="25400" h="25400"/>
          <a:bevelB w="25400" h="25400"/>
        </a:sp3d>
      </dsp:spPr>
      <dsp:style>
        <a:lnRef idx="0">
          <a:scrgbClr r="0" g="0" b="0"/>
        </a:lnRef>
        <a:fillRef idx="1">
          <a:scrgbClr r="0" g="0" b="0"/>
        </a:fillRef>
        <a:effectRef idx="2">
          <a:scrgbClr r="0" g="0" b="0"/>
        </a:effectRef>
        <a:fontRef idx="minor"/>
      </dsp:style>
    </dsp:sp>
    <dsp:sp modelId="{054E96B7-B22A-4746-87AF-1BB29E4FAFD9}">
      <dsp:nvSpPr>
        <dsp:cNvPr id="0" name=""/>
        <dsp:cNvSpPr/>
      </dsp:nvSpPr>
      <dsp:spPr>
        <a:xfrm>
          <a:off x="0" y="1406"/>
          <a:ext cx="2103120" cy="1115764"/>
        </a:xfrm>
        <a:prstGeom prst="roundRect">
          <a:avLst/>
        </a:prstGeom>
        <a:solidFill>
          <a:schemeClr val="accent1">
            <a:hueOff val="0"/>
            <a:satOff val="0"/>
            <a:lumOff val="0"/>
            <a:alphaOff val="0"/>
          </a:schemeClr>
        </a:solidFill>
        <a:ln>
          <a:noFill/>
        </a:ln>
        <a:effectLst>
          <a:glow rad="63500">
            <a:schemeClr val="accent1">
              <a:hueOff val="0"/>
              <a:satOff val="0"/>
              <a:lumOff val="0"/>
              <a:alphaOff val="0"/>
              <a:alpha val="45000"/>
              <a:satMod val="120000"/>
            </a:schemeClr>
          </a:glow>
        </a:effectLst>
        <a:scene3d>
          <a:camera prst="perspectiveRelaxedModerately" zoom="92000">
            <a:rot lat="0"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flatTx/>
        </a:bodyPr>
        <a:lstStyle/>
        <a:p>
          <a:pPr lvl="0" algn="ctr" defTabSz="800100">
            <a:lnSpc>
              <a:spcPct val="90000"/>
            </a:lnSpc>
            <a:spcBef>
              <a:spcPct val="0"/>
            </a:spcBef>
            <a:spcAft>
              <a:spcPct val="35000"/>
            </a:spcAft>
          </a:pPr>
          <a:r>
            <a:rPr lang="en-US" sz="1800" b="1" kern="1200" dirty="0" smtClean="0"/>
            <a:t>Data Flow Graph</a:t>
          </a:r>
          <a:r>
            <a:rPr lang="en-US" sz="1200" kern="1200" dirty="0" smtClean="0"/>
            <a:t/>
          </a:r>
          <a:br>
            <a:rPr lang="en-US" sz="1200" kern="1200" dirty="0" smtClean="0"/>
          </a:br>
          <a:endParaRPr lang="en-US" sz="1000" kern="1200" dirty="0">
            <a:latin typeface="+mn-lt"/>
          </a:endParaRPr>
        </a:p>
      </dsp:txBody>
      <dsp:txXfrm>
        <a:off x="54467" y="55873"/>
        <a:ext cx="1994186" cy="1006830"/>
      </dsp:txXfrm>
    </dsp:sp>
    <dsp:sp modelId="{BBAFAA91-EC27-499C-9096-C53D2CAC09AA}">
      <dsp:nvSpPr>
        <dsp:cNvPr id="0" name=""/>
        <dsp:cNvSpPr/>
      </dsp:nvSpPr>
      <dsp:spPr>
        <a:xfrm>
          <a:off x="2088229" y="1228747"/>
          <a:ext cx="3154680" cy="1115764"/>
        </a:xfrm>
        <a:prstGeom prst="rightArrow">
          <a:avLst>
            <a:gd name="adj1" fmla="val 75000"/>
            <a:gd name="adj2" fmla="val 50000"/>
          </a:avLst>
        </a:prstGeom>
        <a:solidFill>
          <a:schemeClr val="accent1">
            <a:alpha val="90000"/>
            <a:tint val="40000"/>
            <a:hueOff val="0"/>
            <a:satOff val="0"/>
            <a:lumOff val="0"/>
            <a:alphaOff val="0"/>
          </a:schemeClr>
        </a:solidFill>
        <a:ln>
          <a:noFill/>
        </a:ln>
        <a:effectLst>
          <a:glow rad="63500">
            <a:schemeClr val="accent1">
              <a:alpha val="90000"/>
              <a:tint val="40000"/>
              <a:hueOff val="0"/>
              <a:satOff val="0"/>
              <a:lumOff val="0"/>
              <a:alphaOff val="0"/>
              <a:alpha val="45000"/>
              <a:satMod val="120000"/>
            </a:schemeClr>
          </a:glow>
        </a:effectLst>
        <a:scene3d>
          <a:camera prst="orthographicFront" fov="0">
            <a:rot lat="0" lon="0" rev="0"/>
          </a:camera>
          <a:lightRig rig="brightRoom" dir="tl">
            <a:rot lat="0" lon="0" rev="8700000"/>
          </a:lightRig>
        </a:scene3d>
        <a:sp3d z="-152400" prstMaterial="plastic">
          <a:bevelT w="25400" h="25400"/>
          <a:bevelB w="25400" h="25400"/>
        </a:sp3d>
      </dsp:spPr>
      <dsp:style>
        <a:lnRef idx="0">
          <a:scrgbClr r="0" g="0" b="0"/>
        </a:lnRef>
        <a:fillRef idx="1">
          <a:scrgbClr r="0" g="0" b="0"/>
        </a:fillRef>
        <a:effectRef idx="2">
          <a:scrgbClr r="0" g="0" b="0"/>
        </a:effectRef>
        <a:fontRef idx="minor"/>
      </dsp:style>
    </dsp:sp>
    <dsp:sp modelId="{D18B1198-663B-4488-8279-1F55CBEECD64}">
      <dsp:nvSpPr>
        <dsp:cNvPr id="0" name=""/>
        <dsp:cNvSpPr/>
      </dsp:nvSpPr>
      <dsp:spPr>
        <a:xfrm>
          <a:off x="0" y="1228747"/>
          <a:ext cx="2103120" cy="1115764"/>
        </a:xfrm>
        <a:prstGeom prst="roundRect">
          <a:avLst/>
        </a:prstGeom>
        <a:solidFill>
          <a:schemeClr val="accent1">
            <a:hueOff val="0"/>
            <a:satOff val="0"/>
            <a:lumOff val="0"/>
            <a:alphaOff val="0"/>
          </a:schemeClr>
        </a:solidFill>
        <a:ln>
          <a:noFill/>
        </a:ln>
        <a:effectLst>
          <a:glow rad="63500">
            <a:schemeClr val="accent1">
              <a:hueOff val="0"/>
              <a:satOff val="0"/>
              <a:lumOff val="0"/>
              <a:alphaOff val="0"/>
              <a:alpha val="45000"/>
              <a:satMod val="120000"/>
            </a:schemeClr>
          </a:glow>
        </a:effectLst>
        <a:scene3d>
          <a:camera prst="perspectiveRelaxedModerately" zoom="92000">
            <a:rot lat="0"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flatTx/>
        </a:bodyPr>
        <a:lstStyle/>
        <a:p>
          <a:pPr lvl="0" algn="ctr" defTabSz="800100">
            <a:lnSpc>
              <a:spcPct val="90000"/>
            </a:lnSpc>
            <a:spcBef>
              <a:spcPct val="0"/>
            </a:spcBef>
            <a:spcAft>
              <a:spcPct val="35000"/>
            </a:spcAft>
          </a:pPr>
          <a:r>
            <a:rPr lang="en-US" sz="1800" b="1" kern="1200" dirty="0" smtClean="0"/>
            <a:t>Execute Vertices</a:t>
          </a:r>
          <a:r>
            <a:rPr lang="en-US" sz="1200" kern="1200" dirty="0" smtClean="0"/>
            <a:t/>
          </a:r>
          <a:br>
            <a:rPr lang="en-US" sz="1200" kern="1200" dirty="0" smtClean="0"/>
          </a:br>
          <a:endParaRPr lang="en-US" sz="1000" kern="1200" dirty="0"/>
        </a:p>
      </dsp:txBody>
      <dsp:txXfrm>
        <a:off x="54467" y="1283214"/>
        <a:ext cx="1994186" cy="1006830"/>
      </dsp:txXfrm>
    </dsp:sp>
    <dsp:sp modelId="{5F6A2FFE-9042-4DEA-B88B-645F0A67055C}">
      <dsp:nvSpPr>
        <dsp:cNvPr id="0" name=""/>
        <dsp:cNvSpPr/>
      </dsp:nvSpPr>
      <dsp:spPr>
        <a:xfrm>
          <a:off x="2103120" y="2456088"/>
          <a:ext cx="3154680" cy="1115764"/>
        </a:xfrm>
        <a:prstGeom prst="rightArrow">
          <a:avLst>
            <a:gd name="adj1" fmla="val 75000"/>
            <a:gd name="adj2" fmla="val 50000"/>
          </a:avLst>
        </a:prstGeom>
        <a:solidFill>
          <a:schemeClr val="accent1">
            <a:alpha val="90000"/>
            <a:tint val="40000"/>
            <a:hueOff val="0"/>
            <a:satOff val="0"/>
            <a:lumOff val="0"/>
            <a:alphaOff val="0"/>
          </a:schemeClr>
        </a:solidFill>
        <a:ln>
          <a:noFill/>
        </a:ln>
        <a:effectLst>
          <a:glow rad="63500">
            <a:schemeClr val="accent1">
              <a:alpha val="90000"/>
              <a:tint val="40000"/>
              <a:hueOff val="0"/>
              <a:satOff val="0"/>
              <a:lumOff val="0"/>
              <a:alphaOff val="0"/>
              <a:alpha val="45000"/>
              <a:satMod val="120000"/>
            </a:schemeClr>
          </a:glow>
        </a:effectLst>
        <a:scene3d>
          <a:camera prst="orthographicFront" fov="0">
            <a:rot lat="0" lon="0" rev="0"/>
          </a:camera>
          <a:lightRig rig="brightRoom" dir="tl">
            <a:rot lat="0" lon="0" rev="8700000"/>
          </a:lightRig>
        </a:scene3d>
        <a:sp3d z="-152400" prstMaterial="plastic">
          <a:bevelT w="25400" h="25400"/>
          <a:bevelB w="25400" h="25400"/>
        </a:sp3d>
      </dsp:spPr>
      <dsp:style>
        <a:lnRef idx="0">
          <a:scrgbClr r="0" g="0" b="0"/>
        </a:lnRef>
        <a:fillRef idx="1">
          <a:scrgbClr r="0" g="0" b="0"/>
        </a:fillRef>
        <a:effectRef idx="2">
          <a:scrgbClr r="0" g="0" b="0"/>
        </a:effectRef>
        <a:fontRef idx="minor"/>
      </dsp:style>
    </dsp:sp>
    <dsp:sp modelId="{AD6EB52F-4D32-4120-A0ED-DBA717333FA5}">
      <dsp:nvSpPr>
        <dsp:cNvPr id="0" name=""/>
        <dsp:cNvSpPr/>
      </dsp:nvSpPr>
      <dsp:spPr>
        <a:xfrm>
          <a:off x="0" y="2456088"/>
          <a:ext cx="2103120" cy="1115764"/>
        </a:xfrm>
        <a:prstGeom prst="roundRect">
          <a:avLst/>
        </a:prstGeom>
        <a:solidFill>
          <a:schemeClr val="accent1">
            <a:hueOff val="0"/>
            <a:satOff val="0"/>
            <a:lumOff val="0"/>
            <a:alphaOff val="0"/>
          </a:schemeClr>
        </a:solidFill>
        <a:ln>
          <a:noFill/>
        </a:ln>
        <a:effectLst>
          <a:glow rad="63500">
            <a:schemeClr val="accent1">
              <a:hueOff val="0"/>
              <a:satOff val="0"/>
              <a:lumOff val="0"/>
              <a:alphaOff val="0"/>
              <a:alpha val="45000"/>
              <a:satMod val="120000"/>
            </a:schemeClr>
          </a:glow>
        </a:effectLst>
        <a:scene3d>
          <a:camera prst="perspectiveRelaxedModerately" zoom="92000">
            <a:rot lat="0"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flatTx/>
        </a:bodyPr>
        <a:lstStyle/>
        <a:p>
          <a:pPr lvl="0" algn="ctr" defTabSz="800100">
            <a:lnSpc>
              <a:spcPct val="90000"/>
            </a:lnSpc>
            <a:spcBef>
              <a:spcPct val="0"/>
            </a:spcBef>
            <a:spcAft>
              <a:spcPct val="35000"/>
            </a:spcAft>
          </a:pPr>
          <a:r>
            <a:rPr lang="en-US" sz="1800" b="1" kern="1200" dirty="0" smtClean="0"/>
            <a:t>Vertices</a:t>
          </a:r>
          <a:endParaRPr lang="en-US" sz="1800" kern="1200" dirty="0"/>
        </a:p>
      </dsp:txBody>
      <dsp:txXfrm>
        <a:off x="54467" y="2510555"/>
        <a:ext cx="1994186" cy="1006830"/>
      </dsp:txXfrm>
    </dsp:sp>
    <dsp:sp modelId="{7BC23B18-2438-4B3C-B417-65BC2C5CD925}">
      <dsp:nvSpPr>
        <dsp:cNvPr id="0" name=""/>
        <dsp:cNvSpPr/>
      </dsp:nvSpPr>
      <dsp:spPr>
        <a:xfrm>
          <a:off x="2103120" y="3683429"/>
          <a:ext cx="3154680" cy="1115764"/>
        </a:xfrm>
        <a:prstGeom prst="rightArrow">
          <a:avLst>
            <a:gd name="adj1" fmla="val 75000"/>
            <a:gd name="adj2" fmla="val 50000"/>
          </a:avLst>
        </a:prstGeom>
        <a:solidFill>
          <a:schemeClr val="accent1">
            <a:alpha val="90000"/>
            <a:tint val="40000"/>
            <a:hueOff val="0"/>
            <a:satOff val="0"/>
            <a:lumOff val="0"/>
            <a:alphaOff val="0"/>
          </a:schemeClr>
        </a:solidFill>
        <a:ln>
          <a:noFill/>
        </a:ln>
        <a:effectLst>
          <a:glow rad="63500">
            <a:schemeClr val="accent1">
              <a:alpha val="90000"/>
              <a:tint val="40000"/>
              <a:hueOff val="0"/>
              <a:satOff val="0"/>
              <a:lumOff val="0"/>
              <a:alphaOff val="0"/>
              <a:alpha val="45000"/>
              <a:satMod val="120000"/>
            </a:schemeClr>
          </a:glow>
        </a:effectLst>
        <a:scene3d>
          <a:camera prst="orthographicFront" fov="0">
            <a:rot lat="0" lon="0" rev="0"/>
          </a:camera>
          <a:lightRig rig="brightRoom" dir="tl">
            <a:rot lat="0" lon="0" rev="8700000"/>
          </a:lightRig>
        </a:scene3d>
        <a:sp3d z="-152400" prstMaterial="plastic">
          <a:bevelT w="25400" h="25400"/>
          <a:bevelB w="25400" h="25400"/>
        </a:sp3d>
      </dsp:spPr>
      <dsp:style>
        <a:lnRef idx="0">
          <a:scrgbClr r="0" g="0" b="0"/>
        </a:lnRef>
        <a:fillRef idx="1">
          <a:scrgbClr r="0" g="0" b="0"/>
        </a:fillRef>
        <a:effectRef idx="2">
          <a:scrgbClr r="0" g="0" b="0"/>
        </a:effectRef>
        <a:fontRef idx="minor"/>
      </dsp:style>
    </dsp:sp>
    <dsp:sp modelId="{7B8FE64A-553D-4013-9B36-5C3DD4CEEEFA}">
      <dsp:nvSpPr>
        <dsp:cNvPr id="0" name=""/>
        <dsp:cNvSpPr/>
      </dsp:nvSpPr>
      <dsp:spPr>
        <a:xfrm>
          <a:off x="0" y="3683429"/>
          <a:ext cx="2103120" cy="1115764"/>
        </a:xfrm>
        <a:prstGeom prst="roundRect">
          <a:avLst/>
        </a:prstGeom>
        <a:solidFill>
          <a:schemeClr val="accent1">
            <a:hueOff val="0"/>
            <a:satOff val="0"/>
            <a:lumOff val="0"/>
            <a:alphaOff val="0"/>
          </a:schemeClr>
        </a:solidFill>
        <a:ln>
          <a:noFill/>
        </a:ln>
        <a:effectLst>
          <a:glow rad="63500">
            <a:schemeClr val="accent1">
              <a:hueOff val="0"/>
              <a:satOff val="0"/>
              <a:lumOff val="0"/>
              <a:alphaOff val="0"/>
              <a:alpha val="45000"/>
              <a:satMod val="120000"/>
            </a:schemeClr>
          </a:glow>
        </a:effectLst>
        <a:scene3d>
          <a:camera prst="perspectiveRelaxedModerately" zoom="92000">
            <a:rot lat="0"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flatTx/>
        </a:bodyPr>
        <a:lstStyle/>
        <a:p>
          <a:pPr lvl="0" algn="ctr" defTabSz="800100">
            <a:lnSpc>
              <a:spcPct val="90000"/>
            </a:lnSpc>
            <a:spcBef>
              <a:spcPct val="0"/>
            </a:spcBef>
            <a:spcAft>
              <a:spcPct val="35000"/>
            </a:spcAft>
          </a:pPr>
          <a:r>
            <a:rPr lang="en-US" sz="1800" b="1" kern="1200" dirty="0" smtClean="0"/>
            <a:t>Channels</a:t>
          </a:r>
          <a:endParaRPr lang="en-US" sz="1800" kern="1200" dirty="0"/>
        </a:p>
      </dsp:txBody>
      <dsp:txXfrm>
        <a:off x="54467" y="3737896"/>
        <a:ext cx="1994186" cy="100683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88B8DF-24AD-4F40-BBFC-89725AEAF415}" type="datetimeFigureOut">
              <a:rPr lang="en-US" smtClean="0"/>
              <a:pPr/>
              <a:t>2/25/13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2352DE-026B-4B56-8316-D39959E3BD60}" type="slidenum">
              <a:rPr lang="en-US" smtClean="0"/>
              <a:pPr/>
              <a:t>‹#›</a:t>
            </a:fld>
            <a:endParaRPr lang="en-US"/>
          </a:p>
        </p:txBody>
      </p:sp>
    </p:spTree>
    <p:extLst>
      <p:ext uri="{BB962C8B-B14F-4D97-AF65-F5344CB8AC3E}">
        <p14:creationId xmlns:p14="http://schemas.microsoft.com/office/powerpoint/2010/main" val="2961895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9D4B4-0EC2-42AE-ABEC-26842DCC58CF}" type="datetimeFigureOut">
              <a:rPr lang="en-US" smtClean="0"/>
              <a:pPr/>
              <a:t>2/25/13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105E4-9E70-4B8C-B294-1B0219D99967}" type="slidenum">
              <a:rPr lang="en-US" smtClean="0"/>
              <a:pPr/>
              <a:t>‹#›</a:t>
            </a:fld>
            <a:endParaRPr lang="en-US"/>
          </a:p>
        </p:txBody>
      </p:sp>
    </p:spTree>
    <p:extLst>
      <p:ext uri="{BB962C8B-B14F-4D97-AF65-F5344CB8AC3E}">
        <p14:creationId xmlns:p14="http://schemas.microsoft.com/office/powerpoint/2010/main" val="3961713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70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62800" y="5148601"/>
            <a:ext cx="7772400" cy="860425"/>
          </a:xfrm>
        </p:spPr>
        <p:txBody>
          <a:bodyPr anchor="b" anchorCtr="0"/>
          <a:lstStyle>
            <a:lvl1pPr algn="l">
              <a:buFontTx/>
              <a:buNone/>
              <a:defRPr>
                <a:solidFill>
                  <a:schemeClr val="tx1">
                    <a:lumMod val="95000"/>
                    <a:lumOff val="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581400" y="5867400"/>
            <a:ext cx="7753800" cy="1752600"/>
          </a:xfrm>
        </p:spPr>
        <p:txBody>
          <a:bodyPr>
            <a:normAutofit/>
          </a:bodyPr>
          <a:lstStyle>
            <a:lvl1pPr marL="0" indent="0" algn="l">
              <a:buNone/>
              <a:defRPr sz="24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81582BD6-FC20-4557-852B-8433F8572D30}" type="slidenum">
              <a:rPr lang="en-US" smtClean="0"/>
              <a:pPr/>
              <a:t>‹#›</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6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90602"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609600" y="76200"/>
            <a:ext cx="8229600" cy="639763"/>
          </a:xfrm>
        </p:spPr>
        <p:txBody>
          <a:bodyPr/>
          <a:lstStyle/>
          <a:p>
            <a:r>
              <a:rPr lang="en-US" smtClean="0"/>
              <a:t>Click to edit Master title style</a:t>
            </a:r>
            <a:endParaRPr lang="en-US" dirty="0"/>
          </a:p>
        </p:txBody>
      </p:sp>
      <p:sp>
        <p:nvSpPr>
          <p:cNvPr id="15" name="Text Placeholder 10"/>
          <p:cNvSpPr>
            <a:spLocks noGrp="1"/>
          </p:cNvSpPr>
          <p:nvPr>
            <p:ph type="body" sz="quarter" idx="13"/>
          </p:nvPr>
        </p:nvSpPr>
        <p:spPr>
          <a:xfrm>
            <a:off x="816600" y="593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2687" y="1066800"/>
            <a:ext cx="5111750" cy="4678363"/>
          </a:xfrm>
        </p:spPr>
        <p:txBody>
          <a:bodyPr/>
          <a:lstStyle>
            <a:lvl1pPr>
              <a:defRPr sz="3200">
                <a:solidFill>
                  <a:schemeClr val="tx1">
                    <a:lumMod val="95000"/>
                    <a:lumOff val="5000"/>
                  </a:schemeClr>
                </a:solidFill>
              </a:defRPr>
            </a:lvl1pPr>
            <a:lvl2pPr>
              <a:defRPr sz="2800">
                <a:solidFill>
                  <a:schemeClr val="tx1">
                    <a:lumMod val="95000"/>
                    <a:lumOff val="5000"/>
                  </a:schemeClr>
                </a:solidFill>
              </a:defRPr>
            </a:lvl2pPr>
            <a:lvl3pPr>
              <a:defRPr sz="2400">
                <a:solidFill>
                  <a:schemeClr val="tx1">
                    <a:lumMod val="95000"/>
                    <a:lumOff val="5000"/>
                  </a:schemeClr>
                </a:solidFill>
              </a:defRPr>
            </a:lvl3pPr>
            <a:lvl4pPr>
              <a:defRPr sz="2000">
                <a:solidFill>
                  <a:schemeClr val="tx1">
                    <a:lumMod val="95000"/>
                    <a:lumOff val="5000"/>
                  </a:schemeClr>
                </a:solidFill>
              </a:defRPr>
            </a:lvl4pPr>
            <a:lvl5pPr>
              <a:defRPr sz="2000">
                <a:solidFill>
                  <a:schemeClr val="tx1">
                    <a:lumMod val="95000"/>
                    <a:lumOff val="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88087" y="1143000"/>
            <a:ext cx="2855913" cy="4373563"/>
          </a:xfrm>
        </p:spPr>
        <p:txBody>
          <a:bodyPr/>
          <a:lstStyle>
            <a:lvl1pPr marL="0" indent="0">
              <a:lnSpc>
                <a:spcPts val="1600"/>
              </a:lnSpc>
              <a:buNone/>
              <a:defRPr sz="140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609600" y="76200"/>
            <a:ext cx="6858000" cy="639763"/>
          </a:xfrm>
        </p:spPr>
        <p:txBody>
          <a:bodyPr/>
          <a:lstStyle>
            <a:lvl1pPr>
              <a:defRPr sz="2800">
                <a:solidFill>
                  <a:schemeClr val="tx1">
                    <a:lumMod val="95000"/>
                    <a:lumOff val="5000"/>
                  </a:schemeClr>
                </a:solidFill>
              </a:defRPr>
            </a:lvl1pPr>
          </a:lstStyle>
          <a:p>
            <a:r>
              <a:rPr lang="en-US" smtClean="0"/>
              <a:t>Click to edit Master title style</a:t>
            </a:r>
            <a:endParaRPr lang="en-US" dirty="0"/>
          </a:p>
        </p:txBody>
      </p:sp>
      <p:sp>
        <p:nvSpPr>
          <p:cNvPr id="15" name="Text Placeholder 10"/>
          <p:cNvSpPr>
            <a:spLocks noGrp="1"/>
          </p:cNvSpPr>
          <p:nvPr>
            <p:ph type="body" sz="quarter" idx="13"/>
          </p:nvPr>
        </p:nvSpPr>
        <p:spPr>
          <a:xfrm>
            <a:off x="936087" y="593400"/>
            <a:ext cx="6876000" cy="457200"/>
          </a:xfrm>
        </p:spPr>
        <p:txBody>
          <a:bodyPr>
            <a:normAutofit/>
          </a:bodyPr>
          <a:lstStyle>
            <a:lvl1pPr>
              <a:buFontTx/>
              <a:buNone/>
              <a:defRPr sz="2000">
                <a:solidFill>
                  <a:schemeClr val="tx1">
                    <a:lumMod val="95000"/>
                    <a:lumOff val="5000"/>
                  </a:schemeClr>
                </a:solidFill>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47244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304800" y="304800"/>
            <a:ext cx="6934200" cy="4267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8200" y="50292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81582BD6-FC20-4557-852B-8433F8572D30}" type="slidenum">
              <a:rPr lang="en-US" smtClean="0"/>
              <a:pPr/>
              <a:t>‹#›</a:t>
            </a:fld>
            <a:endParaRPr lang="en-US" dirty="0"/>
          </a:p>
        </p:txBody>
      </p:sp>
      <p:sp>
        <p:nvSpPr>
          <p:cNvPr id="9" name="Footer Placeholder 8"/>
          <p:cNvSpPr>
            <a:spLocks noGrp="1"/>
          </p:cNvSpPr>
          <p:nvPr>
            <p:ph type="ftr" sz="quarter" idx="11"/>
          </p:nvPr>
        </p:nvSpPr>
        <p:spPr/>
        <p:txBody>
          <a:body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81582BD6-FC20-4557-852B-8433F8572D3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731839"/>
            <a:ext cx="1219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731837"/>
            <a:ext cx="7162800" cy="6278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98635"/>
            <a:ext cx="8305800" cy="4525965"/>
          </a:xfrm>
        </p:spPr>
        <p:txBody>
          <a:bodyPr/>
          <a:lstStyle>
            <a:lvl1pPr marL="173038" indent="-173038">
              <a:lnSpc>
                <a:spcPts val="2600"/>
              </a:lnSpc>
              <a:buFont typeface="Arial" pitchFamily="34" charset="0"/>
              <a:buChar char="•"/>
              <a:defRPr sz="2400" b="0">
                <a:solidFill>
                  <a:schemeClr val="tx1">
                    <a:lumMod val="95000"/>
                    <a:lumOff val="5000"/>
                  </a:schemeClr>
                </a:solidFill>
              </a:defRPr>
            </a:lvl1pPr>
            <a:lvl2pPr marL="684213" indent="-227013">
              <a:lnSpc>
                <a:spcPts val="2600"/>
              </a:lnSpc>
              <a:buFont typeface="Arial" pitchFamily="34" charset="0"/>
              <a:buChar char="•"/>
              <a:defRPr sz="2000">
                <a:solidFill>
                  <a:schemeClr val="tx1">
                    <a:lumMod val="95000"/>
                    <a:lumOff val="5000"/>
                  </a:schemeClr>
                </a:solidFill>
              </a:defRPr>
            </a:lvl2pPr>
            <a:lvl3pPr marL="1087438" indent="-173038">
              <a:lnSpc>
                <a:spcPts val="2600"/>
              </a:lnSpc>
              <a:buFont typeface="Arial" pitchFamily="34" charset="0"/>
              <a:buChar char="•"/>
              <a:defRPr sz="1800">
                <a:solidFill>
                  <a:schemeClr val="tx1">
                    <a:lumMod val="95000"/>
                    <a:lumOff val="5000"/>
                  </a:schemeClr>
                </a:solidFill>
              </a:defRPr>
            </a:lvl3pPr>
            <a:lvl4pPr marL="1541463" indent="-169863">
              <a:lnSpc>
                <a:spcPts val="2600"/>
              </a:lnSpc>
              <a:buFont typeface="Arial" pitchFamily="34" charset="0"/>
              <a:buChar char="•"/>
              <a:defRPr sz="1600">
                <a:solidFill>
                  <a:schemeClr val="tx1">
                    <a:lumMod val="95000"/>
                    <a:lumOff val="5000"/>
                  </a:schemeClr>
                </a:solidFill>
              </a:defRPr>
            </a:lvl4pPr>
            <a:lvl5pPr marL="2001838" indent="-173038">
              <a:lnSpc>
                <a:spcPts val="2600"/>
              </a:lnSpc>
              <a:buFont typeface="Arial" pitchFamily="34" charset="0"/>
              <a:buChar char="•"/>
              <a:defRPr sz="1400">
                <a:solidFill>
                  <a:schemeClr val="tx1">
                    <a:lumMod val="95000"/>
                    <a:lumOff val="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838200" y="593400"/>
            <a:ext cx="8251200" cy="457200"/>
          </a:xfrm>
        </p:spPr>
        <p:txBody>
          <a:bodyPr>
            <a:normAutofit/>
          </a:bodyPr>
          <a:lstStyle>
            <a:lvl1pPr>
              <a:buFont typeface="Arial" pitchFamily="34" charset="0"/>
              <a:buChar char="•"/>
              <a:defRPr sz="2400">
                <a:solidFill>
                  <a:schemeClr val="tx1">
                    <a:lumMod val="95000"/>
                    <a:lumOff val="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5257800" y="6272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609600" y="76200"/>
            <a:ext cx="8229600" cy="639763"/>
          </a:xfrm>
        </p:spPr>
        <p:txBody>
          <a:bodyPr/>
          <a:lstStyle>
            <a:lvl1pPr>
              <a:buFont typeface="Arial" pitchFamily="34" charset="0"/>
              <a:buChar char="•"/>
              <a:defRPr>
                <a:solidFill>
                  <a:schemeClr val="tx1">
                    <a:lumMod val="95000"/>
                    <a:lumOff val="5000"/>
                  </a:schemeClr>
                </a:solidFill>
              </a:defRPr>
            </a:lvl1p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838200" y="2825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a:xfrm>
            <a:off x="609600" y="76200"/>
            <a:ext cx="8229600" cy="639763"/>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816600" y="593400"/>
            <a:ext cx="8251200" cy="457200"/>
          </a:xfrm>
        </p:spPr>
        <p:txBody>
          <a:bodyPr>
            <a:normAutofit/>
          </a:bodyPr>
          <a:lstStyle>
            <a:lvl1pPr>
              <a:buFontTx/>
              <a:buNone/>
              <a:defRPr sz="2400"/>
            </a:lvl1pPr>
          </a:lstStyle>
          <a:p>
            <a:pPr lvl="0"/>
            <a:r>
              <a:rPr lang="en-US" smtClean="0"/>
              <a:t>Click to edit Master text styles</a:t>
            </a:r>
          </a:p>
        </p:txBody>
      </p:sp>
      <p:sp>
        <p:nvSpPr>
          <p:cNvPr id="12" name="Text Placeholder 8"/>
          <p:cNvSpPr>
            <a:spLocks noGrp="1"/>
          </p:cNvSpPr>
          <p:nvPr>
            <p:ph type="body" sz="quarter" idx="16"/>
          </p:nvPr>
        </p:nvSpPr>
        <p:spPr>
          <a:xfrm>
            <a:off x="838200" y="1407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838200" y="2116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838200" y="3464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838200" y="41736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838200" y="49530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1"/>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524000"/>
            <a:ext cx="4038600" cy="4525964"/>
          </a:xfrm>
        </p:spPr>
        <p:txBody>
          <a:bodyPr/>
          <a:lstStyle>
            <a:lvl1pPr>
              <a:buClr>
                <a:schemeClr val="tx1">
                  <a:lumMod val="75000"/>
                  <a:lumOff val="25000"/>
                </a:schemeClr>
              </a:buClr>
              <a:defRPr sz="2400"/>
            </a:lvl1pPr>
            <a:lvl2pPr>
              <a:buClr>
                <a:schemeClr val="tx1">
                  <a:lumMod val="75000"/>
                  <a:lumOff val="25000"/>
                </a:schemeClr>
              </a:buClr>
              <a:defRPr sz="2000"/>
            </a:lvl2pPr>
            <a:lvl3pPr>
              <a:buClr>
                <a:schemeClr val="tx1">
                  <a:lumMod val="75000"/>
                  <a:lumOff val="25000"/>
                </a:schemeClr>
              </a:buClr>
              <a:defRPr sz="2000"/>
            </a:lvl3pPr>
            <a:lvl4pPr>
              <a:buClr>
                <a:schemeClr val="tx1">
                  <a:lumMod val="75000"/>
                  <a:lumOff val="25000"/>
                </a:schemeClr>
              </a:buClr>
              <a:defRPr sz="1800"/>
            </a:lvl4pPr>
            <a:lvl5pPr>
              <a:buClr>
                <a:schemeClr val="tx1">
                  <a:lumMod val="75000"/>
                  <a:lumOff val="25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05400" y="1524000"/>
            <a:ext cx="4038600" cy="4525964"/>
          </a:xfrm>
        </p:spPr>
        <p:txBody>
          <a:bodyPr/>
          <a:lstStyle>
            <a:lvl1pPr>
              <a:buClr>
                <a:schemeClr val="tx1">
                  <a:lumMod val="75000"/>
                  <a:lumOff val="25000"/>
                </a:schemeClr>
              </a:buClr>
              <a:defRPr sz="2400"/>
            </a:lvl1pPr>
            <a:lvl2pPr>
              <a:buClr>
                <a:schemeClr val="tx1">
                  <a:lumMod val="75000"/>
                  <a:lumOff val="25000"/>
                </a:schemeClr>
              </a:buClr>
              <a:defRPr sz="2000"/>
            </a:lvl2pPr>
            <a:lvl3pPr>
              <a:buClr>
                <a:schemeClr val="tx1">
                  <a:lumMod val="75000"/>
                  <a:lumOff val="25000"/>
                </a:schemeClr>
              </a:buClr>
              <a:defRPr sz="2000"/>
            </a:lvl3pPr>
            <a:lvl4pPr>
              <a:buClr>
                <a:schemeClr val="tx1">
                  <a:lumMod val="75000"/>
                  <a:lumOff val="25000"/>
                </a:schemeClr>
              </a:buClr>
              <a:defRPr sz="1800"/>
            </a:lvl4pPr>
            <a:lvl5pPr>
              <a:buClr>
                <a:schemeClr val="tx1">
                  <a:lumMod val="75000"/>
                  <a:lumOff val="25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304800" y="6638075"/>
            <a:ext cx="2133600" cy="365125"/>
          </a:xfr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a:xfrm>
            <a:off x="5181600" y="6272837"/>
            <a:ext cx="2895600" cy="365125"/>
          </a:xfrm>
        </p:spPr>
        <p:txBody>
          <a:bodyPr/>
          <a:lstStyle/>
          <a:p>
            <a:endParaRPr lang="en-US" dirty="0"/>
          </a:p>
        </p:txBody>
      </p:sp>
      <p:sp>
        <p:nvSpPr>
          <p:cNvPr id="12" name="Title 11"/>
          <p:cNvSpPr>
            <a:spLocks noGrp="1"/>
          </p:cNvSpPr>
          <p:nvPr>
            <p:ph type="title"/>
          </p:nvPr>
        </p:nvSpPr>
        <p:spPr>
          <a:xfrm>
            <a:off x="609600" y="76200"/>
            <a:ext cx="8229600" cy="639763"/>
          </a:xfrm>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816600" y="593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6477000" y="6653837"/>
            <a:ext cx="2895600" cy="365125"/>
          </a:xfrm>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533400" y="18288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3048000" y="18288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533400" y="38862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3048000" y="38862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a:xfrm>
            <a:off x="609600" y="76200"/>
            <a:ext cx="8229600" cy="639763"/>
          </a:xfrm>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816600" y="593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914400" y="31242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695700" y="31242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477000" y="31242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914400" y="14478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695700" y="14478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477000" y="1447800"/>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a:xfrm>
            <a:off x="609600" y="76200"/>
            <a:ext cx="8229600" cy="639763"/>
          </a:xfrm>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816600" y="593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0451" y="1951037"/>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0451" y="2255837"/>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5100639" y="2255837"/>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5103812" y="1951038"/>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5"/>
          </p:nvPr>
        </p:nvSpPr>
        <p:spPr/>
        <p:txBody>
          <a:bodyPr/>
          <a:lstStyle/>
          <a:p>
            <a:endParaRPr lang="en-US" dirty="0"/>
          </a:p>
        </p:txBody>
      </p:sp>
      <p:sp>
        <p:nvSpPr>
          <p:cNvPr id="17" name="Title 16"/>
          <p:cNvSpPr>
            <a:spLocks noGrp="1"/>
          </p:cNvSpPr>
          <p:nvPr>
            <p:ph type="title"/>
          </p:nvPr>
        </p:nvSpPr>
        <p:spPr>
          <a:xfrm>
            <a:off x="609600" y="76200"/>
            <a:ext cx="8229600" cy="639763"/>
          </a:xfrm>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816600" y="593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3" name="Title 12"/>
          <p:cNvSpPr>
            <a:spLocks noGrp="1"/>
          </p:cNvSpPr>
          <p:nvPr>
            <p:ph type="title"/>
          </p:nvPr>
        </p:nvSpPr>
        <p:spPr>
          <a:xfrm>
            <a:off x="588000" y="76200"/>
            <a:ext cx="8229600" cy="639763"/>
          </a:xfrm>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816600" y="593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04472"/>
            <a:ext cx="82296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78600" y="960436"/>
            <a:ext cx="8229600" cy="50593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61" r:id="rId6"/>
    <p:sldLayoutId id="2147483662" r:id="rId7"/>
    <p:sldLayoutId id="2147483653" r:id="rId8"/>
    <p:sldLayoutId id="2147483654" r:id="rId9"/>
    <p:sldLayoutId id="2147483655" r:id="rId10"/>
    <p:sldLayoutId id="2147483656" r:id="rId11"/>
    <p:sldLayoutId id="2147483664" r:id="rId12"/>
    <p:sldLayoutId id="2147483657" r:id="rId13"/>
    <p:sldLayoutId id="2147483658" r:id="rId14"/>
    <p:sldLayoutId id="2147483659" r:id="rId15"/>
  </p:sldLayoutIdLst>
  <p:hf sldNum="0" hdr="0" ftr="0" dt="0"/>
  <p:txStyles>
    <p:titleStyle>
      <a:lvl1pPr algn="l" defTabSz="914400" rtl="0" eaLnBrk="1" latinLnBrk="0" hangingPunct="1">
        <a:spcBef>
          <a:spcPct val="0"/>
        </a:spcBef>
        <a:buClr>
          <a:schemeClr val="tx1">
            <a:lumMod val="75000"/>
            <a:lumOff val="25000"/>
          </a:schemeClr>
        </a:buClr>
        <a:buFont typeface="Arial" pitchFamily="34" charset="0"/>
        <a:buChar char="•"/>
        <a:defRPr sz="3200" b="1" kern="1200" baseline="0">
          <a:solidFill>
            <a:schemeClr val="tx1">
              <a:lumMod val="95000"/>
              <a:lumOff val="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tx1">
            <a:lumMod val="75000"/>
            <a:lumOff val="25000"/>
          </a:schemeClr>
        </a:buClr>
        <a:buSzPct val="70000"/>
        <a:buFont typeface="Arial" pitchFamily="34" charset="0"/>
        <a:buChar char="•"/>
        <a:defRPr sz="2800" kern="1200">
          <a:solidFill>
            <a:schemeClr val="tx1">
              <a:lumMod val="95000"/>
              <a:lumOff val="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tx1">
            <a:lumMod val="75000"/>
            <a:lumOff val="25000"/>
          </a:schemeClr>
        </a:buClr>
        <a:buSzPct val="70000"/>
        <a:buFont typeface="Arial" pitchFamily="34" charset="0"/>
        <a:buChar char="•"/>
        <a:defRPr sz="2400" kern="1200">
          <a:solidFill>
            <a:schemeClr val="tx1">
              <a:lumMod val="95000"/>
              <a:lumOff val="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tx1">
            <a:lumMod val="75000"/>
            <a:lumOff val="25000"/>
          </a:schemeClr>
        </a:buClr>
        <a:buSzPct val="70000"/>
        <a:buFont typeface="Arial" pitchFamily="34" charset="0"/>
        <a:buChar char="•"/>
        <a:defRPr sz="2400" kern="1200">
          <a:solidFill>
            <a:schemeClr val="tx1">
              <a:lumMod val="95000"/>
              <a:lumOff val="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tx1">
            <a:lumMod val="75000"/>
            <a:lumOff val="25000"/>
          </a:schemeClr>
        </a:buClr>
        <a:buSzPct val="70000"/>
        <a:buFont typeface="Arial" pitchFamily="34" charset="0"/>
        <a:buChar char="•"/>
        <a:defRPr sz="2000" kern="1200">
          <a:solidFill>
            <a:schemeClr val="tx1">
              <a:lumMod val="95000"/>
              <a:lumOff val="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tx1">
            <a:lumMod val="75000"/>
            <a:lumOff val="25000"/>
          </a:schemeClr>
        </a:buClr>
        <a:buSzPct val="70000"/>
        <a:buFont typeface="Arial" pitchFamily="34" charset="0"/>
        <a:buChar char="•"/>
        <a:defRPr sz="2000" kern="1200">
          <a:solidFill>
            <a:schemeClr val="tx1">
              <a:lumMod val="95000"/>
              <a:lumOff val="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5.png"/><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image" Target="../media/image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 Id="rId3"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 Id="rId3" Type="http://schemas.openxmlformats.org/officeDocument/2006/relationships/image" Target="../media/image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 Id="rId3" Type="http://schemas.openxmlformats.org/officeDocument/2006/relationships/image" Target="../media/image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 Id="rId3" Type="http://schemas.openxmlformats.org/officeDocument/2006/relationships/image" Target="../media/image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 Id="rId3" Type="http://schemas.openxmlformats.org/officeDocument/2006/relationships/image" Target="../media/image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 Id="rId3" Type="http://schemas.openxmlformats.org/officeDocument/2006/relationships/image" Target="../media/image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9.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4" Type="http://schemas.openxmlformats.org/officeDocument/2006/relationships/oleObject" Target="../embeddings/oleObject1.bin"/><Relationship Id="rId5" Type="http://schemas.openxmlformats.org/officeDocument/2006/relationships/image" Target="../media/image16.emf"/><Relationship Id="rId6"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 Id="rId3" Type="http://schemas.openxmlformats.org/officeDocument/2006/relationships/image" Target="../media/image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 Id="rId3" Type="http://schemas.openxmlformats.org/officeDocument/2006/relationships/image" Target="../media/image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5.xml"/><Relationship Id="rId3"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 Id="rId3" Type="http://schemas.openxmlformats.org/officeDocument/2006/relationships/image" Target="../media/image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8.xml"/><Relationship Id="rId3"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0.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23928" y="2348880"/>
            <a:ext cx="5112568" cy="1728192"/>
          </a:xfrm>
        </p:spPr>
        <p:txBody>
          <a:bodyPr/>
          <a:lstStyle/>
          <a:p>
            <a:pPr algn="ctr"/>
            <a:r>
              <a:rPr lang="en-US" sz="3600" dirty="0" smtClean="0">
                <a:latin typeface="Good Times" pitchFamily="2" charset="0"/>
              </a:rPr>
              <a:t>Distributed Execution Engine</a:t>
            </a:r>
            <a:endParaRPr lang="en-US" sz="3600" dirty="0">
              <a:latin typeface="Good Times" pitchFamily="2" charset="0"/>
            </a:endParaRPr>
          </a:p>
        </p:txBody>
      </p:sp>
      <p:sp>
        <p:nvSpPr>
          <p:cNvPr id="4" name="TextBox 3"/>
          <p:cNvSpPr txBox="1"/>
          <p:nvPr/>
        </p:nvSpPr>
        <p:spPr>
          <a:xfrm>
            <a:off x="6993160" y="6453336"/>
            <a:ext cx="2115344" cy="328464"/>
          </a:xfrm>
          <a:prstGeom prst="rect">
            <a:avLst/>
          </a:prstGeom>
        </p:spPr>
        <p:txBody>
          <a:bodyPr vert="horz" wrap="square" lIns="91440" tIns="45720" rIns="91440" bIns="45720" rtlCol="0" anchor="ctr">
            <a:noAutofit/>
          </a:bodyPr>
          <a:lstStyle/>
          <a:p>
            <a:pPr>
              <a:spcBef>
                <a:spcPct val="0"/>
              </a:spcBef>
            </a:pPr>
            <a:r>
              <a:rPr lang="en-US" sz="2000" b="1" noProof="0" dirty="0" smtClean="0">
                <a:solidFill>
                  <a:schemeClr val="accent1">
                    <a:lumMod val="75000"/>
                  </a:schemeClr>
                </a:solidFill>
                <a:latin typeface="Lucida Calligraphy" pitchFamily="66" charset="0"/>
              </a:rPr>
              <a:t>Abdul Saboor</a:t>
            </a:r>
            <a:endParaRPr kumimoji="0" lang="en-US" sz="2000" b="1" i="0" u="none" strike="noStrike" kern="1200" cap="none" spc="0" normalizeH="0" baseline="0" noProof="0" dirty="0" smtClean="0">
              <a:ln>
                <a:noFill/>
              </a:ln>
              <a:solidFill>
                <a:schemeClr val="accent1">
                  <a:lumMod val="75000"/>
                </a:schemeClr>
              </a:solidFill>
              <a:effectLst/>
              <a:uLnTx/>
              <a:uFillTx/>
              <a:latin typeface="Lucida Calligraphy" pitchFamily="66" charset="0"/>
              <a:ea typeface="+mj-ea"/>
              <a:cs typeface="+mj-cs"/>
            </a:endParaRPr>
          </a:p>
        </p:txBody>
      </p:sp>
      <p:pic>
        <p:nvPicPr>
          <p:cNvPr id="32772" name="Picture 4" descr="http://mikro.ee.tu-berlin.de/sense/internal/images/tu_logo.gif"/>
          <p:cNvPicPr>
            <a:picLocks noChangeAspect="1" noChangeArrowheads="1"/>
          </p:cNvPicPr>
          <p:nvPr/>
        </p:nvPicPr>
        <p:blipFill>
          <a:blip r:embed="rId3" cstate="print"/>
          <a:srcRect/>
          <a:stretch>
            <a:fillRect/>
          </a:stretch>
        </p:blipFill>
        <p:spPr bwMode="auto">
          <a:xfrm>
            <a:off x="6804248" y="62135"/>
            <a:ext cx="2232248" cy="1350641"/>
          </a:xfrm>
          <a:prstGeom prst="rect">
            <a:avLst/>
          </a:prstGeom>
          <a:noFill/>
        </p:spPr>
      </p:pic>
      <p:sp>
        <p:nvSpPr>
          <p:cNvPr id="5" name="TextBox 4"/>
          <p:cNvSpPr txBox="1"/>
          <p:nvPr/>
        </p:nvSpPr>
        <p:spPr>
          <a:xfrm>
            <a:off x="4427984" y="5157192"/>
            <a:ext cx="4608512" cy="792088"/>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3200" u="none" strike="noStrike" kern="1200" cap="none" spc="0" normalizeH="0" baseline="0" noProof="0" dirty="0" smtClean="0">
                <a:ln>
                  <a:noFill/>
                </a:ln>
                <a:effectLst/>
                <a:uLnTx/>
                <a:uFillTx/>
                <a:latin typeface="Arial Rounded MT Bold"/>
                <a:ea typeface="+mj-ea"/>
                <a:cs typeface="Arial Rounded MT Bold"/>
              </a:rPr>
              <a:t>BIG DATA ANALYTICS</a:t>
            </a:r>
          </a:p>
        </p:txBody>
      </p:sp>
      <p:sp>
        <p:nvSpPr>
          <p:cNvPr id="6" name="TextBox 5"/>
          <p:cNvSpPr txBox="1"/>
          <p:nvPr/>
        </p:nvSpPr>
        <p:spPr>
          <a:xfrm>
            <a:off x="2699792" y="404664"/>
            <a:ext cx="2952328" cy="792088"/>
          </a:xfrm>
          <a:prstGeom prst="rect">
            <a:avLst/>
          </a:prstGeom>
        </p:spPr>
        <p:txBody>
          <a:bodyPr vert="horz" wrap="square" lIns="91440" tIns="45720" rIns="91440" bIns="45720" rtlCol="0" anchor="ctr">
            <a:noAutofit/>
          </a:bodyPr>
          <a:lstStyle/>
          <a:p>
            <a:pPr algn="ctr">
              <a:spcBef>
                <a:spcPct val="0"/>
              </a:spcBef>
            </a:pPr>
            <a:r>
              <a:rPr lang="en-US" sz="2400" b="1" noProof="0" dirty="0" smtClean="0">
                <a:solidFill>
                  <a:srgbClr val="960000"/>
                </a:solidFill>
                <a:latin typeface="+mj-lt"/>
              </a:rPr>
              <a:t>Welcome To This Presentation</a:t>
            </a:r>
            <a:endParaRPr kumimoji="0" lang="en-US" sz="2400" b="1" i="0" u="none" strike="noStrike" kern="1200" cap="none" spc="0" normalizeH="0" baseline="0" noProof="0" dirty="0" smtClean="0">
              <a:ln>
                <a:noFill/>
              </a:ln>
              <a:solidFill>
                <a:srgbClr val="960000"/>
              </a:solidFill>
              <a:effectLst/>
              <a:uLnTx/>
              <a:uFillTx/>
              <a:latin typeface="+mj-lt"/>
              <a:ea typeface="+mj-ea"/>
              <a:cs typeface="+mj-cs"/>
            </a:endParaRPr>
          </a:p>
        </p:txBody>
      </p:sp>
      <p:pic>
        <p:nvPicPr>
          <p:cNvPr id="32770" name="Picture 2" descr="https://secure.gravatar.com/avatar/8a7efd209b0829562175c11822eb540b?s=420&amp;d=https://a248.e.akamai.net/assets.github.com%2Fimages%2Fgravatars%2Fgravatar-org-420.png"/>
          <p:cNvPicPr>
            <a:picLocks noChangeAspect="1" noChangeArrowheads="1"/>
          </p:cNvPicPr>
          <p:nvPr/>
        </p:nvPicPr>
        <p:blipFill>
          <a:blip r:embed="rId4" cstate="print"/>
          <a:srcRect/>
          <a:stretch>
            <a:fillRect/>
          </a:stretch>
        </p:blipFill>
        <p:spPr bwMode="auto">
          <a:xfrm>
            <a:off x="3563888" y="5191212"/>
            <a:ext cx="864096" cy="792088"/>
          </a:xfrm>
          <a:prstGeom prst="rect">
            <a:avLst/>
          </a:prstGeom>
          <a:noFill/>
          <a:ln>
            <a:solidFill>
              <a:schemeClr val="accent1"/>
            </a:solidFill>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9"/>
          <p:cNvGraphicFramePr>
            <a:graphicFrameLocks/>
          </p:cNvGraphicFramePr>
          <p:nvPr/>
        </p:nvGraphicFramePr>
        <p:xfrm>
          <a:off x="1835696" y="990600"/>
          <a:ext cx="5257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5"/>
          <p:cNvSpPr>
            <a:spLocks noGrp="1"/>
          </p:cNvSpPr>
          <p:nvPr>
            <p:ph type="title"/>
          </p:nvPr>
        </p:nvSpPr>
        <p:spPr>
          <a:xfrm>
            <a:off x="2051720" y="260648"/>
            <a:ext cx="7092280" cy="639763"/>
          </a:xfrm>
        </p:spPr>
        <p:txBody>
          <a:bodyPr/>
          <a:lstStyle/>
          <a:p>
            <a:pPr algn="ctr">
              <a:buNone/>
            </a:pPr>
            <a:r>
              <a:rPr lang="en-US" sz="2800" dirty="0" smtClean="0">
                <a:solidFill>
                  <a:srgbClr val="0070C0"/>
                </a:solidFill>
                <a:latin typeface="Arial Rounded MT Bold" pitchFamily="34" charset="0"/>
              </a:rPr>
              <a:t>What is Dryad ?</a:t>
            </a:r>
            <a:endParaRPr lang="en-US" sz="2800" dirty="0">
              <a:solidFill>
                <a:srgbClr val="0070C0"/>
              </a:solidFill>
              <a:latin typeface="Arial Rounded MT Bold" pitchFamily="34" charset="0"/>
            </a:endParaRPr>
          </a:p>
        </p:txBody>
      </p:sp>
      <p:grpSp>
        <p:nvGrpSpPr>
          <p:cNvPr id="16" name="Diagram group"/>
          <p:cNvGrpSpPr/>
          <p:nvPr/>
        </p:nvGrpSpPr>
        <p:grpSpPr>
          <a:xfrm>
            <a:off x="6804248" y="1196752"/>
            <a:ext cx="2051720" cy="504056"/>
            <a:chOff x="0" y="1228747"/>
            <a:chExt cx="2103120" cy="1115764"/>
          </a:xfrm>
          <a:scene3d>
            <a:camera prst="perspectiveRelaxedModerately" zoom="92000">
              <a:rot lat="0" lon="0" rev="0"/>
            </a:camera>
            <a:lightRig rig="balanced" dir="t">
              <a:rot lat="0" lon="0" rev="12700000"/>
            </a:lightRig>
          </a:scene3d>
        </p:grpSpPr>
        <p:grpSp>
          <p:nvGrpSpPr>
            <p:cNvPr id="17" name="Group 11"/>
            <p:cNvGrpSpPr/>
            <p:nvPr/>
          </p:nvGrpSpPr>
          <p:grpSpPr>
            <a:xfrm>
              <a:off x="0" y="1228747"/>
              <a:ext cx="2103120" cy="1115764"/>
              <a:chOff x="0" y="1228747"/>
              <a:chExt cx="2103120" cy="1115764"/>
            </a:xfrm>
            <a:scene3d>
              <a:camera prst="perspectiveRelaxedModerately" zoom="92000">
                <a:rot lat="0" lon="0" rev="0"/>
              </a:camera>
              <a:lightRig rig="balanced" dir="t">
                <a:rot lat="0" lon="0" rev="12700000"/>
              </a:lightRig>
            </a:scene3d>
          </p:grpSpPr>
          <p:sp>
            <p:nvSpPr>
              <p:cNvPr id="18" name="Rounded Rectangle 17"/>
              <p:cNvSpPr/>
              <p:nvPr/>
            </p:nvSpPr>
            <p:spPr>
              <a:xfrm>
                <a:off x="0" y="1228747"/>
                <a:ext cx="2103120" cy="1115764"/>
              </a:xfrm>
              <a:prstGeom prst="roundRect">
                <a:avLst/>
              </a:prstGeom>
              <a:sp3d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Rounded Rectangle 4"/>
              <p:cNvSpPr/>
              <p:nvPr/>
            </p:nvSpPr>
            <p:spPr>
              <a:xfrm>
                <a:off x="54467" y="1283214"/>
                <a:ext cx="1994186" cy="100683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flatTx/>
              </a:bodyPr>
              <a:lstStyle/>
              <a:p>
                <a:pPr lvl="0" algn="ctr" defTabSz="800100">
                  <a:lnSpc>
                    <a:spcPct val="90000"/>
                  </a:lnSpc>
                  <a:spcBef>
                    <a:spcPct val="0"/>
                  </a:spcBef>
                  <a:spcAft>
                    <a:spcPct val="35000"/>
                  </a:spcAft>
                </a:pPr>
                <a:endParaRPr lang="en-US" sz="1800" b="1" kern="1200" dirty="0" smtClean="0"/>
              </a:p>
              <a:p>
                <a:pPr lvl="0" algn="ctr" defTabSz="800100">
                  <a:lnSpc>
                    <a:spcPct val="90000"/>
                  </a:lnSpc>
                  <a:spcBef>
                    <a:spcPct val="0"/>
                  </a:spcBef>
                  <a:spcAft>
                    <a:spcPct val="35000"/>
                  </a:spcAft>
                </a:pPr>
                <a:r>
                  <a:rPr lang="en-US" sz="1800" b="1" kern="1200" dirty="0" smtClean="0"/>
                  <a:t>Vertices</a:t>
                </a:r>
              </a:p>
              <a:p>
                <a:pPr lvl="0" algn="ctr" defTabSz="800100">
                  <a:lnSpc>
                    <a:spcPct val="90000"/>
                  </a:lnSpc>
                  <a:spcBef>
                    <a:spcPct val="0"/>
                  </a:spcBef>
                  <a:spcAft>
                    <a:spcPct val="35000"/>
                  </a:spcAft>
                </a:pPr>
                <a:r>
                  <a:rPr lang="en-US" sz="1200" kern="1200" dirty="0" smtClean="0"/>
                  <a:t/>
                </a:r>
                <a:br>
                  <a:rPr lang="en-US" sz="1200" kern="1200" dirty="0" smtClean="0"/>
                </a:br>
                <a:endParaRPr lang="en-US" sz="1000" kern="1200" dirty="0"/>
              </a:p>
            </p:txBody>
          </p:sp>
        </p:grpSp>
      </p:grpSp>
      <p:grpSp>
        <p:nvGrpSpPr>
          <p:cNvPr id="21" name="Diagram group"/>
          <p:cNvGrpSpPr/>
          <p:nvPr/>
        </p:nvGrpSpPr>
        <p:grpSpPr>
          <a:xfrm>
            <a:off x="6804248" y="1700808"/>
            <a:ext cx="2051720" cy="504056"/>
            <a:chOff x="0" y="1228747"/>
            <a:chExt cx="2103120" cy="1115764"/>
          </a:xfrm>
          <a:scene3d>
            <a:camera prst="perspectiveRelaxedModerately" zoom="92000">
              <a:rot lat="0" lon="0" rev="0"/>
            </a:camera>
            <a:lightRig rig="balanced" dir="t">
              <a:rot lat="0" lon="0" rev="12700000"/>
            </a:lightRig>
          </a:scene3d>
        </p:grpSpPr>
        <p:grpSp>
          <p:nvGrpSpPr>
            <p:cNvPr id="22" name="Group 11"/>
            <p:cNvGrpSpPr/>
            <p:nvPr/>
          </p:nvGrpSpPr>
          <p:grpSpPr>
            <a:xfrm>
              <a:off x="0" y="1228747"/>
              <a:ext cx="2103120" cy="1115764"/>
              <a:chOff x="0" y="1228747"/>
              <a:chExt cx="2103120" cy="1115764"/>
            </a:xfrm>
            <a:scene3d>
              <a:camera prst="perspectiveRelaxedModerately" zoom="92000">
                <a:rot lat="0" lon="0" rev="0"/>
              </a:camera>
              <a:lightRig rig="balanced" dir="t">
                <a:rot lat="0" lon="0" rev="12700000"/>
              </a:lightRig>
            </a:scene3d>
          </p:grpSpPr>
          <p:sp>
            <p:nvSpPr>
              <p:cNvPr id="23" name="Rounded Rectangle 22"/>
              <p:cNvSpPr/>
              <p:nvPr/>
            </p:nvSpPr>
            <p:spPr>
              <a:xfrm>
                <a:off x="0" y="1228747"/>
                <a:ext cx="2103120" cy="1115764"/>
              </a:xfrm>
              <a:prstGeom prst="roundRect">
                <a:avLst/>
              </a:prstGeom>
              <a:sp3d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4" name="Rounded Rectangle 4"/>
              <p:cNvSpPr/>
              <p:nvPr/>
            </p:nvSpPr>
            <p:spPr>
              <a:xfrm>
                <a:off x="54467" y="1283214"/>
                <a:ext cx="1994186" cy="100683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flatTx/>
              </a:bodyPr>
              <a:lstStyle/>
              <a:p>
                <a:pPr lvl="0" algn="ctr" defTabSz="800100">
                  <a:lnSpc>
                    <a:spcPct val="90000"/>
                  </a:lnSpc>
                  <a:spcBef>
                    <a:spcPct val="0"/>
                  </a:spcBef>
                  <a:spcAft>
                    <a:spcPct val="35000"/>
                  </a:spcAft>
                </a:pPr>
                <a:endParaRPr lang="en-US" sz="1800" b="1" kern="1200" dirty="0" smtClean="0"/>
              </a:p>
              <a:p>
                <a:pPr lvl="0" algn="ctr" defTabSz="800100">
                  <a:lnSpc>
                    <a:spcPct val="90000"/>
                  </a:lnSpc>
                  <a:spcBef>
                    <a:spcPct val="0"/>
                  </a:spcBef>
                  <a:spcAft>
                    <a:spcPct val="35000"/>
                  </a:spcAft>
                </a:pPr>
                <a:r>
                  <a:rPr lang="en-US" sz="1800" b="1" kern="1200" dirty="0" smtClean="0"/>
                  <a:t>Channels</a:t>
                </a:r>
              </a:p>
              <a:p>
                <a:pPr lvl="0" algn="ctr" defTabSz="800100">
                  <a:lnSpc>
                    <a:spcPct val="90000"/>
                  </a:lnSpc>
                  <a:spcBef>
                    <a:spcPct val="0"/>
                  </a:spcBef>
                  <a:spcAft>
                    <a:spcPct val="35000"/>
                  </a:spcAft>
                </a:pPr>
                <a:r>
                  <a:rPr lang="en-US" sz="1200" kern="1200" dirty="0" smtClean="0"/>
                  <a:t/>
                </a:r>
                <a:br>
                  <a:rPr lang="en-US" sz="1200" kern="1200" dirty="0" smtClean="0"/>
                </a:br>
                <a:endParaRPr lang="en-US" sz="1000" kern="1200" dirty="0"/>
              </a:p>
            </p:txBody>
          </p:sp>
        </p:grpSp>
      </p:grpSp>
      <p:sp>
        <p:nvSpPr>
          <p:cNvPr id="25" name="TextBox 24"/>
          <p:cNvSpPr txBox="1"/>
          <p:nvPr/>
        </p:nvSpPr>
        <p:spPr>
          <a:xfrm>
            <a:off x="3911228" y="2636912"/>
            <a:ext cx="2613496" cy="36004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b="1" i="0" u="none" strike="noStrike" kern="1200" cap="none" spc="0" normalizeH="0" baseline="0" noProof="0" dirty="0" smtClean="0">
                <a:ln>
                  <a:noFill/>
                </a:ln>
                <a:solidFill>
                  <a:schemeClr val="tx1"/>
                </a:solidFill>
                <a:effectLst/>
                <a:uLnTx/>
                <a:uFillTx/>
                <a:latin typeface="Cambria" pitchFamily="18" charset="0"/>
                <a:ea typeface="+mj-ea"/>
                <a:cs typeface="+mj-cs"/>
              </a:rPr>
              <a:t>Communicate Through</a:t>
            </a:r>
          </a:p>
        </p:txBody>
      </p:sp>
      <p:grpSp>
        <p:nvGrpSpPr>
          <p:cNvPr id="26" name="Diagram group"/>
          <p:cNvGrpSpPr/>
          <p:nvPr/>
        </p:nvGrpSpPr>
        <p:grpSpPr>
          <a:xfrm>
            <a:off x="6804248" y="2564904"/>
            <a:ext cx="2051720" cy="504056"/>
            <a:chOff x="0" y="1228747"/>
            <a:chExt cx="2103120" cy="1115764"/>
          </a:xfrm>
          <a:scene3d>
            <a:camera prst="perspectiveRelaxedModerately" zoom="92000">
              <a:rot lat="0" lon="0" rev="0"/>
            </a:camera>
            <a:lightRig rig="balanced" dir="t">
              <a:rot lat="0" lon="0" rev="12700000"/>
            </a:lightRig>
          </a:scene3d>
        </p:grpSpPr>
        <p:grpSp>
          <p:nvGrpSpPr>
            <p:cNvPr id="27" name="Group 11"/>
            <p:cNvGrpSpPr/>
            <p:nvPr/>
          </p:nvGrpSpPr>
          <p:grpSpPr>
            <a:xfrm>
              <a:off x="0" y="1228747"/>
              <a:ext cx="2103120" cy="1115764"/>
              <a:chOff x="0" y="1228747"/>
              <a:chExt cx="2103120" cy="1115764"/>
            </a:xfrm>
            <a:scene3d>
              <a:camera prst="perspectiveRelaxedModerately" zoom="92000">
                <a:rot lat="0" lon="0" rev="0"/>
              </a:camera>
              <a:lightRig rig="balanced" dir="t">
                <a:rot lat="0" lon="0" rev="12700000"/>
              </a:lightRig>
            </a:scene3d>
          </p:grpSpPr>
          <p:sp>
            <p:nvSpPr>
              <p:cNvPr id="28" name="Rounded Rectangle 27"/>
              <p:cNvSpPr/>
              <p:nvPr/>
            </p:nvSpPr>
            <p:spPr>
              <a:xfrm>
                <a:off x="0" y="1228747"/>
                <a:ext cx="2103120" cy="1115764"/>
              </a:xfrm>
              <a:prstGeom prst="roundRect">
                <a:avLst/>
              </a:prstGeom>
              <a:sp3d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9" name="Rounded Rectangle 4"/>
              <p:cNvSpPr/>
              <p:nvPr/>
            </p:nvSpPr>
            <p:spPr>
              <a:xfrm>
                <a:off x="54467" y="1283214"/>
                <a:ext cx="1994186" cy="100683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flatTx/>
              </a:bodyPr>
              <a:lstStyle/>
              <a:p>
                <a:pPr lvl="0" algn="ctr" defTabSz="800100">
                  <a:lnSpc>
                    <a:spcPct val="90000"/>
                  </a:lnSpc>
                  <a:spcBef>
                    <a:spcPct val="0"/>
                  </a:spcBef>
                  <a:spcAft>
                    <a:spcPct val="35000"/>
                  </a:spcAft>
                </a:pPr>
                <a:endParaRPr lang="en-US" sz="1800" b="1" kern="1200" dirty="0" smtClean="0"/>
              </a:p>
              <a:p>
                <a:pPr lvl="0" algn="ctr" defTabSz="800100">
                  <a:lnSpc>
                    <a:spcPct val="90000"/>
                  </a:lnSpc>
                  <a:spcBef>
                    <a:spcPct val="0"/>
                  </a:spcBef>
                  <a:spcAft>
                    <a:spcPct val="35000"/>
                  </a:spcAft>
                </a:pPr>
                <a:r>
                  <a:rPr lang="en-US" sz="1800" b="1" kern="1200" dirty="0" smtClean="0"/>
                  <a:t>Channels</a:t>
                </a:r>
              </a:p>
              <a:p>
                <a:pPr lvl="0" algn="ctr" defTabSz="800100">
                  <a:lnSpc>
                    <a:spcPct val="90000"/>
                  </a:lnSpc>
                  <a:spcBef>
                    <a:spcPct val="0"/>
                  </a:spcBef>
                  <a:spcAft>
                    <a:spcPct val="35000"/>
                  </a:spcAft>
                </a:pPr>
                <a:r>
                  <a:rPr lang="en-US" sz="1200" kern="1200" dirty="0" smtClean="0"/>
                  <a:t/>
                </a:r>
                <a:br>
                  <a:rPr lang="en-US" sz="1200" kern="1200" dirty="0" smtClean="0"/>
                </a:br>
                <a:endParaRPr lang="en-US" sz="1000" kern="1200" dirty="0"/>
              </a:p>
            </p:txBody>
          </p:sp>
        </p:grpSp>
      </p:grpSp>
      <p:sp>
        <p:nvSpPr>
          <p:cNvPr id="30" name="TextBox 29"/>
          <p:cNvSpPr txBox="1"/>
          <p:nvPr/>
        </p:nvSpPr>
        <p:spPr>
          <a:xfrm>
            <a:off x="3902720" y="3573016"/>
            <a:ext cx="2613496" cy="72008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GB" b="1" i="0" u="none" strike="noStrike" kern="1200" cap="none" spc="0" normalizeH="0" baseline="0" noProof="0" dirty="0" smtClean="0">
                <a:ln>
                  <a:noFill/>
                </a:ln>
                <a:solidFill>
                  <a:schemeClr val="tx1"/>
                </a:solidFill>
                <a:effectLst/>
                <a:uLnTx/>
                <a:uFillTx/>
                <a:latin typeface="Cambria" pitchFamily="18" charset="0"/>
                <a:ea typeface="+mj-ea"/>
                <a:cs typeface="+mj-cs"/>
              </a:rPr>
              <a:t>Sequential Programs given by</a:t>
            </a:r>
          </a:p>
        </p:txBody>
      </p:sp>
      <p:grpSp>
        <p:nvGrpSpPr>
          <p:cNvPr id="31" name="Diagram group"/>
          <p:cNvGrpSpPr/>
          <p:nvPr/>
        </p:nvGrpSpPr>
        <p:grpSpPr>
          <a:xfrm>
            <a:off x="6804248" y="3717032"/>
            <a:ext cx="2051720" cy="504056"/>
            <a:chOff x="0" y="1228747"/>
            <a:chExt cx="2103120" cy="1115764"/>
          </a:xfrm>
          <a:scene3d>
            <a:camera prst="perspectiveRelaxedModerately" zoom="92000">
              <a:rot lat="0" lon="0" rev="0"/>
            </a:camera>
            <a:lightRig rig="balanced" dir="t">
              <a:rot lat="0" lon="0" rev="12700000"/>
            </a:lightRig>
          </a:scene3d>
        </p:grpSpPr>
        <p:grpSp>
          <p:nvGrpSpPr>
            <p:cNvPr id="32" name="Group 11"/>
            <p:cNvGrpSpPr/>
            <p:nvPr/>
          </p:nvGrpSpPr>
          <p:grpSpPr>
            <a:xfrm>
              <a:off x="0" y="1228747"/>
              <a:ext cx="2103120" cy="1115764"/>
              <a:chOff x="0" y="1228747"/>
              <a:chExt cx="2103120" cy="1115764"/>
            </a:xfrm>
            <a:scene3d>
              <a:camera prst="perspectiveRelaxedModerately" zoom="92000">
                <a:rot lat="0" lon="0" rev="0"/>
              </a:camera>
              <a:lightRig rig="balanced" dir="t">
                <a:rot lat="0" lon="0" rev="12700000"/>
              </a:lightRig>
            </a:scene3d>
          </p:grpSpPr>
          <p:sp>
            <p:nvSpPr>
              <p:cNvPr id="33" name="Rounded Rectangle 32"/>
              <p:cNvSpPr/>
              <p:nvPr/>
            </p:nvSpPr>
            <p:spPr>
              <a:xfrm>
                <a:off x="0" y="1228747"/>
                <a:ext cx="2103120" cy="1115764"/>
              </a:xfrm>
              <a:prstGeom prst="roundRect">
                <a:avLst/>
              </a:prstGeom>
              <a:sp3d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4" name="Rounded Rectangle 4"/>
              <p:cNvSpPr/>
              <p:nvPr/>
            </p:nvSpPr>
            <p:spPr>
              <a:xfrm>
                <a:off x="54467" y="1283214"/>
                <a:ext cx="1994186" cy="100683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flatTx/>
              </a:bodyPr>
              <a:lstStyle/>
              <a:p>
                <a:pPr lvl="0" algn="ctr" defTabSz="800100">
                  <a:lnSpc>
                    <a:spcPct val="90000"/>
                  </a:lnSpc>
                  <a:spcBef>
                    <a:spcPct val="0"/>
                  </a:spcBef>
                  <a:spcAft>
                    <a:spcPct val="35000"/>
                  </a:spcAft>
                </a:pPr>
                <a:endParaRPr lang="en-US" sz="1800" b="1" kern="1200" dirty="0" smtClean="0"/>
              </a:p>
              <a:p>
                <a:pPr lvl="0" algn="ctr" defTabSz="800100">
                  <a:lnSpc>
                    <a:spcPct val="90000"/>
                  </a:lnSpc>
                  <a:spcBef>
                    <a:spcPct val="0"/>
                  </a:spcBef>
                  <a:spcAft>
                    <a:spcPct val="35000"/>
                  </a:spcAft>
                </a:pPr>
                <a:r>
                  <a:rPr lang="en-US" sz="1800" b="1" kern="1200" dirty="0" smtClean="0"/>
                  <a:t>Programmers</a:t>
                </a:r>
              </a:p>
              <a:p>
                <a:pPr lvl="0" algn="ctr" defTabSz="800100">
                  <a:lnSpc>
                    <a:spcPct val="90000"/>
                  </a:lnSpc>
                  <a:spcBef>
                    <a:spcPct val="0"/>
                  </a:spcBef>
                  <a:spcAft>
                    <a:spcPct val="35000"/>
                  </a:spcAft>
                </a:pPr>
                <a:r>
                  <a:rPr lang="en-US" sz="1200" kern="1200" dirty="0" smtClean="0"/>
                  <a:t/>
                </a:r>
                <a:br>
                  <a:rPr lang="en-US" sz="1200" kern="1200" dirty="0" smtClean="0"/>
                </a:br>
                <a:endParaRPr lang="en-US" sz="1000" kern="1200" dirty="0"/>
              </a:p>
            </p:txBody>
          </p:sp>
        </p:grpSp>
      </p:grpSp>
      <p:grpSp>
        <p:nvGrpSpPr>
          <p:cNvPr id="35" name="Diagram group"/>
          <p:cNvGrpSpPr/>
          <p:nvPr/>
        </p:nvGrpSpPr>
        <p:grpSpPr>
          <a:xfrm>
            <a:off x="6804248" y="4581128"/>
            <a:ext cx="2051720" cy="1008112"/>
            <a:chOff x="0" y="1228747"/>
            <a:chExt cx="2103120" cy="1115764"/>
          </a:xfrm>
          <a:scene3d>
            <a:camera prst="perspectiveRelaxedModerately" zoom="92000">
              <a:rot lat="0" lon="0" rev="0"/>
            </a:camera>
            <a:lightRig rig="balanced" dir="t">
              <a:rot lat="0" lon="0" rev="12700000"/>
            </a:lightRig>
          </a:scene3d>
        </p:grpSpPr>
        <p:grpSp>
          <p:nvGrpSpPr>
            <p:cNvPr id="36" name="Group 11"/>
            <p:cNvGrpSpPr/>
            <p:nvPr/>
          </p:nvGrpSpPr>
          <p:grpSpPr>
            <a:xfrm>
              <a:off x="0" y="1228747"/>
              <a:ext cx="2103120" cy="1115764"/>
              <a:chOff x="0" y="1228747"/>
              <a:chExt cx="2103120" cy="1115764"/>
            </a:xfrm>
            <a:scene3d>
              <a:camera prst="perspectiveRelaxedModerately" zoom="92000">
                <a:rot lat="0" lon="0" rev="0"/>
              </a:camera>
              <a:lightRig rig="balanced" dir="t">
                <a:rot lat="0" lon="0" rev="12700000"/>
              </a:lightRig>
            </a:scene3d>
          </p:grpSpPr>
          <p:sp>
            <p:nvSpPr>
              <p:cNvPr id="37" name="Rounded Rectangle 36"/>
              <p:cNvSpPr/>
              <p:nvPr/>
            </p:nvSpPr>
            <p:spPr>
              <a:xfrm>
                <a:off x="0" y="1228747"/>
                <a:ext cx="2103120" cy="1115764"/>
              </a:xfrm>
              <a:prstGeom prst="roundRect">
                <a:avLst/>
              </a:prstGeom>
              <a:sp3d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8" name="Rounded Rectangle 4"/>
              <p:cNvSpPr/>
              <p:nvPr/>
            </p:nvSpPr>
            <p:spPr>
              <a:xfrm>
                <a:off x="54467" y="1283214"/>
                <a:ext cx="1994186" cy="100683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flatTx/>
              </a:bodyPr>
              <a:lstStyle/>
              <a:p>
                <a:pPr lvl="0" algn="ctr" defTabSz="800100">
                  <a:lnSpc>
                    <a:spcPct val="90000"/>
                  </a:lnSpc>
                  <a:spcBef>
                    <a:spcPct val="0"/>
                  </a:spcBef>
                  <a:spcAft>
                    <a:spcPct val="35000"/>
                  </a:spcAft>
                </a:pPr>
                <a:endParaRPr lang="en-US" sz="1800" b="1" kern="1200" dirty="0" smtClean="0"/>
              </a:p>
              <a:p>
                <a:pPr lvl="0" algn="ctr" defTabSz="800100">
                  <a:lnSpc>
                    <a:spcPct val="90000"/>
                  </a:lnSpc>
                  <a:spcBef>
                    <a:spcPct val="0"/>
                  </a:spcBef>
                  <a:spcAft>
                    <a:spcPct val="35000"/>
                  </a:spcAft>
                </a:pPr>
                <a:r>
                  <a:rPr lang="en-US" sz="1800" b="1" kern="1200" dirty="0" smtClean="0"/>
                  <a:t>Files, TCP pipe, Shared memory FIFO</a:t>
                </a:r>
              </a:p>
              <a:p>
                <a:pPr lvl="0" algn="ctr" defTabSz="800100">
                  <a:lnSpc>
                    <a:spcPct val="90000"/>
                  </a:lnSpc>
                  <a:spcBef>
                    <a:spcPct val="0"/>
                  </a:spcBef>
                  <a:spcAft>
                    <a:spcPct val="35000"/>
                  </a:spcAft>
                </a:pPr>
                <a:r>
                  <a:rPr lang="en-US" sz="1200" kern="1200" dirty="0" smtClean="0"/>
                  <a:t/>
                </a:r>
                <a:br>
                  <a:rPr lang="en-US" sz="1200" kern="1200" dirty="0" smtClean="0"/>
                </a:br>
                <a:endParaRPr lang="en-US" sz="1000" kern="1200" dirty="0"/>
              </a:p>
            </p:txBody>
          </p:sp>
        </p:grpSp>
      </p:grpSp>
      <p:sp>
        <p:nvSpPr>
          <p:cNvPr id="39" name="TextBox 38"/>
          <p:cNvSpPr txBox="1"/>
          <p:nvPr/>
        </p:nvSpPr>
        <p:spPr>
          <a:xfrm>
            <a:off x="4211960" y="980728"/>
            <a:ext cx="2232248" cy="360040"/>
          </a:xfrm>
          <a:prstGeom prst="rect">
            <a:avLst/>
          </a:prstGeom>
          <a:noFill/>
          <a:ln>
            <a:noFill/>
          </a:ln>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400" b="1" u="none" strike="noStrike" kern="1200" cap="none" spc="0" normalizeH="0" baseline="0" noProof="0" dirty="0" smtClean="0">
                <a:ln>
                  <a:noFill/>
                </a:ln>
                <a:solidFill>
                  <a:srgbClr val="0070C0"/>
                </a:solidFill>
                <a:effectLst/>
                <a:uLnTx/>
                <a:uFillTx/>
                <a:latin typeface="Cambria" pitchFamily="18" charset="0"/>
                <a:ea typeface="+mj-ea"/>
                <a:cs typeface="+mj-cs"/>
              </a:rPr>
              <a:t>Representation Arrows</a:t>
            </a:r>
          </a:p>
        </p:txBody>
      </p:sp>
      <p:sp>
        <p:nvSpPr>
          <p:cNvPr id="40" name="TextBox 39"/>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41" name="Picture 2" descr="https://secure.gravatar.com/avatar/8a7efd209b0829562175c11822eb540b?s=420&amp;d=https://a248.e.akamai.net/assets.github.com%2Fimages%2Fgravatars%2Fgravatar-org-420.png"/>
          <p:cNvPicPr>
            <a:picLocks noChangeAspect="1" noChangeArrowheads="1"/>
          </p:cNvPicPr>
          <p:nvPr/>
        </p:nvPicPr>
        <p:blipFill>
          <a:blip r:embed="rId8" cstate="print"/>
          <a:srcRect/>
          <a:stretch>
            <a:fillRect/>
          </a:stretch>
        </p:blipFill>
        <p:spPr bwMode="auto">
          <a:xfrm>
            <a:off x="2411760" y="6309320"/>
            <a:ext cx="504056" cy="432048"/>
          </a:xfrm>
          <a:prstGeom prst="rect">
            <a:avLst/>
          </a:prstGeom>
          <a:noFill/>
          <a:ln>
            <a:solidFill>
              <a:schemeClr val="accent1"/>
            </a:solidFill>
          </a:ln>
        </p:spPr>
      </p:pic>
      <p:sp>
        <p:nvSpPr>
          <p:cNvPr id="42" name="TextBox 41"/>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8</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2051720" y="196949"/>
            <a:ext cx="6624736" cy="639763"/>
          </a:xfrm>
        </p:spPr>
        <p:txBody>
          <a:bodyPr/>
          <a:lstStyle/>
          <a:p>
            <a:pPr algn="ctr">
              <a:buNone/>
            </a:pPr>
            <a:r>
              <a:rPr lang="en-US" sz="2800" dirty="0" smtClean="0">
                <a:solidFill>
                  <a:srgbClr val="0070C0"/>
                </a:solidFill>
                <a:latin typeface="Arial Rounded MT Bold" pitchFamily="34" charset="0"/>
              </a:rPr>
              <a:t>The Possible Solution : Dryad </a:t>
            </a:r>
            <a:endParaRPr lang="en-US" sz="2800" dirty="0">
              <a:solidFill>
                <a:srgbClr val="0070C0"/>
              </a:solidFill>
              <a:latin typeface="Arial Rounded MT Bold" pitchFamily="34" charset="0"/>
            </a:endParaRPr>
          </a:p>
        </p:txBody>
      </p:sp>
      <p:sp>
        <p:nvSpPr>
          <p:cNvPr id="13" name="Rectangle 12"/>
          <p:cNvSpPr/>
          <p:nvPr/>
        </p:nvSpPr>
        <p:spPr>
          <a:xfrm>
            <a:off x="1979712" y="1319857"/>
            <a:ext cx="7164288" cy="4524315"/>
          </a:xfrm>
          <a:prstGeom prst="rect">
            <a:avLst/>
          </a:prstGeom>
          <a:ln>
            <a:noFill/>
          </a:ln>
        </p:spPr>
        <p:txBody>
          <a:bodyPr wrap="square">
            <a:spAutoFit/>
          </a:bodyPr>
          <a:lstStyle/>
          <a:p>
            <a:pPr>
              <a:spcBef>
                <a:spcPct val="0"/>
              </a:spcBef>
            </a:pPr>
            <a:r>
              <a:rPr lang="en-GB" dirty="0" smtClean="0">
                <a:latin typeface="Arial Rounded MT Bold" pitchFamily="34" charset="0"/>
              </a:rPr>
              <a:t>	   Efficient way for parallel and distributed applications</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Data Parallelism    	   </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Schedule across resources</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Optimise the level of concurrency in a node </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Manage failure resilience </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Delivers data where needed</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Higher level of abstraction has been built on Dryad</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Takes advantage of multi-core servers  	</a:t>
            </a:r>
          </a:p>
          <a:p>
            <a:pPr>
              <a:spcBef>
                <a:spcPct val="0"/>
              </a:spcBef>
            </a:pPr>
            <a:endParaRPr lang="en-GB" dirty="0" smtClean="0">
              <a:latin typeface="Arial Rounded MT Bold" pitchFamily="34" charset="0"/>
            </a:endParaRPr>
          </a:p>
        </p:txBody>
      </p:sp>
      <p:sp>
        <p:nvSpPr>
          <p:cNvPr id="21" name="Bevel 20"/>
          <p:cNvSpPr/>
          <p:nvPr/>
        </p:nvSpPr>
        <p:spPr>
          <a:xfrm>
            <a:off x="1835696" y="1988840"/>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4" name="Bevel 23"/>
          <p:cNvSpPr/>
          <p:nvPr/>
        </p:nvSpPr>
        <p:spPr>
          <a:xfrm>
            <a:off x="1835696" y="1412776"/>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5" name="TextBox 14"/>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6"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17" name="TextBox 16"/>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9</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
        <p:nvSpPr>
          <p:cNvPr id="18" name="Bevel 17"/>
          <p:cNvSpPr/>
          <p:nvPr/>
        </p:nvSpPr>
        <p:spPr>
          <a:xfrm>
            <a:off x="1835696" y="3100024"/>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3" name="Bevel 22"/>
          <p:cNvSpPr/>
          <p:nvPr/>
        </p:nvSpPr>
        <p:spPr>
          <a:xfrm>
            <a:off x="1835696" y="2523960"/>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5" name="Bevel 24"/>
          <p:cNvSpPr/>
          <p:nvPr/>
        </p:nvSpPr>
        <p:spPr>
          <a:xfrm>
            <a:off x="1835696" y="4221088"/>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6" name="Bevel 25"/>
          <p:cNvSpPr/>
          <p:nvPr/>
        </p:nvSpPr>
        <p:spPr>
          <a:xfrm>
            <a:off x="1835696" y="3645024"/>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7" name="Bevel 26"/>
          <p:cNvSpPr/>
          <p:nvPr/>
        </p:nvSpPr>
        <p:spPr>
          <a:xfrm>
            <a:off x="1835696" y="4725144"/>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8" name="Bevel 27"/>
          <p:cNvSpPr/>
          <p:nvPr/>
        </p:nvSpPr>
        <p:spPr>
          <a:xfrm>
            <a:off x="1835696" y="5242848"/>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2051720" y="124941"/>
            <a:ext cx="6696744" cy="639763"/>
          </a:xfrm>
        </p:spPr>
        <p:txBody>
          <a:bodyPr/>
          <a:lstStyle/>
          <a:p>
            <a:pPr algn="ctr">
              <a:buNone/>
            </a:pPr>
            <a:r>
              <a:rPr lang="en-US" sz="2800" dirty="0" smtClean="0">
                <a:solidFill>
                  <a:srgbClr val="0070C0"/>
                </a:solidFill>
                <a:latin typeface="Arial Rounded MT Bold" pitchFamily="34" charset="0"/>
              </a:rPr>
              <a:t>DRYAD Goals</a:t>
            </a:r>
            <a:endParaRPr lang="en-US" sz="2800" dirty="0">
              <a:solidFill>
                <a:srgbClr val="0070C0"/>
              </a:solidFill>
              <a:latin typeface="Arial Rounded MT Bold" pitchFamily="34" charset="0"/>
            </a:endParaRPr>
          </a:p>
        </p:txBody>
      </p:sp>
      <p:sp>
        <p:nvSpPr>
          <p:cNvPr id="13" name="Rectangle 12"/>
          <p:cNvSpPr/>
          <p:nvPr/>
        </p:nvSpPr>
        <p:spPr>
          <a:xfrm>
            <a:off x="1475656" y="1124745"/>
            <a:ext cx="7272808" cy="4524315"/>
          </a:xfrm>
          <a:prstGeom prst="rect">
            <a:avLst/>
          </a:prstGeom>
          <a:ln>
            <a:noFill/>
          </a:ln>
        </p:spPr>
        <p:txBody>
          <a:bodyPr wrap="square">
            <a:spAutoFit/>
          </a:bodyPr>
          <a:lstStyle/>
          <a:p>
            <a:pPr>
              <a:spcBef>
                <a:spcPct val="0"/>
              </a:spcBef>
            </a:pPr>
            <a:r>
              <a:rPr lang="en-GB" dirty="0" smtClean="0">
                <a:latin typeface="Arial Rounded MT Bold" pitchFamily="34" charset="0"/>
              </a:rPr>
              <a:t>    	     Similar goals as MapReduce</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Automatic management  of scheduling, data 		distribution, fault tolerance</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Focus on throughput, not latency	</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Computations expressed as a graph</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Vertices are computations</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Edges are communication channels</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Each vertex has several input and output edges</a:t>
            </a:r>
          </a:p>
          <a:p>
            <a:pPr>
              <a:spcBef>
                <a:spcPct val="0"/>
              </a:spcBef>
            </a:pPr>
            <a:endParaRPr lang="en-GB" dirty="0" smtClean="0">
              <a:latin typeface="Arial Rounded MT Bold" pitchFamily="34" charset="0"/>
            </a:endParaRPr>
          </a:p>
          <a:p>
            <a:pPr>
              <a:spcBef>
                <a:spcPct val="0"/>
              </a:spcBef>
            </a:pPr>
            <a:endParaRPr lang="en-GB" dirty="0" smtClean="0">
              <a:latin typeface="Arial Rounded MT Bold" pitchFamily="34" charset="0"/>
            </a:endParaRPr>
          </a:p>
        </p:txBody>
      </p:sp>
      <p:sp>
        <p:nvSpPr>
          <p:cNvPr id="21" name="Bevel 20"/>
          <p:cNvSpPr/>
          <p:nvPr/>
        </p:nvSpPr>
        <p:spPr>
          <a:xfrm>
            <a:off x="2339752" y="3153668"/>
            <a:ext cx="144016" cy="144016"/>
          </a:xfrm>
          <a:prstGeom prst="bevel">
            <a:avLst/>
          </a:prstGeom>
          <a:solidFill>
            <a:schemeClr val="bg1"/>
          </a:solidFill>
          <a:ln>
            <a:solidFill>
              <a:srgbClr val="0070C0"/>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GB" sz="1600" b="1" dirty="0"/>
          </a:p>
        </p:txBody>
      </p:sp>
      <p:sp>
        <p:nvSpPr>
          <p:cNvPr id="19" name="Bevel 18"/>
          <p:cNvSpPr/>
          <p:nvPr/>
        </p:nvSpPr>
        <p:spPr>
          <a:xfrm>
            <a:off x="2843808" y="1832124"/>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0" name="Bevel 19"/>
          <p:cNvSpPr/>
          <p:nvPr/>
        </p:nvSpPr>
        <p:spPr>
          <a:xfrm>
            <a:off x="2843808" y="2624212"/>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4" name="Bevel 23"/>
          <p:cNvSpPr/>
          <p:nvPr/>
        </p:nvSpPr>
        <p:spPr>
          <a:xfrm>
            <a:off x="2339752" y="1256060"/>
            <a:ext cx="144016" cy="144016"/>
          </a:xfrm>
          <a:prstGeom prst="bevel">
            <a:avLst/>
          </a:prstGeom>
          <a:solidFill>
            <a:schemeClr val="bg1"/>
          </a:solidFill>
          <a:ln>
            <a:solidFill>
              <a:srgbClr val="0070C0"/>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GB" sz="1600" b="1" dirty="0"/>
          </a:p>
        </p:txBody>
      </p:sp>
      <p:sp>
        <p:nvSpPr>
          <p:cNvPr id="11" name="Bevel 10"/>
          <p:cNvSpPr/>
          <p:nvPr/>
        </p:nvSpPr>
        <p:spPr>
          <a:xfrm>
            <a:off x="2843808" y="3717032"/>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2" name="Bevel 11"/>
          <p:cNvSpPr/>
          <p:nvPr/>
        </p:nvSpPr>
        <p:spPr>
          <a:xfrm>
            <a:off x="2843808" y="4267696"/>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6" name="Bevel 15"/>
          <p:cNvSpPr/>
          <p:nvPr/>
        </p:nvSpPr>
        <p:spPr>
          <a:xfrm>
            <a:off x="2843808" y="4809852"/>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4" name="TextBox 13"/>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5"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17" name="TextBox 16"/>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10</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2051720" y="196949"/>
            <a:ext cx="7092280" cy="639763"/>
          </a:xfrm>
        </p:spPr>
        <p:txBody>
          <a:bodyPr/>
          <a:lstStyle/>
          <a:p>
            <a:pPr algn="ctr">
              <a:buNone/>
            </a:pPr>
            <a:r>
              <a:rPr lang="en-US" sz="2800" dirty="0" smtClean="0">
                <a:solidFill>
                  <a:srgbClr val="0070C0"/>
                </a:solidFill>
                <a:latin typeface="Arial Rounded MT Bold" pitchFamily="34" charset="0"/>
              </a:rPr>
              <a:t>Why Dryad using a Data-Flow graph?</a:t>
            </a:r>
            <a:endParaRPr lang="en-US" sz="2800" dirty="0">
              <a:solidFill>
                <a:srgbClr val="0070C0"/>
              </a:solidFill>
              <a:latin typeface="Arial Rounded MT Bold" pitchFamily="34" charset="0"/>
            </a:endParaRPr>
          </a:p>
        </p:txBody>
      </p:sp>
      <p:sp>
        <p:nvSpPr>
          <p:cNvPr id="13" name="Rectangle 12"/>
          <p:cNvSpPr/>
          <p:nvPr/>
        </p:nvSpPr>
        <p:spPr>
          <a:xfrm>
            <a:off x="1763688" y="1615151"/>
            <a:ext cx="7128792" cy="3724096"/>
          </a:xfrm>
          <a:prstGeom prst="rect">
            <a:avLst/>
          </a:prstGeom>
          <a:ln>
            <a:noFill/>
          </a:ln>
        </p:spPr>
        <p:txBody>
          <a:bodyPr wrap="square">
            <a:spAutoFit/>
          </a:bodyPr>
          <a:lstStyle/>
          <a:p>
            <a:pPr>
              <a:spcBef>
                <a:spcPct val="0"/>
              </a:spcBef>
            </a:pPr>
            <a:r>
              <a:rPr lang="en-GB" dirty="0" smtClean="0">
                <a:latin typeface="Arial Rounded MT Bold" pitchFamily="34" charset="0"/>
              </a:rPr>
              <a:t>    	     </a:t>
            </a:r>
            <a:r>
              <a:rPr lang="en-GB" sz="2000" dirty="0" smtClean="0">
                <a:latin typeface="Arial Rounded MT Bold" pitchFamily="34" charset="0"/>
              </a:rPr>
              <a:t>Many programs can be represented as a 		     distributed Data-flow graph</a:t>
            </a:r>
          </a:p>
          <a:p>
            <a:pPr>
              <a:spcBef>
                <a:spcPct val="0"/>
              </a:spcBef>
            </a:pPr>
            <a:endParaRPr lang="en-GB" sz="2000" dirty="0" smtClean="0">
              <a:latin typeface="Arial Rounded MT Bold" pitchFamily="34" charset="0"/>
            </a:endParaRPr>
          </a:p>
          <a:p>
            <a:pPr>
              <a:spcBef>
                <a:spcPct val="0"/>
              </a:spcBef>
            </a:pPr>
            <a:r>
              <a:rPr lang="en-GB" sz="2000" dirty="0" smtClean="0">
                <a:latin typeface="Arial Rounded MT Bold" pitchFamily="34" charset="0"/>
              </a:rPr>
              <a:t>    	   	The Programmer may not have to know 			this		</a:t>
            </a:r>
          </a:p>
          <a:p>
            <a:pPr>
              <a:spcBef>
                <a:spcPct val="0"/>
              </a:spcBef>
            </a:pPr>
            <a:endParaRPr lang="en-GB" sz="2000" dirty="0" smtClean="0">
              <a:latin typeface="Arial Rounded MT Bold" pitchFamily="34" charset="0"/>
            </a:endParaRPr>
          </a:p>
          <a:p>
            <a:pPr>
              <a:spcBef>
                <a:spcPct val="0"/>
              </a:spcBef>
            </a:pPr>
            <a:r>
              <a:rPr lang="en-GB" sz="2000" dirty="0" smtClean="0">
                <a:latin typeface="Arial Rounded MT Bold" pitchFamily="34" charset="0"/>
              </a:rPr>
              <a:t>    	   	         “SQL-Like”, Queries : LINQ	</a:t>
            </a:r>
          </a:p>
          <a:p>
            <a:pPr>
              <a:spcBef>
                <a:spcPct val="0"/>
              </a:spcBef>
            </a:pPr>
            <a:endParaRPr lang="en-GB" sz="2000" dirty="0" smtClean="0">
              <a:latin typeface="Arial Rounded MT Bold" pitchFamily="34" charset="0"/>
            </a:endParaRPr>
          </a:p>
          <a:p>
            <a:pPr>
              <a:spcBef>
                <a:spcPct val="0"/>
              </a:spcBef>
            </a:pPr>
            <a:r>
              <a:rPr lang="en-GB" sz="2000" dirty="0" smtClean="0">
                <a:latin typeface="Arial Rounded MT Bold" pitchFamily="34" charset="0"/>
              </a:rPr>
              <a:t>	      </a:t>
            </a:r>
          </a:p>
          <a:p>
            <a:pPr>
              <a:spcBef>
                <a:spcPct val="0"/>
              </a:spcBef>
            </a:pPr>
            <a:r>
              <a:rPr lang="en-GB" sz="2000" dirty="0" smtClean="0">
                <a:latin typeface="Arial Rounded MT Bold" pitchFamily="34" charset="0"/>
              </a:rPr>
              <a:t>	     Dryad will run them automatically for users</a:t>
            </a:r>
          </a:p>
          <a:p>
            <a:pPr>
              <a:spcBef>
                <a:spcPct val="0"/>
              </a:spcBef>
            </a:pPr>
            <a:r>
              <a:rPr lang="en-GB" dirty="0" smtClean="0">
                <a:latin typeface="Arial Rounded MT Bold" pitchFamily="34" charset="0"/>
              </a:rPr>
              <a:t> 	</a:t>
            </a:r>
          </a:p>
          <a:p>
            <a:pPr>
              <a:spcBef>
                <a:spcPct val="0"/>
              </a:spcBef>
            </a:pPr>
            <a:endParaRPr lang="en-GB" dirty="0" smtClean="0">
              <a:latin typeface="Arial Rounded MT Bold" pitchFamily="34" charset="0"/>
            </a:endParaRPr>
          </a:p>
        </p:txBody>
      </p:sp>
      <p:sp>
        <p:nvSpPr>
          <p:cNvPr id="21" name="Bevel 20"/>
          <p:cNvSpPr/>
          <p:nvPr/>
        </p:nvSpPr>
        <p:spPr>
          <a:xfrm>
            <a:off x="2480000" y="4494048"/>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9" name="Bevel 18"/>
          <p:cNvSpPr/>
          <p:nvPr/>
        </p:nvSpPr>
        <p:spPr>
          <a:xfrm>
            <a:off x="3131840" y="2667976"/>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0" name="Bevel 19"/>
          <p:cNvSpPr/>
          <p:nvPr/>
        </p:nvSpPr>
        <p:spPr>
          <a:xfrm>
            <a:off x="3707904" y="3580076"/>
            <a:ext cx="144016" cy="144016"/>
          </a:xfrm>
          <a:prstGeom prst="bevel">
            <a:avLst/>
          </a:prstGeom>
          <a:solidFill>
            <a:srgbClr val="3366FF"/>
          </a:solidFill>
          <a:ln>
            <a:solidFill>
              <a:srgbClr val="FFFFFF"/>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600" b="1" dirty="0"/>
          </a:p>
        </p:txBody>
      </p:sp>
      <p:sp>
        <p:nvSpPr>
          <p:cNvPr id="24" name="Bevel 23"/>
          <p:cNvSpPr/>
          <p:nvPr/>
        </p:nvSpPr>
        <p:spPr>
          <a:xfrm>
            <a:off x="2411760" y="1760116"/>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8" name="TextBox 7"/>
          <p:cNvSpPr txBox="1"/>
          <p:nvPr/>
        </p:nvSpPr>
        <p:spPr>
          <a:xfrm>
            <a:off x="3059832" y="6189508"/>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9"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295536"/>
            <a:ext cx="504056" cy="432048"/>
          </a:xfrm>
          <a:prstGeom prst="rect">
            <a:avLst/>
          </a:prstGeom>
          <a:noFill/>
          <a:ln>
            <a:solidFill>
              <a:schemeClr val="accent1"/>
            </a:solidFill>
          </a:ln>
        </p:spPr>
      </p:pic>
      <p:sp>
        <p:nvSpPr>
          <p:cNvPr id="10" name="TextBox 9"/>
          <p:cNvSpPr txBox="1"/>
          <p:nvPr/>
        </p:nvSpPr>
        <p:spPr>
          <a:xfrm>
            <a:off x="8638468" y="6484912"/>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11</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2051720" y="196949"/>
            <a:ext cx="7092280" cy="639763"/>
          </a:xfrm>
        </p:spPr>
        <p:txBody>
          <a:bodyPr/>
          <a:lstStyle/>
          <a:p>
            <a:pPr algn="ctr">
              <a:buNone/>
            </a:pPr>
            <a:r>
              <a:rPr lang="en-US" sz="2800" dirty="0" smtClean="0">
                <a:solidFill>
                  <a:srgbClr val="0070C0"/>
                </a:solidFill>
                <a:latin typeface="Arial Rounded MT Bold" pitchFamily="34" charset="0"/>
              </a:rPr>
              <a:t>Job Structure of Dryad System</a:t>
            </a:r>
            <a:endParaRPr lang="en-US" sz="2800" dirty="0">
              <a:solidFill>
                <a:srgbClr val="0070C0"/>
              </a:solidFill>
              <a:latin typeface="Arial Rounded MT Bold" pitchFamily="34" charset="0"/>
            </a:endParaRPr>
          </a:p>
        </p:txBody>
      </p:sp>
      <p:pic>
        <p:nvPicPr>
          <p:cNvPr id="4" name="Picture 4" descr="dryad-job"/>
          <p:cNvPicPr>
            <a:picLocks noChangeAspect="1" noChangeArrowheads="1"/>
          </p:cNvPicPr>
          <p:nvPr/>
        </p:nvPicPr>
        <p:blipFill>
          <a:blip r:embed="rId3" cstate="print"/>
          <a:srcRect/>
          <a:stretch>
            <a:fillRect/>
          </a:stretch>
        </p:blipFill>
        <p:spPr bwMode="auto">
          <a:xfrm>
            <a:off x="2826392" y="2060848"/>
            <a:ext cx="5544616" cy="3744416"/>
          </a:xfrm>
          <a:prstGeom prst="rect">
            <a:avLst/>
          </a:prstGeom>
          <a:solidFill>
            <a:schemeClr val="bg1">
              <a:lumMod val="85000"/>
            </a:schemeClr>
          </a:solidFill>
          <a:ln>
            <a:solidFill>
              <a:srgbClr val="0070C0"/>
            </a:solidFill>
          </a:ln>
        </p:spPr>
      </p:pic>
      <p:sp>
        <p:nvSpPr>
          <p:cNvPr id="5" name="TextBox 4"/>
          <p:cNvSpPr txBox="1"/>
          <p:nvPr/>
        </p:nvSpPr>
        <p:spPr>
          <a:xfrm>
            <a:off x="2699792" y="908720"/>
            <a:ext cx="5976664"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GB" sz="2000" noProof="0" dirty="0" smtClean="0">
                <a:latin typeface="Arial Rounded MT Bold" pitchFamily="34" charset="0"/>
                <a:ea typeface="+mj-ea"/>
                <a:cs typeface="+mj-cs"/>
              </a:rPr>
              <a:t>Represent the computations as a DAG of </a:t>
            </a:r>
          </a:p>
          <a:p>
            <a:pPr marL="0" marR="0" indent="0" algn="l" defTabSz="914400" rtl="0" eaLnBrk="1" fontAlgn="auto" latinLnBrk="0" hangingPunct="1">
              <a:lnSpc>
                <a:spcPct val="100000"/>
              </a:lnSpc>
              <a:spcBef>
                <a:spcPct val="0"/>
              </a:spcBef>
              <a:spcAft>
                <a:spcPts val="0"/>
              </a:spcAft>
              <a:buClrTx/>
              <a:buSzTx/>
              <a:buFontTx/>
              <a:buNone/>
              <a:tabLst/>
            </a:pPr>
            <a:r>
              <a:rPr kumimoji="0" lang="en-GB" sz="2000" b="0" i="0" u="none" strike="noStrike" kern="1200" cap="none" spc="0" normalizeH="0" baseline="0" dirty="0" smtClean="0">
                <a:ln>
                  <a:noFill/>
                </a:ln>
                <a:solidFill>
                  <a:schemeClr val="tx1"/>
                </a:solidFill>
                <a:effectLst/>
                <a:uLnTx/>
                <a:uFillTx/>
                <a:latin typeface="Arial Rounded MT Bold" pitchFamily="34" charset="0"/>
                <a:ea typeface="+mj-ea"/>
                <a:cs typeface="+mj-cs"/>
              </a:rPr>
              <a:t>Communicating sequential processes</a:t>
            </a:r>
            <a:endParaRPr kumimoji="0" lang="en-GB" sz="2000" b="0" i="0" u="none" strike="noStrike" kern="1200" cap="none" spc="0" normalizeH="0" baseline="0" noProof="0" dirty="0" smtClean="0">
              <a:ln>
                <a:noFill/>
              </a:ln>
              <a:solidFill>
                <a:schemeClr val="tx1"/>
              </a:solidFill>
              <a:effectLst/>
              <a:uLnTx/>
              <a:uFillTx/>
              <a:latin typeface="Arial Rounded MT Bold" pitchFamily="34" charset="0"/>
              <a:ea typeface="+mj-ea"/>
              <a:cs typeface="+mj-cs"/>
            </a:endParaRPr>
          </a:p>
        </p:txBody>
      </p:sp>
      <p:sp>
        <p:nvSpPr>
          <p:cNvPr id="6" name="Bevel 5"/>
          <p:cNvSpPr/>
          <p:nvPr/>
        </p:nvSpPr>
        <p:spPr>
          <a:xfrm>
            <a:off x="2051720" y="1140165"/>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8" name="TextBox 7"/>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9" name="Picture 2" descr="https://secure.gravatar.com/avatar/8a7efd209b0829562175c11822eb540b?s=420&amp;d=https://a248.e.akamai.net/assets.github.com%2Fimages%2Fgravatars%2Fgravatar-org-420.png"/>
          <p:cNvPicPr>
            <a:picLocks noChangeAspect="1" noChangeArrowheads="1"/>
          </p:cNvPicPr>
          <p:nvPr/>
        </p:nvPicPr>
        <p:blipFill>
          <a:blip r:embed="rId4" cstate="print"/>
          <a:srcRect/>
          <a:stretch>
            <a:fillRect/>
          </a:stretch>
        </p:blipFill>
        <p:spPr bwMode="auto">
          <a:xfrm>
            <a:off x="2411760" y="6309320"/>
            <a:ext cx="504056" cy="432048"/>
          </a:xfrm>
          <a:prstGeom prst="rect">
            <a:avLst/>
          </a:prstGeom>
          <a:noFill/>
          <a:ln>
            <a:solidFill>
              <a:schemeClr val="accent1"/>
            </a:solidFill>
          </a:ln>
        </p:spPr>
      </p:pic>
      <p:sp>
        <p:nvSpPr>
          <p:cNvPr id="10" name="TextBox 9"/>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12</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2051720" y="44624"/>
            <a:ext cx="7092280" cy="639763"/>
          </a:xfrm>
        </p:spPr>
        <p:txBody>
          <a:bodyPr/>
          <a:lstStyle/>
          <a:p>
            <a:pPr algn="ctr">
              <a:buNone/>
            </a:pPr>
            <a:r>
              <a:rPr lang="en-US" sz="2800" dirty="0" smtClean="0">
                <a:solidFill>
                  <a:srgbClr val="0070C0"/>
                </a:solidFill>
                <a:latin typeface="Arial Rounded MT Bold" pitchFamily="34" charset="0"/>
              </a:rPr>
              <a:t>Dryad System Overview</a:t>
            </a:r>
            <a:endParaRPr lang="en-US" sz="2800" dirty="0">
              <a:solidFill>
                <a:srgbClr val="0070C0"/>
              </a:solidFill>
              <a:latin typeface="Arial Rounded MT Bold" pitchFamily="34" charset="0"/>
            </a:endParaRPr>
          </a:p>
        </p:txBody>
      </p:sp>
      <p:sp>
        <p:nvSpPr>
          <p:cNvPr id="6" name="Bevel 5"/>
          <p:cNvSpPr/>
          <p:nvPr/>
        </p:nvSpPr>
        <p:spPr>
          <a:xfrm>
            <a:off x="1835696" y="3861048"/>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9" name="TextBox 8"/>
          <p:cNvSpPr txBox="1"/>
          <p:nvPr/>
        </p:nvSpPr>
        <p:spPr>
          <a:xfrm>
            <a:off x="1547664" y="620688"/>
            <a:ext cx="7596336" cy="4968552"/>
          </a:xfrm>
          <a:prstGeom prst="rect">
            <a:avLst/>
          </a:prstGeom>
        </p:spPr>
        <p:txBody>
          <a:bodyPr vert="horz" wrap="none" lIns="91440" tIns="45720" rIns="91440" bIns="45720" rtlCol="0" anchor="ctr">
            <a:normAutofit/>
          </a:bodyPr>
          <a:lstStyle/>
          <a:p>
            <a:pPr>
              <a:spcBef>
                <a:spcPct val="0"/>
              </a:spcBef>
            </a:pPr>
            <a:r>
              <a:rPr lang="en-GB" dirty="0" smtClean="0">
                <a:latin typeface="Arial Rounded MT Bold" pitchFamily="34" charset="0"/>
              </a:rPr>
              <a:t>	Dryad is collection of Processes that communicate </a:t>
            </a:r>
          </a:p>
          <a:p>
            <a:pPr>
              <a:spcBef>
                <a:spcPct val="0"/>
              </a:spcBef>
            </a:pPr>
            <a:r>
              <a:rPr lang="en-GB" dirty="0" smtClean="0">
                <a:latin typeface="Arial Rounded MT Bold" pitchFamily="34" charset="0"/>
              </a:rPr>
              <a:t>	with one another through unidirectional channels</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Each Dryad job is direct acyclic multi-graph, node </a:t>
            </a:r>
          </a:p>
          <a:p>
            <a:pPr>
              <a:spcBef>
                <a:spcPct val="0"/>
              </a:spcBef>
            </a:pPr>
            <a:r>
              <a:rPr lang="en-GB" dirty="0" smtClean="0">
                <a:latin typeface="Arial Rounded MT Bold" pitchFamily="34" charset="0"/>
              </a:rPr>
              <a:t>	represent processes, and edges represent </a:t>
            </a:r>
          </a:p>
          <a:p>
            <a:pPr>
              <a:spcBef>
                <a:spcPct val="0"/>
              </a:spcBef>
            </a:pPr>
            <a:r>
              <a:rPr lang="en-GB" dirty="0" smtClean="0">
                <a:latin typeface="Arial Rounded MT Bold" pitchFamily="34" charset="0"/>
              </a:rPr>
              <a:t>	communication channels</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It handles reliable execution of the graph on a cluster </a:t>
            </a:r>
          </a:p>
          <a:p>
            <a:pPr>
              <a:spcBef>
                <a:spcPct val="0"/>
              </a:spcBef>
            </a:pPr>
            <a:r>
              <a:rPr lang="en-GB" dirty="0" smtClean="0">
                <a:latin typeface="Arial Rounded MT Bold" pitchFamily="34" charset="0"/>
              </a:rPr>
              <a:t>	It schedules computations to computers and monitor </a:t>
            </a:r>
          </a:p>
          <a:p>
            <a:pPr>
              <a:spcBef>
                <a:spcPct val="0"/>
              </a:spcBef>
            </a:pPr>
            <a:r>
              <a:rPr lang="en-GB" dirty="0" smtClean="0">
                <a:latin typeface="Arial Rounded MT Bold" pitchFamily="34" charset="0"/>
              </a:rPr>
              <a:t>	their executions</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Dryad jobs execute in a shared-nothing environment </a:t>
            </a:r>
          </a:p>
          <a:p>
            <a:pPr>
              <a:spcBef>
                <a:spcPct val="0"/>
              </a:spcBef>
            </a:pPr>
            <a:r>
              <a:rPr lang="en-GB" dirty="0" smtClean="0">
                <a:latin typeface="Arial Rounded MT Bold" pitchFamily="34" charset="0"/>
              </a:rPr>
              <a:t>	Where there is shared memory or disk state between </a:t>
            </a:r>
          </a:p>
          <a:p>
            <a:pPr>
              <a:spcBef>
                <a:spcPct val="0"/>
              </a:spcBef>
            </a:pPr>
            <a:r>
              <a:rPr lang="en-GB" dirty="0" smtClean="0">
                <a:latin typeface="Arial Rounded MT Bold" pitchFamily="34" charset="0"/>
              </a:rPr>
              <a:t>	various processes</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Vertices only communication medium between </a:t>
            </a:r>
          </a:p>
          <a:p>
            <a:pPr>
              <a:spcBef>
                <a:spcPct val="0"/>
              </a:spcBef>
            </a:pPr>
            <a:r>
              <a:rPr lang="en-GB" dirty="0" smtClean="0">
                <a:latin typeface="Arial Rounded MT Bold" pitchFamily="34" charset="0"/>
              </a:rPr>
              <a:t>	process are the channels</a:t>
            </a:r>
          </a:p>
        </p:txBody>
      </p:sp>
      <p:sp>
        <p:nvSpPr>
          <p:cNvPr id="10" name="Bevel 9"/>
          <p:cNvSpPr/>
          <p:nvPr/>
        </p:nvSpPr>
        <p:spPr>
          <a:xfrm>
            <a:off x="1835696" y="864008"/>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1" name="Bevel 10"/>
          <p:cNvSpPr/>
          <p:nvPr/>
        </p:nvSpPr>
        <p:spPr>
          <a:xfrm>
            <a:off x="1835696" y="1669744"/>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2" name="Bevel 11"/>
          <p:cNvSpPr/>
          <p:nvPr/>
        </p:nvSpPr>
        <p:spPr>
          <a:xfrm>
            <a:off x="1835696" y="2780928"/>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3" name="Rounded Rectangle 12"/>
          <p:cNvSpPr/>
          <p:nvPr/>
        </p:nvSpPr>
        <p:spPr>
          <a:xfrm>
            <a:off x="7308304" y="5373216"/>
            <a:ext cx="1584176" cy="504056"/>
          </a:xfrm>
          <a:prstGeom prst="roundRect">
            <a:avLst/>
          </a:prstGeom>
          <a:solidFill>
            <a:srgbClr val="0070C0"/>
          </a:solidFill>
          <a:ln>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Continues - - -</a:t>
            </a:r>
            <a:endParaRPr lang="en-GB" b="1" dirty="0">
              <a:solidFill>
                <a:schemeClr val="bg1"/>
              </a:solidFill>
            </a:endParaRPr>
          </a:p>
        </p:txBody>
      </p:sp>
      <p:sp>
        <p:nvSpPr>
          <p:cNvPr id="14" name="TextBox 13"/>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5"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16" name="TextBox 15"/>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13</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
        <p:nvSpPr>
          <p:cNvPr id="17" name="Bevel 16"/>
          <p:cNvSpPr/>
          <p:nvPr/>
        </p:nvSpPr>
        <p:spPr>
          <a:xfrm>
            <a:off x="1849344" y="4968464"/>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2051720" y="196949"/>
            <a:ext cx="7092280" cy="639763"/>
          </a:xfrm>
        </p:spPr>
        <p:txBody>
          <a:bodyPr/>
          <a:lstStyle/>
          <a:p>
            <a:pPr algn="ctr">
              <a:buNone/>
            </a:pPr>
            <a:r>
              <a:rPr lang="en-US" sz="2800" dirty="0" smtClean="0">
                <a:solidFill>
                  <a:srgbClr val="0070C0"/>
                </a:solidFill>
                <a:latin typeface="Arial Rounded MT Bold" pitchFamily="34" charset="0"/>
              </a:rPr>
              <a:t>Dryad System Overview</a:t>
            </a:r>
            <a:endParaRPr lang="en-US" sz="2800" dirty="0">
              <a:solidFill>
                <a:srgbClr val="0070C0"/>
              </a:solidFill>
              <a:latin typeface="Arial Rounded MT Bold" pitchFamily="34" charset="0"/>
            </a:endParaRPr>
          </a:p>
        </p:txBody>
      </p:sp>
      <p:graphicFrame>
        <p:nvGraphicFramePr>
          <p:cNvPr id="13" name="Table 12"/>
          <p:cNvGraphicFramePr>
            <a:graphicFrameLocks noGrp="1"/>
          </p:cNvGraphicFramePr>
          <p:nvPr/>
        </p:nvGraphicFramePr>
        <p:xfrm>
          <a:off x="2079016" y="1268760"/>
          <a:ext cx="6984776" cy="4032448"/>
        </p:xfrm>
        <a:graphic>
          <a:graphicData uri="http://schemas.openxmlformats.org/drawingml/2006/table">
            <a:tbl>
              <a:tblPr firstRow="1" bandRow="1">
                <a:tableStyleId>{5C22544A-7EE6-4342-B048-85BDC9FD1C3A}</a:tableStyleId>
              </a:tblPr>
              <a:tblGrid>
                <a:gridCol w="2736304"/>
                <a:gridCol w="4248472"/>
              </a:tblGrid>
              <a:tr h="557679">
                <a:tc>
                  <a:txBody>
                    <a:bodyPr/>
                    <a:lstStyle/>
                    <a:p>
                      <a:r>
                        <a:rPr lang="en-GB" sz="2000" dirty="0" smtClean="0"/>
                        <a:t>Data Channel Protocols</a:t>
                      </a:r>
                      <a:endParaRPr lang="en-GB" sz="2000" b="1" dirty="0"/>
                    </a:p>
                  </a:txBody>
                  <a:tcPr/>
                </a:tc>
                <a:tc>
                  <a:txBody>
                    <a:bodyPr/>
                    <a:lstStyle/>
                    <a:p>
                      <a:r>
                        <a:rPr lang="en-GB" sz="2000" dirty="0" smtClean="0"/>
                        <a:t> Explanation</a:t>
                      </a:r>
                      <a:endParaRPr lang="en-GB" sz="2000" b="1" dirty="0"/>
                    </a:p>
                  </a:txBody>
                  <a:tcPr/>
                </a:tc>
              </a:tr>
              <a:tr h="900865">
                <a:tc>
                  <a:txBody>
                    <a:bodyPr/>
                    <a:lstStyle/>
                    <a:p>
                      <a:r>
                        <a:rPr lang="en-GB" b="0" dirty="0" smtClean="0">
                          <a:latin typeface="Arial Rounded MT Bold" pitchFamily="34" charset="0"/>
                        </a:rPr>
                        <a:t>File (the default)</a:t>
                      </a:r>
                      <a:endParaRPr lang="en-GB" b="0" dirty="0">
                        <a:latin typeface="Arial Rounded MT Bold" pitchFamily="34" charset="0"/>
                        <a:cs typeface="Simplified Arabic Fixed" pitchFamily="49" charset="-78"/>
                      </a:endParaRPr>
                    </a:p>
                  </a:txBody>
                  <a:tcPr/>
                </a:tc>
                <a:tc>
                  <a:txBody>
                    <a:bodyPr/>
                    <a:lstStyle/>
                    <a:p>
                      <a:r>
                        <a:rPr lang="en-GB" b="0" dirty="0" smtClean="0">
                          <a:latin typeface="Arial Rounded MT Bold" pitchFamily="34" charset="0"/>
                        </a:rPr>
                        <a:t>Preserved</a:t>
                      </a:r>
                      <a:r>
                        <a:rPr lang="en-GB" b="0" baseline="0" dirty="0" smtClean="0">
                          <a:latin typeface="Arial Rounded MT Bold" pitchFamily="34" charset="0"/>
                        </a:rPr>
                        <a:t> after vertex execution until the job completes</a:t>
                      </a:r>
                      <a:endParaRPr lang="en-GB" b="0" dirty="0">
                        <a:latin typeface="Arial Rounded MT Bold" pitchFamily="34" charset="0"/>
                        <a:cs typeface="Simplified Arabic Fixed" pitchFamily="49" charset="-78"/>
                      </a:endParaRPr>
                    </a:p>
                  </a:txBody>
                  <a:tcPr/>
                </a:tc>
              </a:tr>
              <a:tr h="1286952">
                <a:tc>
                  <a:txBody>
                    <a:bodyPr/>
                    <a:lstStyle/>
                    <a:p>
                      <a:r>
                        <a:rPr lang="en-GB" b="0" dirty="0" smtClean="0">
                          <a:latin typeface="Arial Rounded MT Bold" pitchFamily="34" charset="0"/>
                        </a:rPr>
                        <a:t>TCP pipe</a:t>
                      </a:r>
                      <a:endParaRPr lang="en-GB" b="0" dirty="0">
                        <a:latin typeface="Arial Rounded MT Bold" pitchFamily="34" charset="0"/>
                        <a:cs typeface="Simplified Arabic Fixed" pitchFamily="49" charset="-78"/>
                      </a:endParaRPr>
                    </a:p>
                  </a:txBody>
                  <a:tcPr/>
                </a:tc>
                <a:tc>
                  <a:txBody>
                    <a:bodyPr/>
                    <a:lstStyle/>
                    <a:p>
                      <a:r>
                        <a:rPr lang="en-GB" b="0" dirty="0" smtClean="0">
                          <a:latin typeface="Arial Rounded MT Bold" pitchFamily="34" charset="0"/>
                        </a:rPr>
                        <a:t>Requires no disk</a:t>
                      </a:r>
                      <a:r>
                        <a:rPr lang="en-GB" b="0" baseline="0" dirty="0" smtClean="0">
                          <a:latin typeface="Arial Rounded MT Bold" pitchFamily="34" charset="0"/>
                        </a:rPr>
                        <a:t> accesses, but both end-point vertices must be schedule </a:t>
                      </a:r>
                    </a:p>
                    <a:p>
                      <a:r>
                        <a:rPr lang="en-GB" b="0" baseline="0" dirty="0" smtClean="0">
                          <a:latin typeface="Arial Rounded MT Bold" pitchFamily="34" charset="0"/>
                        </a:rPr>
                        <a:t>to run at the same time</a:t>
                      </a:r>
                      <a:endParaRPr lang="en-GB" b="0" dirty="0">
                        <a:latin typeface="Arial Rounded MT Bold" pitchFamily="34" charset="0"/>
                        <a:cs typeface="Simplified Arabic Fixed" pitchFamily="49" charset="-78"/>
                      </a:endParaRPr>
                    </a:p>
                  </a:txBody>
                  <a:tcPr/>
                </a:tc>
              </a:tr>
              <a:tr h="1286952">
                <a:tc>
                  <a:txBody>
                    <a:bodyPr/>
                    <a:lstStyle/>
                    <a:p>
                      <a:r>
                        <a:rPr lang="en-GB" b="0" dirty="0" smtClean="0">
                          <a:latin typeface="Arial Rounded MT Bold" pitchFamily="34" charset="0"/>
                        </a:rPr>
                        <a:t>Shared-memory FIFO</a:t>
                      </a:r>
                      <a:endParaRPr lang="en-GB" b="0" dirty="0">
                        <a:latin typeface="Arial Rounded MT Bold" pitchFamily="34" charset="0"/>
                        <a:cs typeface="Simplified Arabic Fixed" pitchFamily="49" charset="-78"/>
                      </a:endParaRPr>
                    </a:p>
                  </a:txBody>
                  <a:tcPr/>
                </a:tc>
                <a:tc>
                  <a:txBody>
                    <a:bodyPr/>
                    <a:lstStyle/>
                    <a:p>
                      <a:r>
                        <a:rPr lang="en-GB" b="0" dirty="0" smtClean="0">
                          <a:latin typeface="Arial Rounded MT Bold" pitchFamily="34" charset="0"/>
                        </a:rPr>
                        <a:t>Extremely low communication cost, but end-point vertices must run within the same process</a:t>
                      </a:r>
                      <a:endParaRPr lang="en-GB" b="0" dirty="0">
                        <a:latin typeface="Arial Rounded MT Bold" pitchFamily="34" charset="0"/>
                        <a:cs typeface="Simplified Arabic Fixed" pitchFamily="49" charset="-78"/>
                      </a:endParaRPr>
                    </a:p>
                  </a:txBody>
                  <a:tcPr/>
                </a:tc>
              </a:tr>
            </a:tbl>
          </a:graphicData>
        </a:graphic>
      </p:graphicFrame>
      <p:sp>
        <p:nvSpPr>
          <p:cNvPr id="4" name="TextBox 3"/>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5"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6" name="TextBox 5"/>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14</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1979712" y="3680"/>
            <a:ext cx="7092280" cy="639763"/>
          </a:xfrm>
        </p:spPr>
        <p:txBody>
          <a:bodyPr/>
          <a:lstStyle/>
          <a:p>
            <a:pPr algn="ctr">
              <a:buNone/>
            </a:pPr>
            <a:r>
              <a:rPr lang="en-US" sz="2800" dirty="0" smtClean="0">
                <a:solidFill>
                  <a:srgbClr val="0070C0"/>
                </a:solidFill>
                <a:latin typeface="Arial Rounded MT Bold" pitchFamily="34" charset="0"/>
              </a:rPr>
              <a:t>Components of Dryad System – 1 </a:t>
            </a:r>
            <a:endParaRPr lang="en-US" sz="2800" dirty="0">
              <a:solidFill>
                <a:srgbClr val="0070C0"/>
              </a:solidFill>
              <a:latin typeface="Arial Rounded MT Bold"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2119960" y="2297444"/>
            <a:ext cx="6925816" cy="3638188"/>
          </a:xfrm>
          <a:prstGeom prst="rect">
            <a:avLst/>
          </a:prstGeom>
          <a:noFill/>
          <a:ln w="9525">
            <a:solidFill>
              <a:srgbClr val="0070C0"/>
            </a:solidFill>
            <a:miter lim="800000"/>
            <a:headEnd/>
            <a:tailEnd/>
          </a:ln>
        </p:spPr>
      </p:pic>
      <p:sp>
        <p:nvSpPr>
          <p:cNvPr id="5" name="TextBox 4"/>
          <p:cNvSpPr txBox="1"/>
          <p:nvPr/>
        </p:nvSpPr>
        <p:spPr>
          <a:xfrm>
            <a:off x="2561888" y="494088"/>
            <a:ext cx="6494368" cy="1728192"/>
          </a:xfrm>
          <a:prstGeom prst="rect">
            <a:avLst/>
          </a:prstGeom>
        </p:spPr>
        <p:txBody>
          <a:bodyPr vert="horz" wrap="square" lIns="91440" tIns="45720" rIns="91440" bIns="45720" rtlCol="0" anchor="ctr">
            <a:noAutofit/>
          </a:bodyPr>
          <a:lstStyle/>
          <a:p>
            <a:pPr marL="0" marR="0" indent="0" algn="just" defTabSz="914400" rtl="0" eaLnBrk="1" fontAlgn="auto" latinLnBrk="0" hangingPunct="1">
              <a:lnSpc>
                <a:spcPct val="100000"/>
              </a:lnSpc>
              <a:spcBef>
                <a:spcPct val="0"/>
              </a:spcBef>
              <a:spcAft>
                <a:spcPts val="0"/>
              </a:spcAft>
              <a:buClrTx/>
              <a:buSzTx/>
              <a:buFontTx/>
              <a:buNone/>
              <a:tabLst/>
            </a:pPr>
            <a:r>
              <a:rPr kumimoji="0" lang="en-GB" sz="20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Name server enumerates all resources</a:t>
            </a:r>
          </a:p>
          <a:p>
            <a:pPr marL="0" marR="0" indent="0" algn="l" defTabSz="914400" rtl="0" eaLnBrk="1" fontAlgn="auto" latinLnBrk="0" hangingPunct="1">
              <a:lnSpc>
                <a:spcPct val="100000"/>
              </a:lnSpc>
              <a:spcBef>
                <a:spcPct val="0"/>
              </a:spcBef>
              <a:spcAft>
                <a:spcPts val="0"/>
              </a:spcAft>
              <a:buClrTx/>
              <a:buSzTx/>
              <a:buFontTx/>
              <a:buNone/>
              <a:tabLst/>
            </a:pPr>
            <a:r>
              <a:rPr lang="en-GB" sz="2000" dirty="0" smtClean="0">
                <a:latin typeface="Arial Rounded MT Bold" pitchFamily="34" charset="0"/>
                <a:ea typeface="+mj-ea"/>
                <a:cs typeface="+mj-cs"/>
              </a:rPr>
              <a:t>	Including location relative to other </a:t>
            </a:r>
          </a:p>
          <a:p>
            <a:pPr marL="0" marR="0" indent="0" algn="l" defTabSz="914400" rtl="0" eaLnBrk="1" fontAlgn="auto" latinLnBrk="0" hangingPunct="1">
              <a:lnSpc>
                <a:spcPct val="100000"/>
              </a:lnSpc>
              <a:spcBef>
                <a:spcPct val="0"/>
              </a:spcBef>
              <a:spcAft>
                <a:spcPts val="0"/>
              </a:spcAft>
              <a:buClrTx/>
              <a:buSzTx/>
              <a:buFontTx/>
              <a:buNone/>
              <a:tabLst/>
            </a:pPr>
            <a:r>
              <a:rPr lang="en-GB" sz="2000" dirty="0" smtClean="0">
                <a:latin typeface="Arial Rounded MT Bold" pitchFamily="34" charset="0"/>
                <a:ea typeface="+mj-ea"/>
                <a:cs typeface="+mj-cs"/>
              </a:rPr>
              <a:t>	resources</a:t>
            </a:r>
          </a:p>
          <a:p>
            <a:pPr marL="0" marR="0" indent="0" algn="l" defTabSz="914400" rtl="0" eaLnBrk="1" fontAlgn="auto" latinLnBrk="0" hangingPunct="1">
              <a:lnSpc>
                <a:spcPct val="100000"/>
              </a:lnSpc>
              <a:spcBef>
                <a:spcPct val="0"/>
              </a:spcBef>
              <a:spcAft>
                <a:spcPts val="0"/>
              </a:spcAft>
              <a:buClrTx/>
              <a:buSzTx/>
              <a:buFontTx/>
              <a:buNone/>
              <a:tabLst/>
            </a:pPr>
            <a:r>
              <a:rPr kumimoji="0" lang="en-GB" sz="20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Daemon running on each machine for</a:t>
            </a:r>
            <a:r>
              <a:rPr kumimoji="0" lang="en-GB" sz="2000" b="0" i="0" u="none" strike="noStrike" kern="1200" cap="none" spc="0" normalizeH="0" noProof="0" dirty="0" smtClean="0">
                <a:ln>
                  <a:noFill/>
                </a:ln>
                <a:solidFill>
                  <a:schemeClr val="tx1"/>
                </a:solidFill>
                <a:effectLst/>
                <a:uLnTx/>
                <a:uFillTx/>
                <a:latin typeface="Arial Rounded MT Bold" pitchFamily="34" charset="0"/>
                <a:ea typeface="+mj-ea"/>
                <a:cs typeface="+mj-cs"/>
              </a:rPr>
              <a:t> vertex dispatch</a:t>
            </a:r>
            <a:r>
              <a:rPr kumimoji="0" lang="en-GB" sz="20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 </a:t>
            </a:r>
            <a:endParaRPr kumimoji="0" lang="en-GB" sz="20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6" name="Bevel 5"/>
          <p:cNvSpPr/>
          <p:nvPr/>
        </p:nvSpPr>
        <p:spPr>
          <a:xfrm>
            <a:off x="2051720" y="692696"/>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8" name="Bevel 7"/>
          <p:cNvSpPr/>
          <p:nvPr/>
        </p:nvSpPr>
        <p:spPr>
          <a:xfrm>
            <a:off x="2051720" y="1622688"/>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9" name="Bevel 8"/>
          <p:cNvSpPr/>
          <p:nvPr/>
        </p:nvSpPr>
        <p:spPr>
          <a:xfrm>
            <a:off x="2686144" y="980728"/>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0" name="TextBox 9"/>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1" name="Picture 2" descr="https://secure.gravatar.com/avatar/8a7efd209b0829562175c11822eb540b?s=420&amp;d=https://a248.e.akamai.net/assets.github.com%2Fimages%2Fgravatars%2Fgravatar-org-420.png"/>
          <p:cNvPicPr>
            <a:picLocks noChangeAspect="1" noChangeArrowheads="1"/>
          </p:cNvPicPr>
          <p:nvPr/>
        </p:nvPicPr>
        <p:blipFill>
          <a:blip r:embed="rId4" cstate="print"/>
          <a:srcRect/>
          <a:stretch>
            <a:fillRect/>
          </a:stretch>
        </p:blipFill>
        <p:spPr bwMode="auto">
          <a:xfrm>
            <a:off x="2411760" y="6309320"/>
            <a:ext cx="504056" cy="432048"/>
          </a:xfrm>
          <a:prstGeom prst="rect">
            <a:avLst/>
          </a:prstGeom>
          <a:noFill/>
          <a:ln>
            <a:solidFill>
              <a:schemeClr val="accent1"/>
            </a:solidFill>
          </a:ln>
        </p:spPr>
      </p:pic>
      <p:sp>
        <p:nvSpPr>
          <p:cNvPr id="12" name="TextBox 11"/>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15</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611560" y="52933"/>
            <a:ext cx="6840760" cy="639763"/>
          </a:xfrm>
        </p:spPr>
        <p:txBody>
          <a:bodyPr/>
          <a:lstStyle/>
          <a:p>
            <a:pPr algn="ctr">
              <a:buNone/>
            </a:pPr>
            <a:r>
              <a:rPr lang="en-US" sz="2800" dirty="0" smtClean="0">
                <a:solidFill>
                  <a:srgbClr val="0070C0"/>
                </a:solidFill>
                <a:latin typeface="Arial Rounded MT Bold" pitchFamily="34" charset="0"/>
              </a:rPr>
              <a:t>Components of Dryad System – 2 </a:t>
            </a:r>
            <a:endParaRPr lang="en-US" sz="2800" dirty="0">
              <a:solidFill>
                <a:srgbClr val="0070C0"/>
              </a:solidFill>
              <a:latin typeface="Arial Rounded MT Bold"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741928" y="980728"/>
            <a:ext cx="6192688" cy="3312368"/>
          </a:xfrm>
          <a:prstGeom prst="rect">
            <a:avLst/>
          </a:prstGeom>
          <a:noFill/>
          <a:ln w="9525">
            <a:solidFill>
              <a:srgbClr val="0070C0"/>
            </a:solidFill>
            <a:miter lim="800000"/>
            <a:headEnd/>
            <a:tailEnd/>
          </a:ln>
        </p:spPr>
      </p:pic>
      <p:sp>
        <p:nvSpPr>
          <p:cNvPr id="12" name="Rounded Rectangle 11"/>
          <p:cNvSpPr/>
          <p:nvPr/>
        </p:nvSpPr>
        <p:spPr>
          <a:xfrm>
            <a:off x="800288" y="4913872"/>
            <a:ext cx="4824536"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bg1"/>
                </a:solidFill>
                <a:latin typeface="Cambria" pitchFamily="18" charset="0"/>
              </a:rPr>
              <a:t>1 - </a:t>
            </a:r>
            <a:r>
              <a:rPr lang="en-GB" sz="1600" b="1" u="sng" dirty="0" smtClean="0">
                <a:solidFill>
                  <a:schemeClr val="bg1"/>
                </a:solidFill>
                <a:latin typeface="Cambria" pitchFamily="18" charset="0"/>
              </a:rPr>
              <a:t>Job Manager </a:t>
            </a:r>
            <a:r>
              <a:rPr lang="en-GB" sz="1600" b="1" dirty="0" smtClean="0">
                <a:solidFill>
                  <a:schemeClr val="bg1"/>
                </a:solidFill>
                <a:latin typeface="Cambria" pitchFamily="18" charset="0"/>
              </a:rPr>
              <a:t>(JM) consults </a:t>
            </a:r>
            <a:r>
              <a:rPr lang="en-GB" sz="1600" b="1" u="sng" dirty="0" smtClean="0">
                <a:solidFill>
                  <a:schemeClr val="bg1"/>
                </a:solidFill>
                <a:latin typeface="Cambria" pitchFamily="18" charset="0"/>
              </a:rPr>
              <a:t>Name Server </a:t>
            </a:r>
            <a:r>
              <a:rPr lang="en-GB" sz="1600" b="1" dirty="0" smtClean="0">
                <a:solidFill>
                  <a:schemeClr val="bg1"/>
                </a:solidFill>
                <a:latin typeface="Cambria" pitchFamily="18" charset="0"/>
              </a:rPr>
              <a:t>(NS)        </a:t>
            </a:r>
          </a:p>
          <a:p>
            <a:pPr algn="ctr"/>
            <a:r>
              <a:rPr lang="en-GB" sz="1600" b="1" dirty="0" smtClean="0">
                <a:solidFill>
                  <a:schemeClr val="bg1"/>
                </a:solidFill>
                <a:latin typeface="Cambria" pitchFamily="18" charset="0"/>
              </a:rPr>
              <a:t>2 - JM maintain job graph  and schedules vertices </a:t>
            </a:r>
            <a:endParaRPr lang="en-GB" sz="1600" b="1" dirty="0">
              <a:solidFill>
                <a:schemeClr val="bg1"/>
              </a:solidFill>
              <a:latin typeface="Cambria" pitchFamily="18" charset="0"/>
            </a:endParaRPr>
          </a:p>
        </p:txBody>
      </p:sp>
      <p:cxnSp>
        <p:nvCxnSpPr>
          <p:cNvPr id="15" name="Straight Arrow Connector 14"/>
          <p:cNvCxnSpPr/>
          <p:nvPr/>
        </p:nvCxnSpPr>
        <p:spPr>
          <a:xfrm flipV="1">
            <a:off x="1650736" y="3284984"/>
            <a:ext cx="328976" cy="1615240"/>
          </a:xfrm>
          <a:prstGeom prst="straightConnector1">
            <a:avLst/>
          </a:prstGeom>
          <a:ln w="63500" cmpd="sng">
            <a:solidFill>
              <a:srgbClr val="B8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3951224" y="3514656"/>
            <a:ext cx="260736" cy="1395448"/>
          </a:xfrm>
          <a:prstGeom prst="straightConnector1">
            <a:avLst/>
          </a:prstGeom>
          <a:ln w="63500" cmpd="sng">
            <a:solidFill>
              <a:srgbClr val="B80000"/>
            </a:solidFill>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5940152" y="4913872"/>
            <a:ext cx="295232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u="sng" dirty="0" smtClean="0">
                <a:solidFill>
                  <a:schemeClr val="bg1"/>
                </a:solidFill>
                <a:latin typeface="Cambria" pitchFamily="18" charset="0"/>
              </a:rPr>
              <a:t>Daemon</a:t>
            </a:r>
            <a:r>
              <a:rPr lang="en-GB" sz="1600" b="1" dirty="0" smtClean="0">
                <a:solidFill>
                  <a:schemeClr val="bg1"/>
                </a:solidFill>
                <a:latin typeface="Cambria" pitchFamily="18" charset="0"/>
              </a:rPr>
              <a:t> process (D) execute vertices</a:t>
            </a:r>
            <a:endParaRPr lang="en-GB" sz="1600" b="1" dirty="0">
              <a:solidFill>
                <a:schemeClr val="bg1"/>
              </a:solidFill>
              <a:latin typeface="Cambria" pitchFamily="18" charset="0"/>
            </a:endParaRPr>
          </a:p>
        </p:txBody>
      </p:sp>
      <p:cxnSp>
        <p:nvCxnSpPr>
          <p:cNvPr id="23" name="Straight Arrow Connector 22"/>
          <p:cNvCxnSpPr/>
          <p:nvPr/>
        </p:nvCxnSpPr>
        <p:spPr>
          <a:xfrm flipH="1" flipV="1">
            <a:off x="6407032" y="3501008"/>
            <a:ext cx="181192" cy="1368152"/>
          </a:xfrm>
          <a:prstGeom prst="straightConnector1">
            <a:avLst/>
          </a:prstGeom>
          <a:ln w="63500" cmpd="sng">
            <a:solidFill>
              <a:srgbClr val="B80000"/>
            </a:solidFill>
            <a:tailEnd type="arrow"/>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7020272" y="936016"/>
            <a:ext cx="2123728" cy="3384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en-GB" sz="1600" b="1" dirty="0" smtClean="0">
                <a:solidFill>
                  <a:schemeClr val="bg1"/>
                </a:solidFill>
                <a:latin typeface="Cambria" pitchFamily="18" charset="0"/>
              </a:rPr>
              <a:t>Vertices  (V) run arbitrary  app code</a:t>
            </a:r>
          </a:p>
          <a:p>
            <a:pPr marL="342900" indent="-342900" algn="ctr"/>
            <a:endParaRPr lang="en-GB" sz="1600" b="1" dirty="0" smtClean="0">
              <a:solidFill>
                <a:schemeClr val="bg1"/>
              </a:solidFill>
              <a:latin typeface="Cambria" pitchFamily="18" charset="0"/>
            </a:endParaRPr>
          </a:p>
          <a:p>
            <a:pPr marL="342900" indent="-342900" algn="ctr"/>
            <a:r>
              <a:rPr lang="en-GB" sz="1600" b="1" dirty="0" smtClean="0">
                <a:solidFill>
                  <a:schemeClr val="bg1"/>
                </a:solidFill>
                <a:latin typeface="Cambria" pitchFamily="18" charset="0"/>
              </a:rPr>
              <a:t>2.	Vertices exchange data through files, TCP pipes, etc.</a:t>
            </a:r>
          </a:p>
          <a:p>
            <a:pPr marL="342900" indent="-342900" algn="ctr">
              <a:buAutoNum type="arabicPeriod"/>
            </a:pPr>
            <a:endParaRPr lang="en-GB" sz="1600" b="1" dirty="0" smtClean="0">
              <a:solidFill>
                <a:schemeClr val="bg1"/>
              </a:solidFill>
              <a:latin typeface="Cambria" pitchFamily="18" charset="0"/>
            </a:endParaRPr>
          </a:p>
          <a:p>
            <a:pPr marL="342900" indent="-342900" algn="ctr"/>
            <a:r>
              <a:rPr lang="en-GB" sz="1600" b="1" dirty="0" smtClean="0">
                <a:solidFill>
                  <a:schemeClr val="bg1"/>
                </a:solidFill>
                <a:latin typeface="Cambria" pitchFamily="18" charset="0"/>
              </a:rPr>
              <a:t>3.	Vertices communicate with JM  to report status</a:t>
            </a:r>
            <a:endParaRPr lang="en-GB" sz="1600" b="1" dirty="0">
              <a:solidFill>
                <a:schemeClr val="bg1"/>
              </a:solidFill>
              <a:latin typeface="Cambria" pitchFamily="18" charset="0"/>
            </a:endParaRPr>
          </a:p>
        </p:txBody>
      </p:sp>
      <p:cxnSp>
        <p:nvCxnSpPr>
          <p:cNvPr id="52" name="Straight Arrow Connector 51"/>
          <p:cNvCxnSpPr/>
          <p:nvPr/>
        </p:nvCxnSpPr>
        <p:spPr>
          <a:xfrm flipH="1">
            <a:off x="6372200" y="2348880"/>
            <a:ext cx="648072" cy="72008"/>
          </a:xfrm>
          <a:prstGeom prst="straightConnector1">
            <a:avLst/>
          </a:prstGeom>
          <a:ln w="63500" cmpd="sng">
            <a:solidFill>
              <a:srgbClr val="B8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3" name="Picture 2" descr="https://secure.gravatar.com/avatar/8a7efd209b0829562175c11822eb540b?s=420&amp;d=https://a248.e.akamai.net/assets.github.com%2Fimages%2Fgravatars%2Fgravatar-org-420.png"/>
          <p:cNvPicPr>
            <a:picLocks noChangeAspect="1" noChangeArrowheads="1"/>
          </p:cNvPicPr>
          <p:nvPr/>
        </p:nvPicPr>
        <p:blipFill>
          <a:blip r:embed="rId4" cstate="print"/>
          <a:srcRect/>
          <a:stretch>
            <a:fillRect/>
          </a:stretch>
        </p:blipFill>
        <p:spPr bwMode="auto">
          <a:xfrm>
            <a:off x="2411760" y="6309320"/>
            <a:ext cx="504056" cy="432048"/>
          </a:xfrm>
          <a:prstGeom prst="rect">
            <a:avLst/>
          </a:prstGeom>
          <a:noFill/>
          <a:ln>
            <a:solidFill>
              <a:schemeClr val="accent1"/>
            </a:solidFill>
          </a:ln>
        </p:spPr>
      </p:pic>
      <p:sp>
        <p:nvSpPr>
          <p:cNvPr id="14" name="TextBox 13"/>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16</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2016224" y="196949"/>
            <a:ext cx="7092280" cy="639763"/>
          </a:xfrm>
        </p:spPr>
        <p:txBody>
          <a:bodyPr/>
          <a:lstStyle/>
          <a:p>
            <a:pPr algn="ctr">
              <a:buNone/>
            </a:pPr>
            <a:r>
              <a:rPr lang="en-US" sz="2800" dirty="0" smtClean="0">
                <a:solidFill>
                  <a:srgbClr val="0070C0"/>
                </a:solidFill>
                <a:latin typeface="Arial Rounded MT Bold" pitchFamily="34" charset="0"/>
              </a:rPr>
              <a:t>Components of Dryad System  </a:t>
            </a:r>
            <a:endParaRPr lang="en-US" sz="2800" dirty="0">
              <a:solidFill>
                <a:srgbClr val="0070C0"/>
              </a:solidFill>
              <a:latin typeface="Arial Rounded MT Bold"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2082784" y="1389248"/>
            <a:ext cx="7006624" cy="3933144"/>
          </a:xfrm>
          <a:prstGeom prst="rect">
            <a:avLst/>
          </a:prstGeom>
          <a:noFill/>
          <a:ln w="9525">
            <a:solidFill>
              <a:srgbClr val="0070C0"/>
            </a:solidFill>
            <a:miter lim="800000"/>
            <a:headEnd/>
            <a:tailEnd/>
          </a:ln>
        </p:spPr>
      </p:pic>
      <p:sp>
        <p:nvSpPr>
          <p:cNvPr id="4" name="TextBox 3"/>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5" name="Picture 2" descr="https://secure.gravatar.com/avatar/8a7efd209b0829562175c11822eb540b?s=420&amp;d=https://a248.e.akamai.net/assets.github.com%2Fimages%2Fgravatars%2Fgravatar-org-420.png"/>
          <p:cNvPicPr>
            <a:picLocks noChangeAspect="1" noChangeArrowheads="1"/>
          </p:cNvPicPr>
          <p:nvPr/>
        </p:nvPicPr>
        <p:blipFill>
          <a:blip r:embed="rId4" cstate="print"/>
          <a:srcRect/>
          <a:stretch>
            <a:fillRect/>
          </a:stretch>
        </p:blipFill>
        <p:spPr bwMode="auto">
          <a:xfrm>
            <a:off x="2411760" y="6309320"/>
            <a:ext cx="504056" cy="432048"/>
          </a:xfrm>
          <a:prstGeom prst="rect">
            <a:avLst/>
          </a:prstGeom>
          <a:noFill/>
          <a:ln>
            <a:solidFill>
              <a:schemeClr val="accent1"/>
            </a:solidFill>
          </a:ln>
        </p:spPr>
      </p:pic>
      <p:sp>
        <p:nvSpPr>
          <p:cNvPr id="6" name="TextBox 5"/>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17</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75656" y="80317"/>
            <a:ext cx="7596336" cy="1044427"/>
          </a:xfrm>
        </p:spPr>
        <p:txBody>
          <a:bodyPr/>
          <a:lstStyle/>
          <a:p>
            <a:pPr algn="ctr">
              <a:buNone/>
            </a:pPr>
            <a:r>
              <a:rPr lang="en-US" sz="3000" dirty="0" smtClean="0">
                <a:solidFill>
                  <a:srgbClr val="0070C0"/>
                </a:solidFill>
                <a:latin typeface="Arial Rounded MT Bold" pitchFamily="34" charset="0"/>
              </a:rPr>
              <a:t>The Agenda for Presentation</a:t>
            </a:r>
            <a:endParaRPr lang="en-US" sz="3000" dirty="0">
              <a:solidFill>
                <a:srgbClr val="0070C0"/>
              </a:solidFill>
              <a:latin typeface="Arial Rounded MT Bold" pitchFamily="34" charset="0"/>
            </a:endParaRPr>
          </a:p>
        </p:txBody>
      </p:sp>
      <p:sp>
        <p:nvSpPr>
          <p:cNvPr id="41" name="Text Placeholder 40"/>
          <p:cNvSpPr>
            <a:spLocks noGrp="1"/>
          </p:cNvSpPr>
          <p:nvPr>
            <p:ph type="body" sz="quarter" idx="16"/>
          </p:nvPr>
        </p:nvSpPr>
        <p:spPr>
          <a:xfrm>
            <a:off x="4437853" y="2177568"/>
            <a:ext cx="2748424" cy="504056"/>
          </a:xfrm>
        </p:spPr>
        <p:txBody>
          <a:bodyPr>
            <a:normAutofit fontScale="32500" lnSpcReduction="20000"/>
          </a:bodyPr>
          <a:lstStyle/>
          <a:p>
            <a:pPr lvl="0"/>
            <a:r>
              <a:rPr lang="en-US" sz="7400" b="1" dirty="0" smtClean="0">
                <a:latin typeface="Arial Rounded MT Bold" pitchFamily="34" charset="0"/>
              </a:rPr>
              <a:t>Dryad</a:t>
            </a:r>
            <a:r>
              <a:rPr lang="en-US" dirty="0" smtClean="0">
                <a:latin typeface="Arial Rounded MT Bold" pitchFamily="34" charset="0"/>
              </a:rPr>
              <a:t/>
            </a:r>
            <a:br>
              <a:rPr lang="en-US" dirty="0" smtClean="0">
                <a:latin typeface="Arial Rounded MT Bold" pitchFamily="34" charset="0"/>
              </a:rPr>
            </a:br>
            <a:endParaRPr lang="en-US" dirty="0" smtClean="0">
              <a:latin typeface="Arial Rounded MT Bold" pitchFamily="34" charset="0"/>
            </a:endParaRPr>
          </a:p>
          <a:p>
            <a:endParaRPr lang="en-US" dirty="0">
              <a:latin typeface="Arial Rounded MT Bold" pitchFamily="34" charset="0"/>
            </a:endParaRPr>
          </a:p>
        </p:txBody>
      </p:sp>
      <p:sp>
        <p:nvSpPr>
          <p:cNvPr id="42" name="Text Placeholder 41"/>
          <p:cNvSpPr>
            <a:spLocks noGrp="1"/>
          </p:cNvSpPr>
          <p:nvPr>
            <p:ph type="body" sz="quarter" idx="17"/>
          </p:nvPr>
        </p:nvSpPr>
        <p:spPr>
          <a:xfrm>
            <a:off x="4437377" y="2825640"/>
            <a:ext cx="2743922" cy="630560"/>
          </a:xfrm>
        </p:spPr>
        <p:txBody>
          <a:bodyPr>
            <a:normAutofit/>
          </a:bodyPr>
          <a:lstStyle/>
          <a:p>
            <a:pPr lvl="0"/>
            <a:r>
              <a:rPr lang="en-US" sz="2400" b="1" dirty="0" smtClean="0">
                <a:latin typeface="Arial Rounded MT Bold" pitchFamily="34" charset="0"/>
              </a:rPr>
              <a:t>Nephele</a:t>
            </a:r>
          </a:p>
          <a:p>
            <a:endParaRPr lang="en-US" dirty="0"/>
          </a:p>
        </p:txBody>
      </p:sp>
      <p:sp>
        <p:nvSpPr>
          <p:cNvPr id="44" name="Text Placeholder 43"/>
          <p:cNvSpPr>
            <a:spLocks noGrp="1"/>
          </p:cNvSpPr>
          <p:nvPr>
            <p:ph type="body" sz="quarter" idx="19"/>
          </p:nvPr>
        </p:nvSpPr>
        <p:spPr>
          <a:xfrm>
            <a:off x="4430399" y="3594952"/>
            <a:ext cx="2751513" cy="585192"/>
          </a:xfrm>
        </p:spPr>
        <p:txBody>
          <a:bodyPr>
            <a:normAutofit/>
          </a:bodyPr>
          <a:lstStyle/>
          <a:p>
            <a:pPr lvl="0"/>
            <a:r>
              <a:rPr lang="en-US" sz="2400" b="1" dirty="0" err="1" smtClean="0">
                <a:latin typeface="Arial Rounded MT Bold" pitchFamily="34" charset="0"/>
              </a:rPr>
              <a:t>MapReduce</a:t>
            </a:r>
            <a:endParaRPr lang="en-US" sz="2400" b="1" dirty="0" smtClean="0">
              <a:latin typeface="Arial Rounded MT Bold" pitchFamily="34" charset="0"/>
            </a:endParaRPr>
          </a:p>
          <a:p>
            <a:endParaRPr lang="en-US" dirty="0"/>
          </a:p>
        </p:txBody>
      </p:sp>
      <p:sp>
        <p:nvSpPr>
          <p:cNvPr id="24" name="Flowchart: Delay 23"/>
          <p:cNvSpPr/>
          <p:nvPr/>
        </p:nvSpPr>
        <p:spPr>
          <a:xfrm>
            <a:off x="2035545" y="1412776"/>
            <a:ext cx="1371600" cy="533400"/>
          </a:xfrm>
          <a:prstGeom prst="flowChartDelay">
            <a:avLst/>
          </a:prstGeom>
          <a:solidFill>
            <a:srgbClr val="0070C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Point  # 1</a:t>
            </a:r>
            <a:endParaRPr lang="en-US" b="1" dirty="0"/>
          </a:p>
        </p:txBody>
      </p:sp>
      <p:sp>
        <p:nvSpPr>
          <p:cNvPr id="26" name="Flowchart: Delay 25"/>
          <p:cNvSpPr/>
          <p:nvPr/>
        </p:nvSpPr>
        <p:spPr>
          <a:xfrm>
            <a:off x="2035545" y="2162200"/>
            <a:ext cx="1371600" cy="533400"/>
          </a:xfrm>
          <a:prstGeom prst="flowChartDelay">
            <a:avLst/>
          </a:prstGeom>
          <a:solidFill>
            <a:srgbClr val="0070C0">
              <a:alpha val="90000"/>
            </a:srgbClr>
          </a:solidFill>
          <a:ln>
            <a:solidFill>
              <a:schemeClr val="accent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t>Point  # 2</a:t>
            </a:r>
            <a:endParaRPr lang="en-US" b="1" dirty="0"/>
          </a:p>
        </p:txBody>
      </p:sp>
      <p:sp>
        <p:nvSpPr>
          <p:cNvPr id="27" name="Flowchart: Delay 26"/>
          <p:cNvSpPr/>
          <p:nvPr/>
        </p:nvSpPr>
        <p:spPr>
          <a:xfrm>
            <a:off x="2035545" y="4304424"/>
            <a:ext cx="1371600" cy="533400"/>
          </a:xfrm>
          <a:prstGeom prst="flowChartDelay">
            <a:avLst/>
          </a:prstGeom>
          <a:solidFill>
            <a:srgbClr val="0070C0">
              <a:alpha val="90000"/>
            </a:srgbClr>
          </a:solidFill>
          <a:ln>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Point  # 5</a:t>
            </a:r>
            <a:endParaRPr lang="en-US" b="1" dirty="0"/>
          </a:p>
        </p:txBody>
      </p:sp>
      <p:sp>
        <p:nvSpPr>
          <p:cNvPr id="28" name="Flowchart: Delay 27"/>
          <p:cNvSpPr/>
          <p:nvPr/>
        </p:nvSpPr>
        <p:spPr>
          <a:xfrm>
            <a:off x="2035545" y="2871864"/>
            <a:ext cx="1371600" cy="533400"/>
          </a:xfrm>
          <a:prstGeom prst="flowChartDelay">
            <a:avLst/>
          </a:prstGeom>
          <a:solidFill>
            <a:srgbClr val="0070C0">
              <a:alpha val="90000"/>
            </a:srgbClr>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t>Point  # 3</a:t>
            </a:r>
            <a:endParaRPr lang="en-US" b="1" dirty="0"/>
          </a:p>
        </p:txBody>
      </p:sp>
      <p:sp>
        <p:nvSpPr>
          <p:cNvPr id="29" name="Flowchart: Delay 28"/>
          <p:cNvSpPr/>
          <p:nvPr/>
        </p:nvSpPr>
        <p:spPr>
          <a:xfrm>
            <a:off x="2035545" y="3588144"/>
            <a:ext cx="1371600" cy="533400"/>
          </a:xfrm>
          <a:prstGeom prst="flowChartDelay">
            <a:avLst/>
          </a:prstGeom>
          <a:solidFill>
            <a:srgbClr val="0070C0">
              <a:alpha val="90000"/>
            </a:srgbClr>
          </a:solidFill>
          <a:ln>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t>Point  # 4</a:t>
            </a:r>
            <a:endParaRPr lang="en-US" b="1" dirty="0"/>
          </a:p>
        </p:txBody>
      </p:sp>
      <p:sp>
        <p:nvSpPr>
          <p:cNvPr id="46" name="Text Placeholder 45"/>
          <p:cNvSpPr>
            <a:spLocks noGrp="1"/>
          </p:cNvSpPr>
          <p:nvPr>
            <p:ph type="body" sz="quarter" idx="15"/>
          </p:nvPr>
        </p:nvSpPr>
        <p:spPr>
          <a:xfrm>
            <a:off x="4456975" y="4293096"/>
            <a:ext cx="2740499" cy="576064"/>
          </a:xfrm>
        </p:spPr>
        <p:txBody>
          <a:bodyPr/>
          <a:lstStyle/>
          <a:p>
            <a:pPr lvl="0"/>
            <a:r>
              <a:rPr lang="en-US" sz="2400" b="1" dirty="0" smtClean="0">
                <a:latin typeface="Arial Rounded MT Bold" pitchFamily="34" charset="0"/>
              </a:rPr>
              <a:t>Pregel</a:t>
            </a:r>
          </a:p>
          <a:p>
            <a:endParaRPr lang="en-US" dirty="0"/>
          </a:p>
        </p:txBody>
      </p:sp>
      <p:sp>
        <p:nvSpPr>
          <p:cNvPr id="14" name="Text Placeholder 40"/>
          <p:cNvSpPr>
            <a:spLocks noGrp="1"/>
          </p:cNvSpPr>
          <p:nvPr>
            <p:ph type="body" sz="quarter" idx="16"/>
          </p:nvPr>
        </p:nvSpPr>
        <p:spPr>
          <a:xfrm>
            <a:off x="4427984" y="1457488"/>
            <a:ext cx="2757213" cy="387336"/>
          </a:xfrm>
        </p:spPr>
        <p:txBody>
          <a:bodyPr>
            <a:normAutofit fontScale="40000" lnSpcReduction="20000"/>
          </a:bodyPr>
          <a:lstStyle/>
          <a:p>
            <a:pPr lvl="0"/>
            <a:r>
              <a:rPr lang="en-US" sz="6000" b="1" dirty="0" smtClean="0">
                <a:latin typeface="Arial Rounded MT Bold" pitchFamily="34" charset="0"/>
              </a:rPr>
              <a:t>DEE</a:t>
            </a:r>
            <a:endParaRPr lang="en-US" sz="6000" dirty="0" smtClean="0">
              <a:latin typeface="Arial Rounded MT Bold" pitchFamily="34" charset="0"/>
            </a:endParaRPr>
          </a:p>
          <a:p>
            <a:endParaRPr lang="en-US" dirty="0">
              <a:latin typeface="Arial Rounded MT Bold" pitchFamily="34" charset="0"/>
            </a:endParaRPr>
          </a:p>
        </p:txBody>
      </p:sp>
      <p:sp>
        <p:nvSpPr>
          <p:cNvPr id="13" name="Flowchart: Delay 26"/>
          <p:cNvSpPr/>
          <p:nvPr/>
        </p:nvSpPr>
        <p:spPr>
          <a:xfrm>
            <a:off x="2035545" y="5055840"/>
            <a:ext cx="1371600" cy="533400"/>
          </a:xfrm>
          <a:prstGeom prst="flowChartDelay">
            <a:avLst/>
          </a:prstGeom>
          <a:solidFill>
            <a:srgbClr val="0070C0">
              <a:alpha val="90000"/>
            </a:srgbClr>
          </a:solidFill>
          <a:ln>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Point  # 6</a:t>
            </a:r>
            <a:endParaRPr lang="en-US" b="1" dirty="0"/>
          </a:p>
        </p:txBody>
      </p:sp>
      <p:sp>
        <p:nvSpPr>
          <p:cNvPr id="15" name="Text Placeholder 45"/>
          <p:cNvSpPr>
            <a:spLocks noGrp="1"/>
          </p:cNvSpPr>
          <p:nvPr>
            <p:ph type="body" sz="quarter" idx="15"/>
          </p:nvPr>
        </p:nvSpPr>
        <p:spPr>
          <a:xfrm>
            <a:off x="4456335" y="5013176"/>
            <a:ext cx="2740765" cy="576064"/>
          </a:xfrm>
        </p:spPr>
        <p:txBody>
          <a:bodyPr>
            <a:normAutofit/>
          </a:bodyPr>
          <a:lstStyle/>
          <a:p>
            <a:pPr lvl="0"/>
            <a:r>
              <a:rPr lang="en-US" sz="2400" b="1" dirty="0" err="1" smtClean="0">
                <a:latin typeface="Arial Rounded MT Bold" pitchFamily="34" charset="0"/>
              </a:rPr>
              <a:t>Hyracks</a:t>
            </a:r>
            <a:endParaRPr lang="en-US" dirty="0"/>
          </a:p>
        </p:txBody>
      </p:sp>
      <p:sp>
        <p:nvSpPr>
          <p:cNvPr id="16" name="TextBox 15"/>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7"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18" name="TextBox 17"/>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1</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2010776" y="124941"/>
            <a:ext cx="7092280" cy="639763"/>
          </a:xfrm>
        </p:spPr>
        <p:txBody>
          <a:bodyPr/>
          <a:lstStyle/>
          <a:p>
            <a:pPr>
              <a:buNone/>
            </a:pPr>
            <a:r>
              <a:rPr lang="en-US" sz="2800" dirty="0" smtClean="0">
                <a:solidFill>
                  <a:srgbClr val="0070C0"/>
                </a:solidFill>
                <a:latin typeface="Arial Rounded MT Bold" pitchFamily="34" charset="0"/>
              </a:rPr>
              <a:t>Dryad Scheduler (JM) is a state machine </a:t>
            </a:r>
            <a:endParaRPr lang="en-US" sz="2800" dirty="0">
              <a:solidFill>
                <a:srgbClr val="0070C0"/>
              </a:solidFill>
              <a:latin typeface="Arial Rounded MT Bold" pitchFamily="34" charset="0"/>
            </a:endParaRPr>
          </a:p>
        </p:txBody>
      </p:sp>
      <p:sp>
        <p:nvSpPr>
          <p:cNvPr id="13" name="Rectangle 12"/>
          <p:cNvSpPr/>
          <p:nvPr/>
        </p:nvSpPr>
        <p:spPr>
          <a:xfrm>
            <a:off x="1475656" y="1093680"/>
            <a:ext cx="7488832" cy="4524315"/>
          </a:xfrm>
          <a:prstGeom prst="rect">
            <a:avLst/>
          </a:prstGeom>
          <a:ln>
            <a:noFill/>
          </a:ln>
        </p:spPr>
        <p:txBody>
          <a:bodyPr wrap="square">
            <a:spAutoFit/>
          </a:bodyPr>
          <a:lstStyle/>
          <a:p>
            <a:pPr>
              <a:spcBef>
                <a:spcPct val="0"/>
              </a:spcBef>
            </a:pPr>
            <a:r>
              <a:rPr lang="en-GB" dirty="0" smtClean="0">
                <a:latin typeface="Arial Rounded MT Bold" pitchFamily="34" charset="0"/>
              </a:rPr>
              <a:t>    	   Static optimizer builds execution graph</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Vertex can run anywhere once all its inputs are 		ready</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Prefer executing a vertex near its inputs	</a:t>
            </a:r>
          </a:p>
          <a:p>
            <a:pPr>
              <a:spcBef>
                <a:spcPct val="0"/>
              </a:spcBef>
            </a:pPr>
            <a:r>
              <a:rPr lang="en-GB" dirty="0" smtClean="0">
                <a:latin typeface="Arial Rounded MT Bold" pitchFamily="34" charset="0"/>
              </a:rPr>
              <a:t>  	   Dynamic optimizer mutates running graph</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Distributes codes, routes data</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Schedule processes on machines near data</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Adjust the available computer resources at each 		stage	</a:t>
            </a:r>
          </a:p>
          <a:p>
            <a:pPr>
              <a:spcBef>
                <a:spcPct val="0"/>
              </a:spcBef>
            </a:pPr>
            <a:endParaRPr lang="en-GB" dirty="0" smtClean="0">
              <a:latin typeface="Arial Rounded MT Bold" pitchFamily="34" charset="0"/>
            </a:endParaRPr>
          </a:p>
        </p:txBody>
      </p:sp>
      <p:grpSp>
        <p:nvGrpSpPr>
          <p:cNvPr id="15" name="Group 14"/>
          <p:cNvGrpSpPr/>
          <p:nvPr/>
        </p:nvGrpSpPr>
        <p:grpSpPr>
          <a:xfrm>
            <a:off x="2051720" y="1214168"/>
            <a:ext cx="1566760" cy="3727000"/>
            <a:chOff x="2051720" y="953432"/>
            <a:chExt cx="1566760" cy="3727000"/>
          </a:xfrm>
        </p:grpSpPr>
        <p:sp>
          <p:nvSpPr>
            <p:cNvPr id="14" name="Bevel 13"/>
            <p:cNvSpPr/>
            <p:nvPr/>
          </p:nvSpPr>
          <p:spPr>
            <a:xfrm>
              <a:off x="2051720" y="953432"/>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9" name="Bevel 18"/>
            <p:cNvSpPr/>
            <p:nvPr/>
          </p:nvSpPr>
          <p:spPr>
            <a:xfrm>
              <a:off x="2699792" y="1529496"/>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0" name="Bevel 19"/>
            <p:cNvSpPr/>
            <p:nvPr/>
          </p:nvSpPr>
          <p:spPr>
            <a:xfrm>
              <a:off x="2699792" y="4536416"/>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2" name="Bevel 21"/>
            <p:cNvSpPr/>
            <p:nvPr/>
          </p:nvSpPr>
          <p:spPr>
            <a:xfrm>
              <a:off x="2051720" y="2897648"/>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4" name="Bevel 23"/>
            <p:cNvSpPr/>
            <p:nvPr/>
          </p:nvSpPr>
          <p:spPr>
            <a:xfrm>
              <a:off x="3474464" y="2331464"/>
              <a:ext cx="144016" cy="144016"/>
            </a:xfrm>
            <a:prstGeom prst="bevel">
              <a:avLst/>
            </a:prstGeom>
            <a:solidFill>
              <a:srgbClr val="0070C0"/>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sz="1600" b="1" dirty="0"/>
            </a:p>
          </p:txBody>
        </p:sp>
        <p:sp>
          <p:nvSpPr>
            <p:cNvPr id="11" name="Bevel 10"/>
            <p:cNvSpPr/>
            <p:nvPr/>
          </p:nvSpPr>
          <p:spPr>
            <a:xfrm>
              <a:off x="2699792" y="3442648"/>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2" name="Bevel 11"/>
            <p:cNvSpPr/>
            <p:nvPr/>
          </p:nvSpPr>
          <p:spPr>
            <a:xfrm>
              <a:off x="2699792" y="4018712"/>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grpSp>
      <p:sp>
        <p:nvSpPr>
          <p:cNvPr id="16" name="Rounded Rectangle 15"/>
          <p:cNvSpPr/>
          <p:nvPr/>
        </p:nvSpPr>
        <p:spPr>
          <a:xfrm>
            <a:off x="7164288" y="5373216"/>
            <a:ext cx="1584176" cy="504056"/>
          </a:xfrm>
          <a:prstGeom prst="roundRect">
            <a:avLst/>
          </a:prstGeom>
          <a:solidFill>
            <a:srgbClr val="0070C0"/>
          </a:solidFill>
          <a:ln>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Continues - - -</a:t>
            </a:r>
            <a:endParaRPr lang="en-GB" b="1" dirty="0">
              <a:solidFill>
                <a:schemeClr val="bg1"/>
              </a:solidFill>
            </a:endParaRPr>
          </a:p>
        </p:txBody>
      </p:sp>
      <p:sp>
        <p:nvSpPr>
          <p:cNvPr id="17" name="TextBox 16"/>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8"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21" name="TextBox 20"/>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18</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2010776" y="138589"/>
            <a:ext cx="7092280" cy="639763"/>
          </a:xfrm>
        </p:spPr>
        <p:txBody>
          <a:bodyPr/>
          <a:lstStyle/>
          <a:p>
            <a:pPr>
              <a:buNone/>
            </a:pPr>
            <a:r>
              <a:rPr lang="en-US" sz="2800" dirty="0" smtClean="0">
                <a:solidFill>
                  <a:srgbClr val="0070C0"/>
                </a:solidFill>
                <a:latin typeface="Arial Rounded MT Bold" pitchFamily="34" charset="0"/>
              </a:rPr>
              <a:t>Dryad Scheduler (JM) is a state machine </a:t>
            </a:r>
            <a:endParaRPr lang="en-US" sz="2800" dirty="0">
              <a:solidFill>
                <a:srgbClr val="0070C0"/>
              </a:solidFill>
              <a:latin typeface="Arial Rounded MT Bold" pitchFamily="34" charset="0"/>
            </a:endParaRPr>
          </a:p>
        </p:txBody>
      </p:sp>
      <p:sp>
        <p:nvSpPr>
          <p:cNvPr id="13" name="Rectangle 12"/>
          <p:cNvSpPr/>
          <p:nvPr/>
        </p:nvSpPr>
        <p:spPr>
          <a:xfrm>
            <a:off x="1475656" y="1268760"/>
            <a:ext cx="7488832" cy="3970318"/>
          </a:xfrm>
          <a:prstGeom prst="rect">
            <a:avLst/>
          </a:prstGeom>
          <a:ln>
            <a:noFill/>
          </a:ln>
        </p:spPr>
        <p:txBody>
          <a:bodyPr wrap="square">
            <a:spAutoFit/>
          </a:bodyPr>
          <a:lstStyle/>
          <a:p>
            <a:pPr>
              <a:spcBef>
                <a:spcPct val="0"/>
              </a:spcBef>
            </a:pPr>
            <a:r>
              <a:rPr lang="en-GB" dirty="0" smtClean="0">
                <a:latin typeface="Arial Rounded MT Bold" pitchFamily="34" charset="0"/>
              </a:rPr>
              <a:t>    	   Automatically recovers computations, adjusts for 	   overloads (Fault Tolerance)</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For example; If A fails, run it again</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If A’s input are gone, run upstream vertices again 		(recursively)</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If A is slow, run a copy elsewhere and use output 		from one that finish first </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Masks failure in cluster and network    		</a:t>
            </a:r>
          </a:p>
          <a:p>
            <a:pPr>
              <a:spcBef>
                <a:spcPct val="0"/>
              </a:spcBef>
            </a:pPr>
            <a:endParaRPr lang="en-GB" dirty="0" smtClean="0">
              <a:latin typeface="Arial Rounded MT Bold" pitchFamily="34" charset="0"/>
            </a:endParaRPr>
          </a:p>
        </p:txBody>
      </p:sp>
      <p:sp>
        <p:nvSpPr>
          <p:cNvPr id="14" name="Bevel 13"/>
          <p:cNvSpPr/>
          <p:nvPr/>
        </p:nvSpPr>
        <p:spPr>
          <a:xfrm>
            <a:off x="2051720" y="1385480"/>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9" name="Bevel 18"/>
          <p:cNvSpPr/>
          <p:nvPr/>
        </p:nvSpPr>
        <p:spPr>
          <a:xfrm>
            <a:off x="2699792" y="2222280"/>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2" name="Bevel 21"/>
          <p:cNvSpPr/>
          <p:nvPr/>
        </p:nvSpPr>
        <p:spPr>
          <a:xfrm>
            <a:off x="2051720" y="4697848"/>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1" name="Bevel 10"/>
          <p:cNvSpPr/>
          <p:nvPr/>
        </p:nvSpPr>
        <p:spPr>
          <a:xfrm>
            <a:off x="2699792" y="2784696"/>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2" name="Bevel 11"/>
          <p:cNvSpPr/>
          <p:nvPr/>
        </p:nvSpPr>
        <p:spPr>
          <a:xfrm>
            <a:off x="2699792" y="3590432"/>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9" name="TextBox 8"/>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0"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15" name="TextBox 14"/>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19</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3306920" y="116632"/>
            <a:ext cx="4433432" cy="639763"/>
          </a:xfrm>
        </p:spPr>
        <p:txBody>
          <a:bodyPr/>
          <a:lstStyle/>
          <a:p>
            <a:pPr algn="ctr">
              <a:buNone/>
            </a:pPr>
            <a:r>
              <a:rPr lang="en-US" sz="2800" dirty="0" smtClean="0">
                <a:solidFill>
                  <a:srgbClr val="0070C0"/>
                </a:solidFill>
                <a:latin typeface="Arial Rounded MT Bold" pitchFamily="34" charset="0"/>
              </a:rPr>
              <a:t>Dryad Job Execution</a:t>
            </a:r>
            <a:endParaRPr lang="en-US" sz="2800" dirty="0">
              <a:solidFill>
                <a:srgbClr val="0070C0"/>
              </a:solidFill>
              <a:latin typeface="Arial Rounded MT Bold" pitchFamily="34" charset="0"/>
            </a:endParaRPr>
          </a:p>
        </p:txBody>
      </p:sp>
      <p:sp>
        <p:nvSpPr>
          <p:cNvPr id="13" name="Rectangle 12"/>
          <p:cNvSpPr/>
          <p:nvPr/>
        </p:nvSpPr>
        <p:spPr>
          <a:xfrm>
            <a:off x="1475656" y="1136933"/>
            <a:ext cx="7488832" cy="4524315"/>
          </a:xfrm>
          <a:prstGeom prst="rect">
            <a:avLst/>
          </a:prstGeom>
          <a:ln>
            <a:noFill/>
          </a:ln>
        </p:spPr>
        <p:txBody>
          <a:bodyPr wrap="square">
            <a:spAutoFit/>
          </a:bodyPr>
          <a:lstStyle/>
          <a:p>
            <a:pPr>
              <a:spcBef>
                <a:spcPct val="0"/>
              </a:spcBef>
            </a:pPr>
            <a:r>
              <a:rPr lang="en-GB" dirty="0" smtClean="0">
                <a:latin typeface="Arial Rounded MT Bold" pitchFamily="34" charset="0"/>
              </a:rPr>
              <a:t>    	   Job Manager is not a fault tolerant </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Vertices may be schedule multiple time</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Each execution versioned</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Execution record kept-including version of 		incoming vertices</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Outputs are uniquely named (Versioned) </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Final outputs selected if job completes</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Non-file communication may cascade failures</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a:t>
            </a:r>
          </a:p>
        </p:txBody>
      </p:sp>
      <p:sp>
        <p:nvSpPr>
          <p:cNvPr id="14" name="Bevel 13"/>
          <p:cNvSpPr/>
          <p:nvPr/>
        </p:nvSpPr>
        <p:spPr>
          <a:xfrm>
            <a:off x="2051720" y="1235661"/>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9" name="Bevel 18"/>
          <p:cNvSpPr/>
          <p:nvPr/>
        </p:nvSpPr>
        <p:spPr>
          <a:xfrm>
            <a:off x="2699792" y="2364261"/>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1" name="Bevel 10"/>
          <p:cNvSpPr/>
          <p:nvPr/>
        </p:nvSpPr>
        <p:spPr>
          <a:xfrm>
            <a:off x="2699792" y="2913029"/>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2" name="Bevel 11"/>
          <p:cNvSpPr/>
          <p:nvPr/>
        </p:nvSpPr>
        <p:spPr>
          <a:xfrm>
            <a:off x="2699792" y="3718765"/>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9" name="Bevel 8"/>
          <p:cNvSpPr/>
          <p:nvPr/>
        </p:nvSpPr>
        <p:spPr>
          <a:xfrm>
            <a:off x="2051720" y="1815493"/>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0" name="Bevel 9"/>
          <p:cNvSpPr/>
          <p:nvPr/>
        </p:nvSpPr>
        <p:spPr>
          <a:xfrm>
            <a:off x="2699792" y="4291061"/>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5" name="Bevel 14"/>
          <p:cNvSpPr/>
          <p:nvPr/>
        </p:nvSpPr>
        <p:spPr>
          <a:xfrm>
            <a:off x="2699792" y="4808765"/>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7" name="TextBox 16"/>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8"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20" name="TextBox 19"/>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20</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2010776" y="13560"/>
            <a:ext cx="7092280" cy="639763"/>
          </a:xfrm>
        </p:spPr>
        <p:txBody>
          <a:bodyPr/>
          <a:lstStyle/>
          <a:p>
            <a:pPr>
              <a:buNone/>
            </a:pPr>
            <a:r>
              <a:rPr lang="en-US" sz="2800" dirty="0" smtClean="0">
                <a:solidFill>
                  <a:srgbClr val="0070C0"/>
                </a:solidFill>
                <a:latin typeface="Arial Rounded MT Bold" pitchFamily="34" charset="0"/>
              </a:rPr>
              <a:t>Advantages of DAG over MapReduce</a:t>
            </a:r>
            <a:endParaRPr lang="en-US" sz="2800" dirty="0">
              <a:solidFill>
                <a:srgbClr val="0070C0"/>
              </a:solidFill>
              <a:latin typeface="Arial Rounded MT Bold" pitchFamily="34" charset="0"/>
            </a:endParaRPr>
          </a:p>
        </p:txBody>
      </p:sp>
      <p:sp>
        <p:nvSpPr>
          <p:cNvPr id="13" name="Rectangle 12"/>
          <p:cNvSpPr/>
          <p:nvPr/>
        </p:nvSpPr>
        <p:spPr>
          <a:xfrm>
            <a:off x="1331640" y="798959"/>
            <a:ext cx="7754000" cy="5078313"/>
          </a:xfrm>
          <a:prstGeom prst="rect">
            <a:avLst/>
          </a:prstGeom>
          <a:ln>
            <a:noFill/>
          </a:ln>
        </p:spPr>
        <p:txBody>
          <a:bodyPr wrap="square">
            <a:spAutoFit/>
          </a:bodyPr>
          <a:lstStyle/>
          <a:p>
            <a:pPr>
              <a:spcBef>
                <a:spcPct val="0"/>
              </a:spcBef>
            </a:pPr>
            <a:r>
              <a:rPr lang="en-GB" dirty="0" smtClean="0">
                <a:latin typeface="Arial Rounded MT Bold" pitchFamily="34" charset="0"/>
              </a:rPr>
              <a:t>    	   Big jobs more efficient with Dryad</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a:t>
            </a:r>
            <a:r>
              <a:rPr lang="en-GB" b="1" dirty="0" smtClean="0">
                <a:latin typeface="Arial Rounded MT Bold" pitchFamily="34" charset="0"/>
              </a:rPr>
              <a:t>Dryad</a:t>
            </a:r>
            <a:r>
              <a:rPr lang="en-GB" dirty="0" smtClean="0">
                <a:latin typeface="Arial Rounded MT Bold" pitchFamily="34" charset="0"/>
              </a:rPr>
              <a:t> – Each job is represented with a DAG</a:t>
            </a:r>
          </a:p>
          <a:p>
            <a:pPr>
              <a:spcBef>
                <a:spcPct val="0"/>
              </a:spcBef>
            </a:pPr>
            <a:r>
              <a:rPr lang="en-GB" dirty="0" smtClean="0">
                <a:latin typeface="Arial Rounded MT Bold" pitchFamily="34" charset="0"/>
              </a:rPr>
              <a:t>			 Intermediate Vertices write to local file</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a:t>
            </a:r>
            <a:r>
              <a:rPr lang="en-GB" b="1" dirty="0" smtClean="0">
                <a:latin typeface="Arial Rounded MT Bold" pitchFamily="34" charset="0"/>
              </a:rPr>
              <a:t>Dryad Provides explicit joins </a:t>
            </a:r>
            <a:r>
              <a:rPr lang="en-GB" dirty="0" smtClean="0">
                <a:latin typeface="Arial Rounded MT Bold" pitchFamily="34" charset="0"/>
              </a:rPr>
              <a:t>– Explicit join </a:t>
            </a:r>
          </a:p>
          <a:p>
            <a:pPr>
              <a:spcBef>
                <a:spcPct val="0"/>
              </a:spcBef>
            </a:pPr>
            <a:r>
              <a:rPr lang="en-GB" dirty="0" smtClean="0">
                <a:latin typeface="Arial Rounded MT Bold" pitchFamily="34" charset="0"/>
              </a:rPr>
              <a:t>		combine input of different types</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a:t>
            </a:r>
            <a:r>
              <a:rPr lang="en-GB" b="1" dirty="0" smtClean="0">
                <a:latin typeface="Arial Rounded MT Bold" pitchFamily="34" charset="0"/>
              </a:rPr>
              <a:t>Dryad Split </a:t>
            </a:r>
            <a:r>
              <a:rPr lang="en-GB" dirty="0" smtClean="0">
                <a:latin typeface="Arial Rounded MT Bold" pitchFamily="34" charset="0"/>
              </a:rPr>
              <a:t>produces different types of output</a:t>
            </a:r>
          </a:p>
          <a:p>
            <a:pPr>
              <a:spcBef>
                <a:spcPct val="0"/>
              </a:spcBef>
            </a:pPr>
            <a:r>
              <a:rPr lang="en-GB" dirty="0" smtClean="0">
                <a:latin typeface="Arial Rounded MT Bold" pitchFamily="34" charset="0"/>
              </a:rPr>
              <a:t>			Parse a document, output text and 				preferences		</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a:t>
            </a:r>
            <a:r>
              <a:rPr lang="en-GB" b="1" dirty="0" smtClean="0">
                <a:latin typeface="Arial Rounded MT Bold" pitchFamily="34" charset="0"/>
              </a:rPr>
              <a:t>MapReduce</a:t>
            </a:r>
            <a:r>
              <a:rPr lang="en-GB" dirty="0" smtClean="0">
                <a:latin typeface="Arial Rounded MT Bold" pitchFamily="34" charset="0"/>
              </a:rPr>
              <a:t> – Big jobs run &gt;= 1 MR stages</a:t>
            </a:r>
          </a:p>
          <a:p>
            <a:pPr>
              <a:spcBef>
                <a:spcPct val="0"/>
              </a:spcBef>
            </a:pPr>
            <a:r>
              <a:rPr lang="en-GB" dirty="0" smtClean="0">
                <a:latin typeface="Arial Rounded MT Bold" pitchFamily="34" charset="0"/>
              </a:rPr>
              <a:t>		 	Reducers of each stage write to replicate 		             	storage</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a:t>
            </a:r>
            <a:r>
              <a:rPr lang="en-GB" dirty="0" err="1" smtClean="0">
                <a:latin typeface="Arial Rounded MT Bold" pitchFamily="34" charset="0"/>
              </a:rPr>
              <a:t>Mapper</a:t>
            </a:r>
            <a:r>
              <a:rPr lang="en-GB" dirty="0" smtClean="0">
                <a:latin typeface="Arial Rounded MT Bold" pitchFamily="34" charset="0"/>
              </a:rPr>
              <a:t> (or Reducer) needs to read from 				shared table(s) as a substitute for join</a:t>
            </a:r>
          </a:p>
        </p:txBody>
      </p:sp>
      <p:sp>
        <p:nvSpPr>
          <p:cNvPr id="14" name="Bevel 13"/>
          <p:cNvSpPr/>
          <p:nvPr/>
        </p:nvSpPr>
        <p:spPr>
          <a:xfrm>
            <a:off x="1835696" y="953432"/>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9" name="Bevel 18"/>
          <p:cNvSpPr/>
          <p:nvPr/>
        </p:nvSpPr>
        <p:spPr>
          <a:xfrm>
            <a:off x="2552008" y="1502200"/>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1" name="Bevel 10"/>
          <p:cNvSpPr/>
          <p:nvPr/>
        </p:nvSpPr>
        <p:spPr>
          <a:xfrm>
            <a:off x="3303152" y="1817528"/>
            <a:ext cx="144016" cy="144016"/>
          </a:xfrm>
          <a:prstGeom prst="bevel">
            <a:avLst/>
          </a:prstGeom>
          <a:solidFill>
            <a:srgbClr val="0070C0"/>
          </a:solidFill>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600" b="1" dirty="0"/>
          </a:p>
        </p:txBody>
      </p:sp>
      <p:sp>
        <p:nvSpPr>
          <p:cNvPr id="12" name="Bevel 11"/>
          <p:cNvSpPr/>
          <p:nvPr/>
        </p:nvSpPr>
        <p:spPr>
          <a:xfrm>
            <a:off x="2573192" y="4224856"/>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9" name="Bevel 8"/>
          <p:cNvSpPr/>
          <p:nvPr/>
        </p:nvSpPr>
        <p:spPr>
          <a:xfrm>
            <a:off x="3289504" y="5359568"/>
            <a:ext cx="144016" cy="144016"/>
          </a:xfrm>
          <a:prstGeom prst="bevel">
            <a:avLst/>
          </a:prstGeom>
          <a:solidFill>
            <a:srgbClr val="0070C0"/>
          </a:solidFill>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600" b="1" dirty="0"/>
          </a:p>
        </p:txBody>
      </p:sp>
      <p:sp>
        <p:nvSpPr>
          <p:cNvPr id="10" name="Bevel 9"/>
          <p:cNvSpPr/>
          <p:nvPr/>
        </p:nvSpPr>
        <p:spPr>
          <a:xfrm>
            <a:off x="2555776" y="2335232"/>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5" name="Bevel 14"/>
          <p:cNvSpPr/>
          <p:nvPr/>
        </p:nvSpPr>
        <p:spPr>
          <a:xfrm>
            <a:off x="2555776" y="3131088"/>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6" name="Bevel 15"/>
          <p:cNvSpPr/>
          <p:nvPr/>
        </p:nvSpPr>
        <p:spPr>
          <a:xfrm>
            <a:off x="3289504" y="4522768"/>
            <a:ext cx="144016" cy="144016"/>
          </a:xfrm>
          <a:prstGeom prst="bevel">
            <a:avLst/>
          </a:prstGeom>
          <a:solidFill>
            <a:srgbClr val="0070C0"/>
          </a:solidFill>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600" b="1" dirty="0"/>
          </a:p>
        </p:txBody>
      </p:sp>
      <p:sp>
        <p:nvSpPr>
          <p:cNvPr id="17" name="TextBox 16"/>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8"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20" name="TextBox 19"/>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21</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2051720" y="2492896"/>
            <a:ext cx="7092280" cy="783779"/>
          </a:xfrm>
        </p:spPr>
        <p:txBody>
          <a:bodyPr/>
          <a:lstStyle/>
          <a:p>
            <a:pPr algn="ctr">
              <a:buNone/>
            </a:pPr>
            <a:r>
              <a:rPr lang="en-US" sz="5400" dirty="0" smtClean="0">
                <a:solidFill>
                  <a:schemeClr val="tx1"/>
                </a:solidFill>
                <a:latin typeface="Good Times" pitchFamily="2" charset="0"/>
              </a:rPr>
              <a:t>Dryad LINQ</a:t>
            </a:r>
            <a:endParaRPr lang="en-US" sz="5400" dirty="0">
              <a:solidFill>
                <a:schemeClr val="tx1"/>
              </a:solidFill>
              <a:latin typeface="Good Times" pitchFamily="2" charset="0"/>
            </a:endParaRPr>
          </a:p>
        </p:txBody>
      </p:sp>
      <p:sp>
        <p:nvSpPr>
          <p:cNvPr id="3" name="TextBox 2"/>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4"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5" name="TextBox 4"/>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22</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2010776" y="52933"/>
            <a:ext cx="7092280" cy="639763"/>
          </a:xfrm>
        </p:spPr>
        <p:txBody>
          <a:bodyPr/>
          <a:lstStyle/>
          <a:p>
            <a:pPr algn="ctr">
              <a:buNone/>
            </a:pPr>
            <a:r>
              <a:rPr lang="en-US" sz="2800" dirty="0" smtClean="0">
                <a:solidFill>
                  <a:srgbClr val="0070C0"/>
                </a:solidFill>
                <a:latin typeface="Arial Rounded MT Bold" pitchFamily="34" charset="0"/>
              </a:rPr>
              <a:t>DryadLINQ : An Introduction</a:t>
            </a:r>
            <a:endParaRPr lang="en-US" sz="2800" dirty="0">
              <a:solidFill>
                <a:srgbClr val="0070C0"/>
              </a:solidFill>
              <a:latin typeface="Arial Rounded MT Bold" pitchFamily="34" charset="0"/>
            </a:endParaRPr>
          </a:p>
        </p:txBody>
      </p:sp>
      <p:sp>
        <p:nvSpPr>
          <p:cNvPr id="13" name="Rectangle 12"/>
          <p:cNvSpPr/>
          <p:nvPr/>
        </p:nvSpPr>
        <p:spPr>
          <a:xfrm>
            <a:off x="1475656" y="727530"/>
            <a:ext cx="7488832" cy="5078313"/>
          </a:xfrm>
          <a:prstGeom prst="rect">
            <a:avLst/>
          </a:prstGeom>
          <a:ln>
            <a:noFill/>
          </a:ln>
        </p:spPr>
        <p:txBody>
          <a:bodyPr wrap="square">
            <a:spAutoFit/>
          </a:bodyPr>
          <a:lstStyle/>
          <a:p>
            <a:pPr>
              <a:spcBef>
                <a:spcPct val="0"/>
              </a:spcBef>
            </a:pPr>
            <a:r>
              <a:rPr lang="en-GB" dirty="0" smtClean="0">
                <a:latin typeface="Arial Rounded MT Bold" pitchFamily="34" charset="0"/>
              </a:rPr>
              <a:t>    	   DryadLINQ is a set of language extensions that enable a 	   new programming model for writing large-scale data 	   parallel applications running on large PC clusters </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It generalizes previous execution environment such as;</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SQL</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MapReduce					</a:t>
            </a:r>
          </a:p>
          <a:p>
            <a:pPr>
              <a:spcBef>
                <a:spcPct val="0"/>
              </a:spcBef>
            </a:pPr>
            <a:r>
              <a:rPr lang="en-GB" dirty="0" smtClean="0">
                <a:latin typeface="Arial Rounded MT Bold" pitchFamily="34" charset="0"/>
              </a:rPr>
              <a:t>  	   	Dryad</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DryadLINQ combines two important piece of Microsoft 	   technology</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Dryad Distributed Execution Engine</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a:t>
            </a:r>
            <a:r>
              <a:rPr lang="en-GB" sz="2000" b="1" dirty="0" smtClean="0">
                <a:latin typeface="Arial Rounded MT Bold" pitchFamily="34" charset="0"/>
              </a:rPr>
              <a:t>.</a:t>
            </a:r>
            <a:r>
              <a:rPr lang="en-GB" dirty="0" smtClean="0">
                <a:latin typeface="Arial Rounded MT Bold" pitchFamily="34" charset="0"/>
              </a:rPr>
              <a:t>NET Language Integrated Query (LINQ)	</a:t>
            </a:r>
          </a:p>
        </p:txBody>
      </p:sp>
      <p:sp>
        <p:nvSpPr>
          <p:cNvPr id="14" name="Bevel 13"/>
          <p:cNvSpPr/>
          <p:nvPr/>
        </p:nvSpPr>
        <p:spPr>
          <a:xfrm>
            <a:off x="2051720" y="850360"/>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9" name="Bevel 18"/>
          <p:cNvSpPr/>
          <p:nvPr/>
        </p:nvSpPr>
        <p:spPr>
          <a:xfrm>
            <a:off x="2699792" y="3573016"/>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2" name="Bevel 21"/>
          <p:cNvSpPr/>
          <p:nvPr/>
        </p:nvSpPr>
        <p:spPr>
          <a:xfrm>
            <a:off x="2051720" y="4162728"/>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1" name="Bevel 10"/>
          <p:cNvSpPr/>
          <p:nvPr/>
        </p:nvSpPr>
        <p:spPr>
          <a:xfrm>
            <a:off x="2699792" y="2492896"/>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2" name="Bevel 11"/>
          <p:cNvSpPr/>
          <p:nvPr/>
        </p:nvSpPr>
        <p:spPr>
          <a:xfrm>
            <a:off x="2699792" y="3037896"/>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9" name="Bevel 8"/>
          <p:cNvSpPr/>
          <p:nvPr/>
        </p:nvSpPr>
        <p:spPr>
          <a:xfrm>
            <a:off x="2051720" y="1947896"/>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0" name="Bevel 9"/>
          <p:cNvSpPr/>
          <p:nvPr/>
        </p:nvSpPr>
        <p:spPr>
          <a:xfrm>
            <a:off x="2699792" y="4982112"/>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5" name="Bevel 14"/>
          <p:cNvSpPr/>
          <p:nvPr/>
        </p:nvSpPr>
        <p:spPr>
          <a:xfrm>
            <a:off x="2699792" y="5517232"/>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6" name="TextBox 15"/>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7"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18" name="TextBox 17"/>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23</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1403648" y="116632"/>
            <a:ext cx="7092280" cy="639763"/>
          </a:xfrm>
        </p:spPr>
        <p:txBody>
          <a:bodyPr/>
          <a:lstStyle/>
          <a:p>
            <a:pPr algn="ctr">
              <a:buNone/>
            </a:pPr>
            <a:r>
              <a:rPr lang="en-US" sz="2800" dirty="0" smtClean="0">
                <a:solidFill>
                  <a:schemeClr val="tx1"/>
                </a:solidFill>
                <a:latin typeface="Arial Rounded MT Bold" pitchFamily="34" charset="0"/>
              </a:rPr>
              <a:t>DryadLINQ = Dryad + LINQ</a:t>
            </a:r>
            <a:endParaRPr lang="en-US" sz="2800" dirty="0">
              <a:solidFill>
                <a:schemeClr val="tx1"/>
              </a:solidFill>
              <a:latin typeface="Arial Rounded MT Bold" pitchFamily="34" charset="0"/>
            </a:endParaRPr>
          </a:p>
        </p:txBody>
      </p:sp>
      <p:sp>
        <p:nvSpPr>
          <p:cNvPr id="5" name="Rounded Rectangle 4"/>
          <p:cNvSpPr/>
          <p:nvPr/>
        </p:nvSpPr>
        <p:spPr>
          <a:xfrm>
            <a:off x="1907704" y="1052736"/>
            <a:ext cx="648072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mj-lt"/>
              </a:rPr>
              <a:t>The Solution : DryadLINQ</a:t>
            </a:r>
            <a:endParaRPr lang="en-GB" sz="2000" b="1" dirty="0">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2837396953"/>
              </p:ext>
            </p:extLst>
          </p:nvPr>
        </p:nvGraphicFramePr>
        <p:xfrm>
          <a:off x="899592" y="2459950"/>
          <a:ext cx="3960440" cy="3129290"/>
        </p:xfrm>
        <a:graphic>
          <a:graphicData uri="http://schemas.openxmlformats.org/drawingml/2006/table">
            <a:tbl>
              <a:tblPr firstRow="1" bandRow="1">
                <a:tableStyleId>{5C22544A-7EE6-4342-B048-85BDC9FD1C3A}</a:tableStyleId>
              </a:tblPr>
              <a:tblGrid>
                <a:gridCol w="3960440"/>
              </a:tblGrid>
              <a:tr h="501706">
                <a:tc>
                  <a:txBody>
                    <a:bodyPr/>
                    <a:lstStyle/>
                    <a:p>
                      <a:pPr algn="ctr"/>
                      <a:r>
                        <a:rPr lang="en-GB" sz="2000" dirty="0" smtClean="0">
                          <a:latin typeface="Arial Rounded MT Bold"/>
                          <a:cs typeface="Arial Rounded MT Bold"/>
                        </a:rPr>
                        <a:t>DRYAD</a:t>
                      </a:r>
                      <a:endParaRPr lang="en-GB" sz="2000" dirty="0">
                        <a:latin typeface="Arial Rounded MT Bold"/>
                        <a:cs typeface="Arial Rounded MT Bold"/>
                      </a:endParaRPr>
                    </a:p>
                  </a:txBody>
                  <a:tcPr/>
                </a:tc>
              </a:tr>
              <a:tr h="501706">
                <a:tc>
                  <a:txBody>
                    <a:bodyPr/>
                    <a:lstStyle/>
                    <a:p>
                      <a:pPr>
                        <a:buFont typeface="Courier New" pitchFamily="49" charset="0"/>
                        <a:buChar char="o"/>
                      </a:pPr>
                      <a:r>
                        <a:rPr lang="en-GB" sz="1400" b="0" dirty="0" smtClean="0">
                          <a:latin typeface="Arial Rounded MT Bold" pitchFamily="34" charset="0"/>
                        </a:rPr>
                        <a:t>   Distributed computing infrastructure</a:t>
                      </a:r>
                      <a:endParaRPr lang="en-GB" sz="1400" b="0" dirty="0">
                        <a:latin typeface="Arial Rounded MT Bold" pitchFamily="34" charset="0"/>
                      </a:endParaRPr>
                    </a:p>
                  </a:txBody>
                  <a:tcPr/>
                </a:tc>
              </a:tr>
              <a:tr h="501706">
                <a:tc>
                  <a:txBody>
                    <a:bodyPr/>
                    <a:lstStyle/>
                    <a:p>
                      <a:pPr>
                        <a:buFont typeface="Courier New" pitchFamily="49" charset="0"/>
                        <a:buChar char="o"/>
                      </a:pPr>
                      <a:r>
                        <a:rPr lang="en-GB" sz="1400" b="0" dirty="0" smtClean="0">
                          <a:latin typeface="Arial Rounded MT Bold" pitchFamily="34" charset="0"/>
                        </a:rPr>
                        <a:t>   Automatic recovery from failure</a:t>
                      </a:r>
                      <a:endParaRPr lang="en-GB" sz="1400" b="0" dirty="0">
                        <a:latin typeface="Arial Rounded MT Bold" pitchFamily="34" charset="0"/>
                      </a:endParaRPr>
                    </a:p>
                  </a:txBody>
                  <a:tcPr/>
                </a:tc>
              </a:tr>
              <a:tr h="501706">
                <a:tc>
                  <a:txBody>
                    <a:bodyPr/>
                    <a:lstStyle/>
                    <a:p>
                      <a:pPr>
                        <a:buFont typeface="Courier New" pitchFamily="49" charset="0"/>
                        <a:buChar char="o"/>
                      </a:pPr>
                      <a:r>
                        <a:rPr lang="en-GB" sz="1400" b="0" dirty="0" smtClean="0">
                          <a:latin typeface="Arial Rounded MT Bold" pitchFamily="34" charset="0"/>
                        </a:rPr>
                        <a:t>   Automatic</a:t>
                      </a:r>
                      <a:r>
                        <a:rPr lang="en-GB" sz="1400" b="0" baseline="0" dirty="0" smtClean="0">
                          <a:latin typeface="Arial Rounded MT Bold" pitchFamily="34" charset="0"/>
                        </a:rPr>
                        <a:t> scheduling and data locality</a:t>
                      </a:r>
                      <a:endParaRPr lang="en-GB" sz="1400" b="0" dirty="0">
                        <a:latin typeface="Arial Rounded MT Bold" pitchFamily="34" charset="0"/>
                      </a:endParaRPr>
                    </a:p>
                  </a:txBody>
                  <a:tcPr/>
                </a:tc>
              </a:tr>
              <a:tr h="501706">
                <a:tc>
                  <a:txBody>
                    <a:bodyPr/>
                    <a:lstStyle/>
                    <a:p>
                      <a:pPr>
                        <a:buFont typeface="Courier New" pitchFamily="49" charset="0"/>
                        <a:buChar char="o"/>
                      </a:pPr>
                      <a:r>
                        <a:rPr lang="en-GB" sz="1400" b="0" dirty="0" smtClean="0">
                          <a:latin typeface="Arial Rounded MT Bold" pitchFamily="34" charset="0"/>
                        </a:rPr>
                        <a:t>   High performance/scalability</a:t>
                      </a:r>
                      <a:endParaRPr lang="en-GB" sz="1400" b="0" dirty="0">
                        <a:latin typeface="Arial Rounded MT Bold" pitchFamily="34" charset="0"/>
                      </a:endParaRPr>
                    </a:p>
                  </a:txBody>
                  <a:tcPr/>
                </a:tc>
              </a:tr>
              <a:tr h="620760">
                <a:tc>
                  <a:txBody>
                    <a:bodyPr/>
                    <a:lstStyle/>
                    <a:p>
                      <a:r>
                        <a:rPr lang="en-GB" sz="1400" b="0" dirty="0" smtClean="0">
                          <a:latin typeface="Arial Rounded MT Bold" pitchFamily="34" charset="0"/>
                        </a:rPr>
                        <a:t>Dryad is used by product group:</a:t>
                      </a:r>
                      <a:r>
                        <a:rPr lang="en-GB" sz="1400" b="0" baseline="0" dirty="0" smtClean="0">
                          <a:latin typeface="Arial Rounded MT Bold" pitchFamily="34" charset="0"/>
                        </a:rPr>
                        <a:t> one cluster is 3600 CPUs  with 3.6 </a:t>
                      </a:r>
                      <a:r>
                        <a:rPr lang="en-GB" sz="1400" b="0" baseline="0" dirty="0" err="1" smtClean="0">
                          <a:latin typeface="Arial Rounded MT Bold" pitchFamily="34" charset="0"/>
                        </a:rPr>
                        <a:t>Petabytes</a:t>
                      </a:r>
                      <a:r>
                        <a:rPr lang="en-GB" sz="1400" b="0" baseline="0" dirty="0" smtClean="0">
                          <a:latin typeface="Arial Rounded MT Bold" pitchFamily="34" charset="0"/>
                        </a:rPr>
                        <a:t> of disk </a:t>
                      </a:r>
                      <a:endParaRPr lang="en-GB" sz="1400" b="0" dirty="0">
                        <a:latin typeface="Arial Rounded MT Bold" pitchFamily="34" charset="0"/>
                      </a:endParaRPr>
                    </a:p>
                  </a:txBody>
                  <a:tcPr>
                    <a:solidFill>
                      <a:schemeClr val="bg2">
                        <a:lumMod val="90000"/>
                      </a:scheme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69684433"/>
              </p:ext>
            </p:extLst>
          </p:nvPr>
        </p:nvGraphicFramePr>
        <p:xfrm>
          <a:off x="5076056" y="2469368"/>
          <a:ext cx="3857368" cy="3096342"/>
        </p:xfrm>
        <a:graphic>
          <a:graphicData uri="http://schemas.openxmlformats.org/drawingml/2006/table">
            <a:tbl>
              <a:tblPr firstRow="1" bandRow="1">
                <a:tableStyleId>{5C22544A-7EE6-4342-B048-85BDC9FD1C3A}</a:tableStyleId>
              </a:tblPr>
              <a:tblGrid>
                <a:gridCol w="3857368"/>
              </a:tblGrid>
              <a:tr h="516057">
                <a:tc>
                  <a:txBody>
                    <a:bodyPr/>
                    <a:lstStyle/>
                    <a:p>
                      <a:pPr algn="ctr"/>
                      <a:r>
                        <a:rPr lang="en-GB" sz="2000" b="0" dirty="0" smtClean="0">
                          <a:latin typeface="Arial Rounded MT Bold" pitchFamily="34" charset="0"/>
                        </a:rPr>
                        <a:t>LINQ</a:t>
                      </a:r>
                      <a:endParaRPr lang="en-GB" sz="2000" b="0" dirty="0">
                        <a:latin typeface="Arial Rounded MT Bold" pitchFamily="34" charset="0"/>
                      </a:endParaRPr>
                    </a:p>
                  </a:txBody>
                  <a:tcPr/>
                </a:tc>
              </a:tr>
              <a:tr h="516057">
                <a:tc>
                  <a:txBody>
                    <a:bodyPr/>
                    <a:lstStyle/>
                    <a:p>
                      <a:pPr>
                        <a:buFont typeface="Courier New" pitchFamily="49" charset="0"/>
                        <a:buChar char="o"/>
                      </a:pPr>
                      <a:r>
                        <a:rPr lang="en-GB" sz="1400" b="0" dirty="0" smtClean="0">
                          <a:latin typeface="Arial Rounded MT Bold" pitchFamily="34" charset="0"/>
                          <a:ea typeface="Verdana" pitchFamily="34" charset="0"/>
                          <a:cs typeface="Calibri" pitchFamily="34" charset="0"/>
                        </a:rPr>
                        <a:t>   Easy expression of massive parallelism</a:t>
                      </a:r>
                      <a:endParaRPr lang="en-GB" sz="1400" b="0" dirty="0">
                        <a:latin typeface="Arial Rounded MT Bold" pitchFamily="34" charset="0"/>
                        <a:ea typeface="Verdana" pitchFamily="34" charset="0"/>
                        <a:cs typeface="Calibri" pitchFamily="34" charset="0"/>
                      </a:endParaRPr>
                    </a:p>
                  </a:txBody>
                  <a:tcPr/>
                </a:tc>
              </a:tr>
              <a:tr h="516057">
                <a:tc>
                  <a:txBody>
                    <a:bodyPr/>
                    <a:lstStyle/>
                    <a:p>
                      <a:pPr>
                        <a:buFont typeface="Courier New" pitchFamily="49" charset="0"/>
                        <a:buChar char="o"/>
                      </a:pPr>
                      <a:r>
                        <a:rPr lang="en-GB" sz="1400" b="0" dirty="0" smtClean="0">
                          <a:latin typeface="Arial Rounded MT Bold" pitchFamily="34" charset="0"/>
                          <a:ea typeface="Verdana" pitchFamily="34" charset="0"/>
                          <a:cs typeface="Calibri" pitchFamily="34" charset="0"/>
                        </a:rPr>
                        <a:t>   Sophisticated,</a:t>
                      </a:r>
                      <a:r>
                        <a:rPr lang="en-GB" sz="1400" b="0" baseline="0" dirty="0" smtClean="0">
                          <a:latin typeface="Arial Rounded MT Bold" pitchFamily="34" charset="0"/>
                          <a:ea typeface="Verdana" pitchFamily="34" charset="0"/>
                          <a:cs typeface="Calibri" pitchFamily="34" charset="0"/>
                        </a:rPr>
                        <a:t> unified data model</a:t>
                      </a:r>
                      <a:endParaRPr lang="en-GB" sz="1400" b="0" dirty="0">
                        <a:latin typeface="Arial Rounded MT Bold" pitchFamily="34" charset="0"/>
                        <a:ea typeface="Verdana" pitchFamily="34" charset="0"/>
                        <a:cs typeface="Calibri" pitchFamily="34" charset="0"/>
                      </a:endParaRPr>
                    </a:p>
                  </a:txBody>
                  <a:tcPr/>
                </a:tc>
              </a:tr>
              <a:tr h="516057">
                <a:tc>
                  <a:txBody>
                    <a:bodyPr/>
                    <a:lstStyle/>
                    <a:p>
                      <a:pPr>
                        <a:buFont typeface="Courier New" pitchFamily="49" charset="0"/>
                        <a:buChar char="o"/>
                      </a:pPr>
                      <a:r>
                        <a:rPr lang="en-GB" sz="1400" b="0" dirty="0" smtClean="0">
                          <a:latin typeface="Arial Rounded MT Bold" pitchFamily="34" charset="0"/>
                          <a:ea typeface="Verdana" pitchFamily="34" charset="0"/>
                          <a:cs typeface="Calibri" pitchFamily="34" charset="0"/>
                        </a:rPr>
                        <a:t>   Access to both library and custom</a:t>
                      </a:r>
                      <a:r>
                        <a:rPr lang="en-GB" sz="1400" b="0" baseline="0" dirty="0" smtClean="0">
                          <a:latin typeface="Arial Rounded MT Bold" pitchFamily="34" charset="0"/>
                          <a:ea typeface="Verdana" pitchFamily="34" charset="0"/>
                          <a:cs typeface="Calibri" pitchFamily="34" charset="0"/>
                        </a:rPr>
                        <a:t> </a:t>
                      </a:r>
                      <a:r>
                        <a:rPr lang="en-GB" sz="1400" b="0" dirty="0" smtClean="0">
                          <a:latin typeface="Arial Rounded MT Bold" pitchFamily="34" charset="0"/>
                          <a:ea typeface="Verdana" pitchFamily="34" charset="0"/>
                          <a:cs typeface="Calibri" pitchFamily="34" charset="0"/>
                        </a:rPr>
                        <a:t>code</a:t>
                      </a:r>
                      <a:endParaRPr lang="en-GB" sz="1400" b="0" dirty="0">
                        <a:latin typeface="Arial Rounded MT Bold" pitchFamily="34" charset="0"/>
                        <a:ea typeface="Verdana" pitchFamily="34" charset="0"/>
                        <a:cs typeface="Calibri" pitchFamily="34" charset="0"/>
                      </a:endParaRPr>
                    </a:p>
                  </a:txBody>
                  <a:tcPr/>
                </a:tc>
              </a:tr>
              <a:tr h="516057">
                <a:tc>
                  <a:txBody>
                    <a:bodyPr/>
                    <a:lstStyle/>
                    <a:p>
                      <a:pPr>
                        <a:buFont typeface="Courier New" pitchFamily="49" charset="0"/>
                        <a:buChar char="o"/>
                      </a:pPr>
                      <a:r>
                        <a:rPr lang="en-GB" sz="1400" b="0" dirty="0" smtClean="0">
                          <a:latin typeface="Arial Rounded MT Bold" pitchFamily="34" charset="0"/>
                          <a:ea typeface="Verdana" pitchFamily="34" charset="0"/>
                          <a:cs typeface="Calibri" pitchFamily="34" charset="0"/>
                        </a:rPr>
                        <a:t>   Simple programming and debugging</a:t>
                      </a:r>
                      <a:endParaRPr lang="en-GB" sz="1400" b="0" dirty="0">
                        <a:latin typeface="Arial Rounded MT Bold" pitchFamily="34" charset="0"/>
                        <a:ea typeface="Verdana" pitchFamily="34" charset="0"/>
                        <a:cs typeface="Calibri" pitchFamily="34" charset="0"/>
                      </a:endParaRPr>
                    </a:p>
                  </a:txBody>
                  <a:tcPr/>
                </a:tc>
              </a:tr>
              <a:tr h="516057">
                <a:tc>
                  <a:txBody>
                    <a:bodyPr/>
                    <a:lstStyle/>
                    <a:p>
                      <a:r>
                        <a:rPr lang="en-GB" sz="1400" b="0" dirty="0" smtClean="0">
                          <a:latin typeface="Arial Rounded MT Bold" pitchFamily="34" charset="0"/>
                          <a:ea typeface="Verdana" pitchFamily="34" charset="0"/>
                          <a:cs typeface="Calibri" pitchFamily="34" charset="0"/>
                        </a:rPr>
                        <a:t>LINQ is already available in Visual Studio</a:t>
                      </a:r>
                      <a:endParaRPr lang="en-GB" sz="1400" b="0" dirty="0">
                        <a:latin typeface="Arial Rounded MT Bold" pitchFamily="34" charset="0"/>
                        <a:ea typeface="Verdana" pitchFamily="34" charset="0"/>
                        <a:cs typeface="Calibri" pitchFamily="34" charset="0"/>
                      </a:endParaRPr>
                    </a:p>
                  </a:txBody>
                  <a:tcPr>
                    <a:solidFill>
                      <a:schemeClr val="bg2">
                        <a:lumMod val="90000"/>
                      </a:schemeClr>
                    </a:solidFill>
                  </a:tcPr>
                </a:tc>
              </a:tr>
            </a:tbl>
          </a:graphicData>
        </a:graphic>
      </p:graphicFrame>
      <p:sp>
        <p:nvSpPr>
          <p:cNvPr id="9" name="Up Arrow 8"/>
          <p:cNvSpPr/>
          <p:nvPr/>
        </p:nvSpPr>
        <p:spPr>
          <a:xfrm>
            <a:off x="2680032" y="1745520"/>
            <a:ext cx="595824"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Up Arrow 9"/>
          <p:cNvSpPr/>
          <p:nvPr/>
        </p:nvSpPr>
        <p:spPr>
          <a:xfrm>
            <a:off x="6726128" y="1759168"/>
            <a:ext cx="595824"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2"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13" name="TextBox 12"/>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24</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1296144" y="124941"/>
            <a:ext cx="7092280" cy="639763"/>
          </a:xfrm>
        </p:spPr>
        <p:txBody>
          <a:bodyPr/>
          <a:lstStyle/>
          <a:p>
            <a:pPr algn="ctr">
              <a:buNone/>
            </a:pPr>
            <a:r>
              <a:rPr lang="en-US" sz="2800" dirty="0" smtClean="0">
                <a:solidFill>
                  <a:srgbClr val="0070C0"/>
                </a:solidFill>
                <a:latin typeface="Arial Rounded MT Bold" pitchFamily="34" charset="0"/>
              </a:rPr>
              <a:t>DryadLINQ System Architecture</a:t>
            </a:r>
            <a:endParaRPr lang="en-US" sz="2800" dirty="0">
              <a:solidFill>
                <a:srgbClr val="0070C0"/>
              </a:solidFill>
              <a:latin typeface="Arial Rounded MT Bold" pitchFamily="34" charset="0"/>
            </a:endParaRPr>
          </a:p>
        </p:txBody>
      </p:sp>
      <p:grpSp>
        <p:nvGrpSpPr>
          <p:cNvPr id="33" name="Group 32"/>
          <p:cNvGrpSpPr/>
          <p:nvPr/>
        </p:nvGrpSpPr>
        <p:grpSpPr>
          <a:xfrm>
            <a:off x="1057256" y="1124744"/>
            <a:ext cx="7753350" cy="4536504"/>
            <a:chOff x="1057256" y="1124744"/>
            <a:chExt cx="7753350" cy="4536504"/>
          </a:xfrm>
        </p:grpSpPr>
        <p:sp>
          <p:nvSpPr>
            <p:cNvPr id="6" name="Rectangle 5"/>
            <p:cNvSpPr/>
            <p:nvPr/>
          </p:nvSpPr>
          <p:spPr>
            <a:xfrm>
              <a:off x="5648306" y="1575026"/>
              <a:ext cx="3162300" cy="4070753"/>
            </a:xfrm>
            <a:prstGeom prst="rect">
              <a:avLst/>
            </a:prstGeom>
            <a:solidFill>
              <a:srgbClr val="F8F8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dirty="0"/>
            </a:p>
          </p:txBody>
        </p:sp>
        <p:sp>
          <p:nvSpPr>
            <p:cNvPr id="8" name="Rectangle 7"/>
            <p:cNvSpPr/>
            <p:nvPr/>
          </p:nvSpPr>
          <p:spPr>
            <a:xfrm>
              <a:off x="1057256" y="1590495"/>
              <a:ext cx="4495800" cy="4070753"/>
            </a:xfrm>
            <a:prstGeom prst="rect">
              <a:avLst/>
            </a:prstGeom>
            <a:solidFill>
              <a:srgbClr val="F8F8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dirty="0"/>
            </a:p>
          </p:txBody>
        </p:sp>
        <p:sp>
          <p:nvSpPr>
            <p:cNvPr id="9" name="Rounded Rectangle 8"/>
            <p:cNvSpPr/>
            <p:nvPr/>
          </p:nvSpPr>
          <p:spPr>
            <a:xfrm>
              <a:off x="3299848" y="1678990"/>
              <a:ext cx="1828800" cy="3805269"/>
            </a:xfrm>
            <a:prstGeom prst="roundRect">
              <a:avLst/>
            </a:prstGeom>
            <a:solidFill>
              <a:schemeClr val="bg2">
                <a:lumMod val="9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dirty="0" smtClean="0">
                <a:solidFill>
                  <a:schemeClr val="tx1"/>
                </a:solidFill>
              </a:endParaRPr>
            </a:p>
            <a:p>
              <a:pPr algn="ctr"/>
              <a:r>
                <a:rPr lang="en-US" sz="2000" dirty="0" smtClean="0">
                  <a:solidFill>
                    <a:schemeClr val="tx1"/>
                  </a:solidFill>
                </a:rPr>
                <a:t>      </a:t>
              </a:r>
              <a:r>
                <a:rPr lang="en-US" sz="2000" b="1" dirty="0" smtClean="0">
                  <a:solidFill>
                    <a:schemeClr val="tx1"/>
                  </a:solidFill>
                </a:rPr>
                <a:t>DryadLINQ</a:t>
              </a:r>
            </a:p>
            <a:p>
              <a:pPr algn="ctr"/>
              <a:endParaRPr lang="en-US" sz="2000" dirty="0" smtClean="0">
                <a:solidFill>
                  <a:schemeClr val="tx1"/>
                </a:solidFill>
              </a:endParaRPr>
            </a:p>
            <a:p>
              <a:pPr algn="ctr"/>
              <a:endParaRPr lang="en-US" sz="2000" dirty="0">
                <a:solidFill>
                  <a:schemeClr val="tx1"/>
                </a:solidFill>
              </a:endParaRPr>
            </a:p>
            <a:p>
              <a:pPr algn="ctr"/>
              <a:endParaRPr lang="en-US" sz="2000" dirty="0" smtClean="0">
                <a:solidFill>
                  <a:schemeClr val="tx1"/>
                </a:solidFill>
              </a:endParaRPr>
            </a:p>
            <a:p>
              <a:pPr algn="ctr"/>
              <a:endParaRPr lang="en-US" sz="2000" dirty="0">
                <a:solidFill>
                  <a:schemeClr val="tx1"/>
                </a:solidFill>
              </a:endParaRPr>
            </a:p>
            <a:p>
              <a:pPr algn="ctr"/>
              <a:endParaRPr lang="en-US" sz="2000" dirty="0" smtClean="0">
                <a:solidFill>
                  <a:schemeClr val="tx1"/>
                </a:solidFill>
              </a:endParaRPr>
            </a:p>
            <a:p>
              <a:pPr algn="ctr"/>
              <a:endParaRPr lang="en-US" sz="2000" dirty="0">
                <a:solidFill>
                  <a:schemeClr val="tx1"/>
                </a:solidFill>
              </a:endParaRPr>
            </a:p>
            <a:p>
              <a:pPr algn="ctr"/>
              <a:endParaRPr lang="en-US" sz="2000" dirty="0" smtClean="0">
                <a:solidFill>
                  <a:schemeClr val="tx1"/>
                </a:solidFill>
              </a:endParaRPr>
            </a:p>
            <a:p>
              <a:pPr algn="ctr"/>
              <a:endParaRPr lang="en-US" sz="2000" dirty="0">
                <a:solidFill>
                  <a:schemeClr val="tx1"/>
                </a:solidFill>
              </a:endParaRPr>
            </a:p>
            <a:p>
              <a:pPr algn="ctr"/>
              <a:endParaRPr lang="en-US" sz="2000" dirty="0" smtClean="0">
                <a:solidFill>
                  <a:schemeClr val="tx1"/>
                </a:solidFill>
              </a:endParaRPr>
            </a:p>
            <a:p>
              <a:pPr algn="ctr"/>
              <a:endParaRPr lang="en-US" sz="2000" dirty="0">
                <a:solidFill>
                  <a:schemeClr val="tx1"/>
                </a:solidFill>
              </a:endParaRPr>
            </a:p>
            <a:p>
              <a:pPr algn="ctr"/>
              <a:endParaRPr lang="en-US" sz="2000" dirty="0">
                <a:solidFill>
                  <a:schemeClr val="tx1"/>
                </a:solidFill>
              </a:endParaRPr>
            </a:p>
          </p:txBody>
        </p:sp>
        <p:sp>
          <p:nvSpPr>
            <p:cNvPr id="10" name="Down Arrow 9"/>
            <p:cNvSpPr/>
            <p:nvPr/>
          </p:nvSpPr>
          <p:spPr>
            <a:xfrm>
              <a:off x="7991456" y="4301971"/>
              <a:ext cx="457200" cy="297342"/>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dirty="0"/>
            </a:p>
          </p:txBody>
        </p:sp>
        <p:sp>
          <p:nvSpPr>
            <p:cNvPr id="11" name="TextBox 30"/>
            <p:cNvSpPr txBox="1"/>
            <p:nvPr/>
          </p:nvSpPr>
          <p:spPr>
            <a:xfrm>
              <a:off x="1273280" y="1125829"/>
              <a:ext cx="1930568"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i="1" dirty="0" smtClean="0"/>
                <a:t>Client machine</a:t>
              </a:r>
              <a:endParaRPr lang="en-US" sz="2000" b="1" i="1" dirty="0"/>
            </a:p>
          </p:txBody>
        </p:sp>
        <p:sp>
          <p:nvSpPr>
            <p:cNvPr id="12" name="TextBox 36"/>
            <p:cNvSpPr txBox="1"/>
            <p:nvPr/>
          </p:nvSpPr>
          <p:spPr>
            <a:xfrm>
              <a:off x="4181456" y="4643560"/>
              <a:ext cx="601447" cy="46466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(11)</a:t>
              </a:r>
              <a:endParaRPr lang="en-US" sz="2000" dirty="0"/>
            </a:p>
          </p:txBody>
        </p:sp>
        <p:sp>
          <p:nvSpPr>
            <p:cNvPr id="13" name="Rectangle 12"/>
            <p:cNvSpPr/>
            <p:nvPr/>
          </p:nvSpPr>
          <p:spPr>
            <a:xfrm>
              <a:off x="3789040" y="2417373"/>
              <a:ext cx="1143000" cy="1083635"/>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Distributed</a:t>
              </a:r>
              <a:br>
                <a:rPr lang="en-US" dirty="0" smtClean="0">
                  <a:solidFill>
                    <a:schemeClr val="tx1"/>
                  </a:solidFill>
                </a:rPr>
              </a:br>
              <a:r>
                <a:rPr lang="en-US" dirty="0" smtClean="0">
                  <a:solidFill>
                    <a:schemeClr val="tx1"/>
                  </a:solidFill>
                </a:rPr>
                <a:t>query plan</a:t>
              </a:r>
              <a:endParaRPr lang="en-US" dirty="0">
                <a:solidFill>
                  <a:schemeClr val="tx1"/>
                </a:solidFill>
              </a:endParaRPr>
            </a:p>
          </p:txBody>
        </p:sp>
        <p:sp>
          <p:nvSpPr>
            <p:cNvPr id="14" name="Rectangle 13"/>
            <p:cNvSpPr/>
            <p:nvPr/>
          </p:nvSpPr>
          <p:spPr>
            <a:xfrm>
              <a:off x="1209656" y="1767484"/>
              <a:ext cx="1676400" cy="3628280"/>
            </a:xfrm>
            <a:prstGeom prst="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4572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chemeClr val="tx1"/>
                  </a:solidFill>
                </a:rPr>
                <a:t>.NET program</a:t>
              </a:r>
            </a:p>
            <a:p>
              <a:endParaRPr lang="en-US" sz="1200" dirty="0" smtClean="0">
                <a:solidFill>
                  <a:schemeClr val="tx2">
                    <a:lumMod val="60000"/>
                    <a:lumOff val="40000"/>
                  </a:schemeClr>
                </a:solidFill>
              </a:endParaRPr>
            </a:p>
            <a:p>
              <a:endParaRPr lang="en-US" sz="1400" dirty="0" smtClean="0">
                <a:solidFill>
                  <a:schemeClr val="tx1"/>
                </a:solidFill>
              </a:endParaRPr>
            </a:p>
          </p:txBody>
        </p:sp>
        <p:sp>
          <p:nvSpPr>
            <p:cNvPr id="15" name="Right Arrow 14"/>
            <p:cNvSpPr/>
            <p:nvPr/>
          </p:nvSpPr>
          <p:spPr>
            <a:xfrm>
              <a:off x="2507760" y="2475441"/>
              <a:ext cx="1257300" cy="884946"/>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 Query Expr</a:t>
              </a:r>
              <a:endParaRPr lang="en-US" dirty="0">
                <a:solidFill>
                  <a:schemeClr val="tx1"/>
                </a:solidFill>
              </a:endParaRPr>
            </a:p>
          </p:txBody>
        </p:sp>
        <p:sp>
          <p:nvSpPr>
            <p:cNvPr id="16" name="TextBox 39"/>
            <p:cNvSpPr txBox="1"/>
            <p:nvPr/>
          </p:nvSpPr>
          <p:spPr>
            <a:xfrm>
              <a:off x="5809310" y="1124744"/>
              <a:ext cx="1571002"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i="1" dirty="0" smtClean="0"/>
                <a:t>Data center</a:t>
              </a:r>
              <a:endParaRPr lang="en-US" sz="2000" b="1" i="1" dirty="0"/>
            </a:p>
          </p:txBody>
        </p:sp>
        <p:sp>
          <p:nvSpPr>
            <p:cNvPr id="17" name="Rectangle 16"/>
            <p:cNvSpPr/>
            <p:nvPr/>
          </p:nvSpPr>
          <p:spPr>
            <a:xfrm>
              <a:off x="6200756" y="4599312"/>
              <a:ext cx="2499692" cy="575215"/>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Output Tables</a:t>
              </a:r>
              <a:endParaRPr lang="en-US" dirty="0">
                <a:solidFill>
                  <a:schemeClr val="tx1"/>
                </a:solidFill>
              </a:endParaRPr>
            </a:p>
          </p:txBody>
        </p:sp>
        <p:sp>
          <p:nvSpPr>
            <p:cNvPr id="18" name="Left Arrow 17"/>
            <p:cNvSpPr/>
            <p:nvPr/>
          </p:nvSpPr>
          <p:spPr>
            <a:xfrm>
              <a:off x="5028040" y="4422323"/>
              <a:ext cx="1080516" cy="884946"/>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Result</a:t>
              </a:r>
              <a:endParaRPr lang="en-US" dirty="0">
                <a:solidFill>
                  <a:schemeClr val="tx1"/>
                </a:solidFill>
              </a:endParaRPr>
            </a:p>
          </p:txBody>
        </p:sp>
        <p:sp>
          <p:nvSpPr>
            <p:cNvPr id="19" name="Rectangle 18"/>
            <p:cNvSpPr/>
            <p:nvPr/>
          </p:nvSpPr>
          <p:spPr>
            <a:xfrm>
              <a:off x="7686656" y="2563936"/>
              <a:ext cx="1013792" cy="619462"/>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Input Tables</a:t>
              </a:r>
              <a:endParaRPr lang="en-US" dirty="0">
                <a:solidFill>
                  <a:schemeClr val="tx1"/>
                </a:solidFill>
              </a:endParaRPr>
            </a:p>
          </p:txBody>
        </p:sp>
        <p:sp>
          <p:nvSpPr>
            <p:cNvPr id="20" name="Down Arrow 19"/>
            <p:cNvSpPr/>
            <p:nvPr/>
          </p:nvSpPr>
          <p:spPr>
            <a:xfrm>
              <a:off x="8067656" y="3183398"/>
              <a:ext cx="457200" cy="353979"/>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dirty="0"/>
            </a:p>
          </p:txBody>
        </p:sp>
        <p:sp>
          <p:nvSpPr>
            <p:cNvPr id="21" name="Right Arrow 20"/>
            <p:cNvSpPr/>
            <p:nvPr/>
          </p:nvSpPr>
          <p:spPr>
            <a:xfrm>
              <a:off x="5028040" y="2461891"/>
              <a:ext cx="1080516" cy="884946"/>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Invoke</a:t>
              </a:r>
              <a:endParaRPr lang="en-US" dirty="0">
                <a:solidFill>
                  <a:schemeClr val="tx1"/>
                </a:solidFill>
              </a:endParaRPr>
            </a:p>
          </p:txBody>
        </p:sp>
        <p:sp>
          <p:nvSpPr>
            <p:cNvPr id="22" name="Double Wave 21"/>
            <p:cNvSpPr/>
            <p:nvPr/>
          </p:nvSpPr>
          <p:spPr>
            <a:xfrm>
              <a:off x="6187108" y="2475441"/>
              <a:ext cx="609600" cy="707957"/>
            </a:xfrm>
            <a:prstGeom prst="doubleWav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Query</a:t>
              </a:r>
              <a:endParaRPr lang="en-US" dirty="0">
                <a:solidFill>
                  <a:schemeClr val="tx1"/>
                </a:solidFill>
              </a:endParaRPr>
            </a:p>
          </p:txBody>
        </p:sp>
        <p:sp>
          <p:nvSpPr>
            <p:cNvPr id="23" name="Down Arrow 22"/>
            <p:cNvSpPr/>
            <p:nvPr/>
          </p:nvSpPr>
          <p:spPr>
            <a:xfrm>
              <a:off x="6353156" y="3183398"/>
              <a:ext cx="457200" cy="353979"/>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dirty="0"/>
            </a:p>
          </p:txBody>
        </p:sp>
        <p:sp>
          <p:nvSpPr>
            <p:cNvPr id="24" name="Rectangle 23"/>
            <p:cNvSpPr/>
            <p:nvPr/>
          </p:nvSpPr>
          <p:spPr>
            <a:xfrm>
              <a:off x="3817552" y="4333829"/>
              <a:ext cx="1143000" cy="973441"/>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Output </a:t>
              </a:r>
              <a:br>
                <a:rPr lang="en-US" dirty="0" smtClean="0">
                  <a:solidFill>
                    <a:schemeClr val="tx1"/>
                  </a:solidFill>
                </a:rPr>
              </a:br>
              <a:r>
                <a:rPr lang="en-US" dirty="0" smtClean="0">
                  <a:solidFill>
                    <a:schemeClr val="tx1"/>
                  </a:solidFill>
                </a:rPr>
                <a:t>DryadTable</a:t>
              </a:r>
              <a:endParaRPr lang="en-US" dirty="0">
                <a:solidFill>
                  <a:schemeClr val="tx1"/>
                </a:solidFill>
              </a:endParaRPr>
            </a:p>
          </p:txBody>
        </p:sp>
        <p:sp>
          <p:nvSpPr>
            <p:cNvPr id="25" name="Rectangle 24"/>
            <p:cNvSpPr/>
            <p:nvPr/>
          </p:nvSpPr>
          <p:spPr>
            <a:xfrm>
              <a:off x="7458056" y="3537377"/>
              <a:ext cx="1242392" cy="752204"/>
            </a:xfrm>
            <a:prstGeom prst="rect">
              <a:avLst/>
            </a:prstGeom>
            <a:solidFill>
              <a:srgbClr val="CCFFCC"/>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Dryad Execution</a:t>
              </a:r>
              <a:endParaRPr lang="en-US" dirty="0">
                <a:solidFill>
                  <a:schemeClr val="tx1"/>
                </a:solidFill>
              </a:endParaRPr>
            </a:p>
          </p:txBody>
        </p:sp>
        <p:sp>
          <p:nvSpPr>
            <p:cNvPr id="26" name="Left Arrow 25"/>
            <p:cNvSpPr/>
            <p:nvPr/>
          </p:nvSpPr>
          <p:spPr>
            <a:xfrm>
              <a:off x="2339752" y="4422323"/>
              <a:ext cx="1371600" cy="884946"/>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.Net Objects</a:t>
              </a:r>
              <a:endParaRPr lang="en-US" dirty="0">
                <a:solidFill>
                  <a:schemeClr val="tx1"/>
                </a:solidFill>
              </a:endParaRPr>
            </a:p>
          </p:txBody>
        </p:sp>
        <p:sp>
          <p:nvSpPr>
            <p:cNvPr id="27" name="Rectangle 26"/>
            <p:cNvSpPr/>
            <p:nvPr/>
          </p:nvSpPr>
          <p:spPr>
            <a:xfrm>
              <a:off x="6048356" y="3537377"/>
              <a:ext cx="952500" cy="707957"/>
            </a:xfrm>
            <a:prstGeom prst="rect">
              <a:avLst/>
            </a:prstGeom>
            <a:solidFill>
              <a:srgbClr val="CCFFCC"/>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JM</a:t>
              </a:r>
              <a:endParaRPr lang="en-US" dirty="0">
                <a:solidFill>
                  <a:schemeClr val="tx1"/>
                </a:solidFill>
              </a:endParaRPr>
            </a:p>
          </p:txBody>
        </p:sp>
        <p:sp>
          <p:nvSpPr>
            <p:cNvPr id="28" name="Down Arrow 27"/>
            <p:cNvSpPr/>
            <p:nvPr/>
          </p:nvSpPr>
          <p:spPr>
            <a:xfrm rot="16200000">
              <a:off x="6963972" y="3751250"/>
              <a:ext cx="530968" cy="4572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dirty="0"/>
            </a:p>
          </p:txBody>
        </p:sp>
        <p:sp>
          <p:nvSpPr>
            <p:cNvPr id="29" name="TextBox 44"/>
            <p:cNvSpPr txBox="1"/>
            <p:nvPr/>
          </p:nvSpPr>
          <p:spPr>
            <a:xfrm>
              <a:off x="1187624" y="2564904"/>
              <a:ext cx="1200144"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smtClean="0"/>
                <a:t>To Dryad Table</a:t>
              </a:r>
              <a:endParaRPr lang="en-US" sz="2000" dirty="0"/>
            </a:p>
          </p:txBody>
        </p:sp>
        <p:sp>
          <p:nvSpPr>
            <p:cNvPr id="30" name="TextBox 45"/>
            <p:cNvSpPr txBox="1"/>
            <p:nvPr/>
          </p:nvSpPr>
          <p:spPr>
            <a:xfrm>
              <a:off x="1317559" y="4660414"/>
              <a:ext cx="1055032"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err="1" smtClean="0"/>
                <a:t>Foreach</a:t>
              </a:r>
              <a:endParaRPr lang="en-US" sz="2000" dirty="0"/>
            </a:p>
          </p:txBody>
        </p:sp>
        <p:sp>
          <p:nvSpPr>
            <p:cNvPr id="32" name="Down Arrow 31"/>
            <p:cNvSpPr/>
            <p:nvPr/>
          </p:nvSpPr>
          <p:spPr>
            <a:xfrm rot="19214695">
              <a:off x="7267556" y="3183398"/>
              <a:ext cx="457200" cy="353979"/>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dirty="0"/>
            </a:p>
          </p:txBody>
        </p:sp>
        <p:sp>
          <p:nvSpPr>
            <p:cNvPr id="31" name="Rectangle 30"/>
            <p:cNvSpPr/>
            <p:nvPr/>
          </p:nvSpPr>
          <p:spPr>
            <a:xfrm>
              <a:off x="6903048" y="2448145"/>
              <a:ext cx="685800" cy="752204"/>
            </a:xfrm>
            <a:prstGeom prst="rect">
              <a:avLst/>
            </a:prstGeom>
            <a:solidFill>
              <a:srgbClr val="CCFFCC"/>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Vertex</a:t>
              </a:r>
              <a:br>
                <a:rPr lang="en-US" dirty="0" smtClean="0">
                  <a:solidFill>
                    <a:schemeClr val="tx1"/>
                  </a:solidFill>
                </a:rPr>
              </a:br>
              <a:r>
                <a:rPr lang="en-US" dirty="0" smtClean="0">
                  <a:solidFill>
                    <a:schemeClr val="tx1"/>
                  </a:solidFill>
                </a:rPr>
                <a:t>code</a:t>
              </a:r>
              <a:endParaRPr lang="en-US" dirty="0">
                <a:solidFill>
                  <a:schemeClr val="tx1"/>
                </a:solidFill>
              </a:endParaRPr>
            </a:p>
          </p:txBody>
        </p:sp>
      </p:grpSp>
      <p:sp>
        <p:nvSpPr>
          <p:cNvPr id="34" name="TextBox 33"/>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35"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36" name="TextBox 35"/>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25</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1979712" y="2204864"/>
            <a:ext cx="7092280" cy="1368152"/>
          </a:xfrm>
        </p:spPr>
        <p:txBody>
          <a:bodyPr/>
          <a:lstStyle/>
          <a:p>
            <a:pPr algn="ctr">
              <a:buNone/>
            </a:pPr>
            <a:r>
              <a:rPr lang="en-US" sz="3600" dirty="0" smtClean="0">
                <a:solidFill>
                  <a:schemeClr val="tx1"/>
                </a:solidFill>
                <a:latin typeface="Good Times" pitchFamily="2" charset="0"/>
              </a:rPr>
              <a:t>Nephele</a:t>
            </a:r>
            <a:r>
              <a:rPr lang="en-US" sz="3600" dirty="0">
                <a:solidFill>
                  <a:schemeClr val="tx1"/>
                </a:solidFill>
                <a:latin typeface="Good Times" pitchFamily="2" charset="0"/>
              </a:rPr>
              <a:t> </a:t>
            </a:r>
            <a:r>
              <a:rPr lang="en-US" sz="3600" dirty="0" smtClean="0">
                <a:solidFill>
                  <a:schemeClr val="tx1"/>
                </a:solidFill>
                <a:latin typeface="Good Times" pitchFamily="2" charset="0"/>
              </a:rPr>
              <a:t>Distributed Execution  Engine</a:t>
            </a:r>
            <a:endParaRPr lang="en-US" sz="3600" dirty="0">
              <a:solidFill>
                <a:schemeClr val="tx1"/>
              </a:solidFill>
              <a:latin typeface="Good Times" pitchFamily="2" charset="0"/>
            </a:endParaRPr>
          </a:p>
        </p:txBody>
      </p:sp>
      <p:sp>
        <p:nvSpPr>
          <p:cNvPr id="3" name="TextBox 2"/>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4"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5" name="TextBox 4"/>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26</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2010776" y="44624"/>
            <a:ext cx="7092280" cy="639763"/>
          </a:xfrm>
        </p:spPr>
        <p:txBody>
          <a:bodyPr/>
          <a:lstStyle/>
          <a:p>
            <a:pPr algn="ctr">
              <a:buNone/>
            </a:pPr>
            <a:r>
              <a:rPr lang="en-US" sz="2800" dirty="0" smtClean="0">
                <a:solidFill>
                  <a:srgbClr val="0070C0"/>
                </a:solidFill>
                <a:latin typeface="Arial Rounded MT Bold" pitchFamily="34" charset="0"/>
              </a:rPr>
              <a:t>Nephele Execution Engine</a:t>
            </a:r>
            <a:endParaRPr lang="en-US" sz="2800" dirty="0">
              <a:solidFill>
                <a:srgbClr val="0070C0"/>
              </a:solidFill>
              <a:latin typeface="Arial Rounded MT Bold" pitchFamily="34" charset="0"/>
            </a:endParaRPr>
          </a:p>
        </p:txBody>
      </p:sp>
      <p:sp>
        <p:nvSpPr>
          <p:cNvPr id="13" name="Rectangle 12"/>
          <p:cNvSpPr/>
          <p:nvPr/>
        </p:nvSpPr>
        <p:spPr>
          <a:xfrm>
            <a:off x="1475656" y="692696"/>
            <a:ext cx="7488832" cy="5632311"/>
          </a:xfrm>
          <a:prstGeom prst="rect">
            <a:avLst/>
          </a:prstGeom>
          <a:ln>
            <a:noFill/>
          </a:ln>
        </p:spPr>
        <p:txBody>
          <a:bodyPr wrap="square">
            <a:spAutoFit/>
          </a:bodyPr>
          <a:lstStyle/>
          <a:p>
            <a:pPr>
              <a:spcBef>
                <a:spcPct val="0"/>
              </a:spcBef>
            </a:pPr>
            <a:r>
              <a:rPr lang="en-GB" dirty="0" smtClean="0">
                <a:latin typeface="Arial Rounded MT Bold" pitchFamily="34" charset="0"/>
              </a:rPr>
              <a:t>    	Execute Nephele schedules</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Dryad style execution engine</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Evaluates dataflow graphs in parallel</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Data is read from distributed file system</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Flexible engine for complex jobs</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Design Goals</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Exploit scalability/flexibility of clouds</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Provide predictable performance</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Efficient execution on 1000+ cores</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Flexibility fault tolerance mechanisms  	</a:t>
            </a:r>
          </a:p>
          <a:p>
            <a:pPr>
              <a:spcBef>
                <a:spcPct val="0"/>
              </a:spcBef>
            </a:pPr>
            <a:endParaRPr lang="en-GB" dirty="0" smtClean="0">
              <a:latin typeface="Arial Rounded MT Bold" pitchFamily="34" charset="0"/>
            </a:endParaRPr>
          </a:p>
        </p:txBody>
      </p:sp>
      <p:sp>
        <p:nvSpPr>
          <p:cNvPr id="14" name="Bevel 13"/>
          <p:cNvSpPr/>
          <p:nvPr/>
        </p:nvSpPr>
        <p:spPr>
          <a:xfrm>
            <a:off x="1835696" y="823064"/>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2" name="Bevel 21"/>
          <p:cNvSpPr/>
          <p:nvPr/>
        </p:nvSpPr>
        <p:spPr>
          <a:xfrm>
            <a:off x="1835696" y="3559368"/>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1" name="Bevel 10"/>
          <p:cNvSpPr/>
          <p:nvPr/>
        </p:nvSpPr>
        <p:spPr>
          <a:xfrm>
            <a:off x="2555776" y="4149080"/>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2" name="Bevel 11"/>
          <p:cNvSpPr/>
          <p:nvPr/>
        </p:nvSpPr>
        <p:spPr>
          <a:xfrm>
            <a:off x="2555776" y="4697848"/>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9" name="Bevel 8"/>
          <p:cNvSpPr/>
          <p:nvPr/>
        </p:nvSpPr>
        <p:spPr>
          <a:xfrm>
            <a:off x="2555776" y="1381712"/>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5" name="Bevel 14"/>
          <p:cNvSpPr/>
          <p:nvPr/>
        </p:nvSpPr>
        <p:spPr>
          <a:xfrm>
            <a:off x="2555776" y="5242848"/>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6" name="Bevel 15"/>
          <p:cNvSpPr/>
          <p:nvPr/>
        </p:nvSpPr>
        <p:spPr>
          <a:xfrm>
            <a:off x="2555776" y="5777968"/>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7" name="Bevel 16"/>
          <p:cNvSpPr/>
          <p:nvPr/>
        </p:nvSpPr>
        <p:spPr>
          <a:xfrm>
            <a:off x="2555776" y="1930480"/>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8" name="Bevel 17"/>
          <p:cNvSpPr/>
          <p:nvPr/>
        </p:nvSpPr>
        <p:spPr>
          <a:xfrm>
            <a:off x="2555776" y="2465600"/>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0" name="Bevel 19"/>
          <p:cNvSpPr/>
          <p:nvPr/>
        </p:nvSpPr>
        <p:spPr>
          <a:xfrm>
            <a:off x="2555776" y="2996952"/>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9" name="TextBox 18"/>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21"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23" name="TextBox 22"/>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27</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1979712" y="-19075"/>
            <a:ext cx="7164288" cy="639763"/>
          </a:xfrm>
        </p:spPr>
        <p:txBody>
          <a:bodyPr/>
          <a:lstStyle/>
          <a:p>
            <a:pPr algn="ctr">
              <a:buNone/>
            </a:pPr>
            <a:r>
              <a:rPr lang="en-US" sz="2400" dirty="0" smtClean="0">
                <a:solidFill>
                  <a:srgbClr val="0070C0"/>
                </a:solidFill>
                <a:latin typeface="Arial Rounded MT Bold" pitchFamily="34" charset="0"/>
              </a:rPr>
              <a:t>What are Distributed Execution Engines?</a:t>
            </a:r>
            <a:endParaRPr lang="en-US" sz="2400" dirty="0">
              <a:solidFill>
                <a:srgbClr val="0070C0"/>
              </a:solidFill>
              <a:latin typeface="Arial Rounded MT Bold" pitchFamily="34" charset="0"/>
            </a:endParaRPr>
          </a:p>
        </p:txBody>
      </p:sp>
      <p:sp>
        <p:nvSpPr>
          <p:cNvPr id="13" name="Rectangle 12"/>
          <p:cNvSpPr/>
          <p:nvPr/>
        </p:nvSpPr>
        <p:spPr>
          <a:xfrm>
            <a:off x="2051720" y="677008"/>
            <a:ext cx="6912768" cy="5632312"/>
          </a:xfrm>
          <a:prstGeom prst="rect">
            <a:avLst/>
          </a:prstGeom>
        </p:spPr>
        <p:txBody>
          <a:bodyPr wrap="square">
            <a:spAutoFit/>
          </a:bodyPr>
          <a:lstStyle/>
          <a:p>
            <a:pPr>
              <a:spcBef>
                <a:spcPct val="0"/>
              </a:spcBef>
            </a:pPr>
            <a:r>
              <a:rPr lang="en-GB" dirty="0" smtClean="0">
                <a:latin typeface="Arial Rounded MT Bold" pitchFamily="34" charset="0"/>
              </a:rPr>
              <a:t>    </a:t>
            </a:r>
            <a:r>
              <a:rPr lang="en-GB" dirty="0">
                <a:latin typeface="Arial Rounded MT Bold" pitchFamily="34" charset="0"/>
              </a:rPr>
              <a:t>	</a:t>
            </a:r>
            <a:r>
              <a:rPr lang="en-GB" dirty="0" smtClean="0">
                <a:latin typeface="Arial Rounded MT Bold" pitchFamily="34" charset="0"/>
              </a:rPr>
              <a:t>DEEs are software systems that </a:t>
            </a:r>
            <a:r>
              <a:rPr lang="en-GB" dirty="0">
                <a:latin typeface="Arial Rounded MT Bold" pitchFamily="34" charset="0"/>
              </a:rPr>
              <a:t>run on a cluster of </a:t>
            </a:r>
            <a:r>
              <a:rPr lang="en-GB" dirty="0" smtClean="0">
                <a:latin typeface="Arial Rounded MT Bold" pitchFamily="34" charset="0"/>
              </a:rPr>
              <a:t>	network computer</a:t>
            </a:r>
            <a:endParaRPr lang="en-GB" dirty="0">
              <a:latin typeface="Arial Rounded MT Bold" pitchFamily="34" charset="0"/>
            </a:endParaRPr>
          </a:p>
          <a:p>
            <a:pPr>
              <a:spcBef>
                <a:spcPct val="0"/>
              </a:spcBef>
            </a:pPr>
            <a:r>
              <a:rPr lang="en-GB" dirty="0" smtClean="0">
                <a:latin typeface="Arial Rounded MT Bold" pitchFamily="34" charset="0"/>
              </a:rPr>
              <a:t>	High performance DEE for coarse-grained data 	Parallel 	applications</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Allows developers to create large scale distributed 	applications</a:t>
            </a:r>
          </a:p>
          <a:p>
            <a:pPr>
              <a:spcBef>
                <a:spcPct val="0"/>
              </a:spcBef>
            </a:pPr>
            <a:r>
              <a:rPr lang="en-GB" dirty="0" smtClean="0">
                <a:latin typeface="Arial Rounded MT Bold" pitchFamily="34" charset="0"/>
              </a:rPr>
              <a:t>    	Draw a graph of the data dependencies of their 	algorithm</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Each computer in these systems is capable of data-  	dependent control flow</a:t>
            </a:r>
          </a:p>
          <a:p>
            <a:pPr lvl="2">
              <a:spcBef>
                <a:spcPct val="0"/>
              </a:spcBef>
            </a:pPr>
            <a:r>
              <a:rPr lang="en-GB" dirty="0" smtClean="0">
                <a:latin typeface="Arial Rounded MT Bold" pitchFamily="34" charset="0"/>
              </a:rPr>
              <a:t>	Effectiveness computational power of a 	DEE is determined by expressiveness of 	execution model </a:t>
            </a:r>
          </a:p>
          <a:p>
            <a:pPr lvl="2">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DEEs provide shield to developers in terms of 	challenging aspects of distributed and parallel 	computing</a:t>
            </a:r>
          </a:p>
          <a:p>
            <a:pPr>
              <a:spcBef>
                <a:spcPct val="0"/>
              </a:spcBef>
              <a:buFont typeface="Wingdings" pitchFamily="2" charset="2"/>
              <a:buChar char="v"/>
            </a:pPr>
            <a:endParaRPr lang="en-GB" dirty="0" smtClean="0">
              <a:latin typeface="Arial Rounded MT Bold" pitchFamily="34" charset="0"/>
            </a:endParaRPr>
          </a:p>
        </p:txBody>
      </p:sp>
      <p:sp>
        <p:nvSpPr>
          <p:cNvPr id="14" name="Bevel 13"/>
          <p:cNvSpPr/>
          <p:nvPr/>
        </p:nvSpPr>
        <p:spPr>
          <a:xfrm>
            <a:off x="2051720" y="776044"/>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9" name="Bevel 18"/>
          <p:cNvSpPr/>
          <p:nvPr/>
        </p:nvSpPr>
        <p:spPr>
          <a:xfrm>
            <a:off x="2051720" y="1401436"/>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0" name="Bevel 19"/>
          <p:cNvSpPr/>
          <p:nvPr/>
        </p:nvSpPr>
        <p:spPr>
          <a:xfrm>
            <a:off x="2051720" y="2155536"/>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1" name="Bevel 20"/>
          <p:cNvSpPr/>
          <p:nvPr/>
        </p:nvSpPr>
        <p:spPr>
          <a:xfrm>
            <a:off x="2051720" y="5179872"/>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2" name="Bevel 21"/>
          <p:cNvSpPr/>
          <p:nvPr/>
        </p:nvSpPr>
        <p:spPr>
          <a:xfrm>
            <a:off x="2051720" y="2742940"/>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4" name="Bevel 23"/>
          <p:cNvSpPr/>
          <p:nvPr/>
        </p:nvSpPr>
        <p:spPr>
          <a:xfrm>
            <a:off x="2051720" y="3573016"/>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6" name="Frame 25"/>
          <p:cNvSpPr/>
          <p:nvPr/>
        </p:nvSpPr>
        <p:spPr>
          <a:xfrm>
            <a:off x="3118192" y="4149080"/>
            <a:ext cx="144016" cy="144016"/>
          </a:xfrm>
          <a:prstGeom prst="frame">
            <a:avLst/>
          </a:prstGeom>
          <a:solidFill>
            <a:srgbClr val="0070C0"/>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solidFill>
                <a:srgbClr val="339933"/>
              </a:solidFill>
            </a:endParaRPr>
          </a:p>
        </p:txBody>
      </p:sp>
      <p:sp>
        <p:nvSpPr>
          <p:cNvPr id="11" name="TextBox 10"/>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2"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15" name="TextBox 14"/>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latin typeface="Arial Rounded MT Bold"/>
                <a:cs typeface="Arial Rounded MT Bold"/>
              </a:rPr>
              <a:t>2</a:t>
            </a:r>
            <a:endParaRPr kumimoji="0" lang="en-US" sz="2000" b="1" i="0" u="none" strike="noStrike" kern="1200" cap="none" spc="0" normalizeH="0" baseline="0" noProof="0" dirty="0" smtClean="0">
              <a:ln>
                <a:noFill/>
              </a:ln>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2051720" y="30976"/>
            <a:ext cx="7092280" cy="639763"/>
          </a:xfrm>
        </p:spPr>
        <p:txBody>
          <a:bodyPr/>
          <a:lstStyle/>
          <a:p>
            <a:pPr algn="ctr">
              <a:buNone/>
            </a:pPr>
            <a:r>
              <a:rPr lang="en-US" sz="2800" dirty="0" smtClean="0">
                <a:solidFill>
                  <a:srgbClr val="0070C0"/>
                </a:solidFill>
                <a:latin typeface="Arial Rounded MT Bold" pitchFamily="34" charset="0"/>
              </a:rPr>
              <a:t>Nephele Architecture</a:t>
            </a:r>
            <a:endParaRPr lang="en-US" sz="2800" dirty="0">
              <a:solidFill>
                <a:srgbClr val="0070C0"/>
              </a:solidFill>
              <a:latin typeface="Arial Rounded MT Bold" pitchFamily="34" charset="0"/>
            </a:endParaRPr>
          </a:p>
        </p:txBody>
      </p:sp>
      <p:sp>
        <p:nvSpPr>
          <p:cNvPr id="13" name="Rectangle 12"/>
          <p:cNvSpPr/>
          <p:nvPr/>
        </p:nvSpPr>
        <p:spPr>
          <a:xfrm>
            <a:off x="1835696" y="836712"/>
            <a:ext cx="7056784" cy="2308324"/>
          </a:xfrm>
          <a:prstGeom prst="rect">
            <a:avLst/>
          </a:prstGeom>
          <a:ln>
            <a:noFill/>
          </a:ln>
        </p:spPr>
        <p:txBody>
          <a:bodyPr wrap="square">
            <a:spAutoFit/>
          </a:bodyPr>
          <a:lstStyle/>
          <a:p>
            <a:pPr>
              <a:spcBef>
                <a:spcPct val="0"/>
              </a:spcBef>
            </a:pPr>
            <a:r>
              <a:rPr lang="en-GB" dirty="0" smtClean="0">
                <a:latin typeface="Arial Rounded MT Bold" pitchFamily="34" charset="0"/>
              </a:rPr>
              <a:t>    	Standard master worker pattern </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Workers can be allocated on </a:t>
            </a:r>
          </a:p>
          <a:p>
            <a:pPr>
              <a:spcBef>
                <a:spcPct val="0"/>
              </a:spcBef>
            </a:pPr>
            <a:r>
              <a:rPr lang="en-GB" dirty="0" smtClean="0">
                <a:latin typeface="Arial Rounded MT Bold" pitchFamily="34" charset="0"/>
              </a:rPr>
              <a:t>	demand</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a:t>
            </a:r>
          </a:p>
        </p:txBody>
      </p:sp>
      <p:sp>
        <p:nvSpPr>
          <p:cNvPr id="14" name="Bevel 13"/>
          <p:cNvSpPr/>
          <p:nvPr/>
        </p:nvSpPr>
        <p:spPr>
          <a:xfrm>
            <a:off x="2055488" y="949664"/>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8" name="Bevel 7"/>
          <p:cNvSpPr/>
          <p:nvPr/>
        </p:nvSpPr>
        <p:spPr>
          <a:xfrm>
            <a:off x="2051720" y="1543144"/>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pic>
        <p:nvPicPr>
          <p:cNvPr id="2050" name="Picture 2"/>
          <p:cNvPicPr>
            <a:picLocks noChangeAspect="1" noChangeArrowheads="1"/>
          </p:cNvPicPr>
          <p:nvPr/>
        </p:nvPicPr>
        <p:blipFill>
          <a:blip r:embed="rId3" cstate="print"/>
          <a:srcRect/>
          <a:stretch>
            <a:fillRect/>
          </a:stretch>
        </p:blipFill>
        <p:spPr bwMode="auto">
          <a:xfrm>
            <a:off x="2007008" y="2467322"/>
            <a:ext cx="6996746" cy="3265934"/>
          </a:xfrm>
          <a:prstGeom prst="rect">
            <a:avLst/>
          </a:prstGeom>
          <a:noFill/>
          <a:ln w="9525">
            <a:solidFill>
              <a:srgbClr val="0070C0"/>
            </a:solid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841424" y="1054458"/>
            <a:ext cx="2160240" cy="1399034"/>
          </a:xfrm>
          <a:prstGeom prst="rect">
            <a:avLst/>
          </a:prstGeom>
          <a:noFill/>
          <a:ln w="9525">
            <a:solidFill>
              <a:srgbClr val="0070C0"/>
            </a:solidFill>
            <a:miter lim="800000"/>
            <a:headEnd/>
            <a:tailEnd/>
          </a:ln>
        </p:spPr>
      </p:pic>
      <p:sp>
        <p:nvSpPr>
          <p:cNvPr id="9" name="TextBox 8"/>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0" name="Picture 2" descr="https://secure.gravatar.com/avatar/8a7efd209b0829562175c11822eb540b?s=420&amp;d=https://a248.e.akamai.net/assets.github.com%2Fimages%2Fgravatars%2Fgravatar-org-420.png"/>
          <p:cNvPicPr>
            <a:picLocks noChangeAspect="1" noChangeArrowheads="1"/>
          </p:cNvPicPr>
          <p:nvPr/>
        </p:nvPicPr>
        <p:blipFill>
          <a:blip r:embed="rId5" cstate="print"/>
          <a:srcRect/>
          <a:stretch>
            <a:fillRect/>
          </a:stretch>
        </p:blipFill>
        <p:spPr bwMode="auto">
          <a:xfrm>
            <a:off x="2411760" y="6309320"/>
            <a:ext cx="504056" cy="432048"/>
          </a:xfrm>
          <a:prstGeom prst="rect">
            <a:avLst/>
          </a:prstGeom>
          <a:noFill/>
          <a:ln>
            <a:solidFill>
              <a:schemeClr val="accent1"/>
            </a:solidFill>
          </a:ln>
        </p:spPr>
      </p:pic>
      <p:sp>
        <p:nvSpPr>
          <p:cNvPr id="11" name="TextBox 10"/>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28</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683568" y="44624"/>
            <a:ext cx="5688632" cy="639763"/>
          </a:xfrm>
        </p:spPr>
        <p:txBody>
          <a:bodyPr/>
          <a:lstStyle/>
          <a:p>
            <a:pPr algn="ctr">
              <a:buNone/>
            </a:pPr>
            <a:r>
              <a:rPr lang="en-US" sz="2800" dirty="0" smtClean="0">
                <a:solidFill>
                  <a:srgbClr val="0070C0"/>
                </a:solidFill>
                <a:latin typeface="Arial Rounded MT Bold" pitchFamily="34" charset="0"/>
              </a:rPr>
              <a:t>Structure of Nephele Schedule</a:t>
            </a:r>
            <a:endParaRPr lang="en-US" sz="2800" dirty="0">
              <a:solidFill>
                <a:srgbClr val="0070C0"/>
              </a:solidFill>
              <a:latin typeface="Arial Rounded MT Bold" pitchFamily="34" charset="0"/>
            </a:endParaRPr>
          </a:p>
        </p:txBody>
      </p:sp>
      <p:sp>
        <p:nvSpPr>
          <p:cNvPr id="13" name="Rectangle 12"/>
          <p:cNvSpPr/>
          <p:nvPr/>
        </p:nvSpPr>
        <p:spPr>
          <a:xfrm>
            <a:off x="251520" y="665400"/>
            <a:ext cx="6768752" cy="5632311"/>
          </a:xfrm>
          <a:prstGeom prst="rect">
            <a:avLst/>
          </a:prstGeom>
          <a:ln>
            <a:noFill/>
          </a:ln>
        </p:spPr>
        <p:txBody>
          <a:bodyPr wrap="square">
            <a:spAutoFit/>
          </a:bodyPr>
          <a:lstStyle/>
          <a:p>
            <a:pPr>
              <a:spcBef>
                <a:spcPct val="0"/>
              </a:spcBef>
            </a:pPr>
            <a:r>
              <a:rPr lang="en-GB" dirty="0" smtClean="0">
                <a:latin typeface="Arial Rounded MT Bold" pitchFamily="34" charset="0"/>
              </a:rPr>
              <a:t>    	Nephele schedule is represented as DAG</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Vertices represent tasks</a:t>
            </a:r>
          </a:p>
          <a:p>
            <a:pPr>
              <a:spcBef>
                <a:spcPct val="0"/>
              </a:spcBef>
            </a:pPr>
            <a:r>
              <a:rPr lang="en-GB" dirty="0" smtClean="0">
                <a:latin typeface="Arial Rounded MT Bold" pitchFamily="34" charset="0"/>
              </a:rPr>
              <a:t>		Edges denote communication channels</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Mandatory information for each vertex</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Task Program</a:t>
            </a:r>
          </a:p>
          <a:p>
            <a:pPr>
              <a:spcBef>
                <a:spcPct val="0"/>
              </a:spcBef>
            </a:pPr>
            <a:r>
              <a:rPr lang="en-GB" dirty="0" smtClean="0">
                <a:latin typeface="Arial Rounded MT Bold" pitchFamily="34" charset="0"/>
              </a:rPr>
              <a:t>		Input / Output data location (I/O vertices 			only) </a:t>
            </a:r>
          </a:p>
          <a:p>
            <a:pPr>
              <a:spcBef>
                <a:spcPct val="0"/>
              </a:spcBef>
            </a:pPr>
            <a:r>
              <a:rPr lang="en-GB" dirty="0" smtClean="0">
                <a:latin typeface="Arial Rounded MT Bold" pitchFamily="34" charset="0"/>
              </a:rPr>
              <a:t>	Optional Information for each vertices</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Number of subtasks (degree of 				parallelism)</a:t>
            </a:r>
          </a:p>
          <a:p>
            <a:pPr>
              <a:spcBef>
                <a:spcPct val="0"/>
              </a:spcBef>
            </a:pPr>
            <a:r>
              <a:rPr lang="en-GB" dirty="0" smtClean="0">
                <a:latin typeface="Arial Rounded MT Bold" pitchFamily="34" charset="0"/>
              </a:rPr>
              <a:t>		Number of subtasks per virtual machine</a:t>
            </a:r>
          </a:p>
          <a:p>
            <a:pPr>
              <a:spcBef>
                <a:spcPct val="0"/>
              </a:spcBef>
            </a:pPr>
            <a:r>
              <a:rPr lang="en-GB" dirty="0" smtClean="0">
                <a:latin typeface="Arial Rounded MT Bold" pitchFamily="34" charset="0"/>
              </a:rPr>
              <a:t>		Types of Virtual machines (# CPU core, 			RAM ...)</a:t>
            </a:r>
          </a:p>
          <a:p>
            <a:pPr>
              <a:spcBef>
                <a:spcPct val="0"/>
              </a:spcBef>
            </a:pPr>
            <a:r>
              <a:rPr lang="en-GB" dirty="0" smtClean="0">
                <a:latin typeface="Arial Rounded MT Bold" pitchFamily="34" charset="0"/>
              </a:rPr>
              <a:t>		Channel Types</a:t>
            </a:r>
          </a:p>
          <a:p>
            <a:pPr>
              <a:spcBef>
                <a:spcPct val="0"/>
              </a:spcBef>
            </a:pPr>
            <a:r>
              <a:rPr lang="en-GB" dirty="0" smtClean="0">
                <a:latin typeface="Arial Rounded MT Bold" pitchFamily="34" charset="0"/>
              </a:rPr>
              <a:t>		Sharing virtual machines among tasks	</a:t>
            </a:r>
          </a:p>
          <a:p>
            <a:pPr>
              <a:spcBef>
                <a:spcPct val="0"/>
              </a:spcBef>
            </a:pPr>
            <a:endParaRPr lang="en-GB" dirty="0" smtClean="0">
              <a:latin typeface="Arial Rounded MT Bold" pitchFamily="34" charset="0"/>
            </a:endParaRPr>
          </a:p>
        </p:txBody>
      </p:sp>
      <p:sp>
        <p:nvSpPr>
          <p:cNvPr id="14" name="Bevel 13"/>
          <p:cNvSpPr/>
          <p:nvPr/>
        </p:nvSpPr>
        <p:spPr>
          <a:xfrm>
            <a:off x="728280" y="795768"/>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2" name="Bevel 21"/>
          <p:cNvSpPr/>
          <p:nvPr/>
        </p:nvSpPr>
        <p:spPr>
          <a:xfrm>
            <a:off x="728280" y="2167688"/>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8" name="Bevel 17"/>
          <p:cNvSpPr/>
          <p:nvPr/>
        </p:nvSpPr>
        <p:spPr>
          <a:xfrm>
            <a:off x="728280" y="3539608"/>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grpSp>
        <p:nvGrpSpPr>
          <p:cNvPr id="33" name="Group 32"/>
          <p:cNvGrpSpPr/>
          <p:nvPr/>
        </p:nvGrpSpPr>
        <p:grpSpPr>
          <a:xfrm>
            <a:off x="1327872" y="1340768"/>
            <a:ext cx="147784" cy="4522856"/>
            <a:chOff x="1327872" y="1340768"/>
            <a:chExt cx="147784" cy="4522856"/>
          </a:xfrm>
        </p:grpSpPr>
        <p:sp>
          <p:nvSpPr>
            <p:cNvPr id="11" name="Bevel 10"/>
            <p:cNvSpPr/>
            <p:nvPr/>
          </p:nvSpPr>
          <p:spPr>
            <a:xfrm>
              <a:off x="1327872" y="4098256"/>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9" name="Bevel 8"/>
            <p:cNvSpPr/>
            <p:nvPr/>
          </p:nvSpPr>
          <p:spPr>
            <a:xfrm>
              <a:off x="1327872" y="1340768"/>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5" name="Bevel 14"/>
            <p:cNvSpPr/>
            <p:nvPr/>
          </p:nvSpPr>
          <p:spPr>
            <a:xfrm>
              <a:off x="1327872" y="4919984"/>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0" name="Bevel 19"/>
            <p:cNvSpPr/>
            <p:nvPr/>
          </p:nvSpPr>
          <p:spPr>
            <a:xfrm>
              <a:off x="1327872" y="2726336"/>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6" name="Bevel 15"/>
            <p:cNvSpPr/>
            <p:nvPr/>
          </p:nvSpPr>
          <p:spPr>
            <a:xfrm>
              <a:off x="1331640" y="1629648"/>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7" name="Bevel 16"/>
            <p:cNvSpPr/>
            <p:nvPr/>
          </p:nvSpPr>
          <p:spPr>
            <a:xfrm>
              <a:off x="1327872" y="3001568"/>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9" name="Bevel 18"/>
            <p:cNvSpPr/>
            <p:nvPr/>
          </p:nvSpPr>
          <p:spPr>
            <a:xfrm>
              <a:off x="1331640" y="4631952"/>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1" name="Bevel 20"/>
            <p:cNvSpPr/>
            <p:nvPr/>
          </p:nvSpPr>
          <p:spPr>
            <a:xfrm>
              <a:off x="1327872" y="5449912"/>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3" name="Bevel 22"/>
            <p:cNvSpPr/>
            <p:nvPr/>
          </p:nvSpPr>
          <p:spPr>
            <a:xfrm>
              <a:off x="1327872" y="5719608"/>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grpSp>
      <p:sp>
        <p:nvSpPr>
          <p:cNvPr id="24" name="Rounded Rectangle 23"/>
          <p:cNvSpPr/>
          <p:nvPr/>
        </p:nvSpPr>
        <p:spPr>
          <a:xfrm>
            <a:off x="6228184" y="676704"/>
            <a:ext cx="284380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Arial Rounded MT Bold" pitchFamily="34" charset="0"/>
              </a:rPr>
              <a:t>Output 1</a:t>
            </a:r>
          </a:p>
          <a:p>
            <a:pPr algn="ctr"/>
            <a:r>
              <a:rPr lang="en-GB" sz="1200" b="1" dirty="0" smtClean="0">
                <a:latin typeface="Arial" pitchFamily="34" charset="0"/>
                <a:cs typeface="Arial" pitchFamily="34" charset="0"/>
              </a:rPr>
              <a:t>Task: </a:t>
            </a:r>
            <a:r>
              <a:rPr lang="en-GB" sz="1200" b="1" dirty="0" err="1" smtClean="0">
                <a:latin typeface="Arial" pitchFamily="34" charset="0"/>
                <a:cs typeface="Arial" pitchFamily="34" charset="0"/>
              </a:rPr>
              <a:t>LineWriterTask.Program</a:t>
            </a:r>
            <a:endParaRPr lang="en-GB" sz="1200" b="1" dirty="0">
              <a:latin typeface="Arial" pitchFamily="34" charset="0"/>
              <a:cs typeface="Arial" pitchFamily="34" charset="0"/>
            </a:endParaRPr>
          </a:p>
        </p:txBody>
      </p:sp>
      <p:sp>
        <p:nvSpPr>
          <p:cNvPr id="25" name="Rounded Rectangle 24"/>
          <p:cNvSpPr/>
          <p:nvPr/>
        </p:nvSpPr>
        <p:spPr>
          <a:xfrm>
            <a:off x="6228184" y="2132856"/>
            <a:ext cx="284380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Arial Rounded MT Bold" pitchFamily="34" charset="0"/>
                <a:cs typeface="Arial" pitchFamily="34" charset="0"/>
              </a:rPr>
              <a:t>Task 1 </a:t>
            </a:r>
          </a:p>
          <a:p>
            <a:pPr algn="ctr"/>
            <a:r>
              <a:rPr lang="en-GB" sz="1200" b="1" dirty="0" smtClean="0">
                <a:latin typeface="Arial" pitchFamily="34" charset="0"/>
                <a:cs typeface="Arial" pitchFamily="34" charset="0"/>
              </a:rPr>
              <a:t>Task: </a:t>
            </a:r>
            <a:r>
              <a:rPr lang="en-GB" sz="1200" b="1" dirty="0" err="1" smtClean="0">
                <a:latin typeface="Arial" pitchFamily="34" charset="0"/>
                <a:cs typeface="Arial" pitchFamily="34" charset="0"/>
              </a:rPr>
              <a:t>MyTask.Program</a:t>
            </a:r>
            <a:endParaRPr lang="en-GB" sz="1200" b="1" dirty="0">
              <a:latin typeface="Arial" pitchFamily="34" charset="0"/>
              <a:cs typeface="Arial" pitchFamily="34" charset="0"/>
            </a:endParaRPr>
          </a:p>
        </p:txBody>
      </p:sp>
      <p:sp>
        <p:nvSpPr>
          <p:cNvPr id="26" name="Rounded Rectangle 25"/>
          <p:cNvSpPr/>
          <p:nvPr/>
        </p:nvSpPr>
        <p:spPr>
          <a:xfrm>
            <a:off x="6228184" y="3717032"/>
            <a:ext cx="284380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Arial Rounded MT Bold" pitchFamily="34" charset="0"/>
              </a:rPr>
              <a:t>Input 1</a:t>
            </a:r>
          </a:p>
          <a:p>
            <a:pPr algn="ctr"/>
            <a:r>
              <a:rPr lang="en-GB" sz="1200" b="1" dirty="0" smtClean="0">
                <a:latin typeface="Arial" pitchFamily="34" charset="0"/>
                <a:cs typeface="Arial" pitchFamily="34" charset="0"/>
              </a:rPr>
              <a:t>Task: </a:t>
            </a:r>
            <a:r>
              <a:rPr lang="en-GB" sz="1200" b="1" dirty="0" err="1" smtClean="0">
                <a:latin typeface="Arial" pitchFamily="34" charset="0"/>
                <a:cs typeface="Arial" pitchFamily="34" charset="0"/>
              </a:rPr>
              <a:t>LineReaderTask.Program</a:t>
            </a:r>
            <a:endParaRPr lang="en-GB" sz="1200" b="1" dirty="0">
              <a:latin typeface="Arial" pitchFamily="34" charset="0"/>
              <a:cs typeface="Arial" pitchFamily="34" charset="0"/>
            </a:endParaRPr>
          </a:p>
        </p:txBody>
      </p:sp>
      <p:cxnSp>
        <p:nvCxnSpPr>
          <p:cNvPr id="35" name="Straight Arrow Connector 34"/>
          <p:cNvCxnSpPr>
            <a:stCxn id="25" idx="0"/>
            <a:endCxn id="24" idx="2"/>
          </p:cNvCxnSpPr>
          <p:nvPr/>
        </p:nvCxnSpPr>
        <p:spPr>
          <a:xfrm flipV="1">
            <a:off x="7650088" y="1468792"/>
            <a:ext cx="0" cy="66406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7" name="Straight Arrow Connector 36"/>
          <p:cNvCxnSpPr>
            <a:stCxn id="26" idx="0"/>
            <a:endCxn id="25" idx="2"/>
          </p:cNvCxnSpPr>
          <p:nvPr/>
        </p:nvCxnSpPr>
        <p:spPr>
          <a:xfrm flipV="1">
            <a:off x="7650088" y="2924944"/>
            <a:ext cx="0" cy="7920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7" name="TextBox 26"/>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28"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29" name="TextBox 28"/>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29</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1043608" y="196949"/>
            <a:ext cx="5112568" cy="639763"/>
          </a:xfrm>
        </p:spPr>
        <p:txBody>
          <a:bodyPr/>
          <a:lstStyle/>
          <a:p>
            <a:pPr algn="ctr">
              <a:buNone/>
            </a:pPr>
            <a:r>
              <a:rPr lang="en-US" sz="2800" dirty="0" smtClean="0">
                <a:solidFill>
                  <a:srgbClr val="0070C0"/>
                </a:solidFill>
                <a:latin typeface="Arial Rounded MT Bold" pitchFamily="34" charset="0"/>
              </a:rPr>
              <a:t>Execution Stages</a:t>
            </a:r>
            <a:endParaRPr lang="en-US" sz="2800" dirty="0">
              <a:solidFill>
                <a:srgbClr val="0070C0"/>
              </a:solidFill>
              <a:latin typeface="Arial Rounded MT Bold" pitchFamily="34" charset="0"/>
            </a:endParaRPr>
          </a:p>
        </p:txBody>
      </p:sp>
      <p:sp>
        <p:nvSpPr>
          <p:cNvPr id="13" name="Rectangle 12"/>
          <p:cNvSpPr/>
          <p:nvPr/>
        </p:nvSpPr>
        <p:spPr>
          <a:xfrm>
            <a:off x="107504" y="980728"/>
            <a:ext cx="6768752" cy="5078313"/>
          </a:xfrm>
          <a:prstGeom prst="rect">
            <a:avLst/>
          </a:prstGeom>
          <a:ln>
            <a:noFill/>
          </a:ln>
        </p:spPr>
        <p:txBody>
          <a:bodyPr wrap="square">
            <a:spAutoFit/>
          </a:bodyPr>
          <a:lstStyle/>
          <a:p>
            <a:pPr>
              <a:spcBef>
                <a:spcPct val="0"/>
              </a:spcBef>
            </a:pPr>
            <a:r>
              <a:rPr lang="en-GB" dirty="0" smtClean="0">
                <a:latin typeface="Arial Rounded MT Bold" pitchFamily="34" charset="0"/>
              </a:rPr>
              <a:t>    	Issues with on-demand allocation</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When to allocate virtual machine?</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When to de-allocate virtual machine?</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No guarantee of resource availability!</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Stages ensure three properties</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VMs of upcoming stage are available </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All workers are setup and ready</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Data of previous stages is stored in 			persistent manner 			</a:t>
            </a:r>
          </a:p>
          <a:p>
            <a:pPr>
              <a:spcBef>
                <a:spcPct val="0"/>
              </a:spcBef>
            </a:pPr>
            <a:endParaRPr lang="en-GB" dirty="0" smtClean="0">
              <a:latin typeface="Arial Rounded MT Bold" pitchFamily="34" charset="0"/>
            </a:endParaRPr>
          </a:p>
        </p:txBody>
      </p:sp>
      <p:grpSp>
        <p:nvGrpSpPr>
          <p:cNvPr id="48" name="Group 47"/>
          <p:cNvGrpSpPr/>
          <p:nvPr/>
        </p:nvGrpSpPr>
        <p:grpSpPr>
          <a:xfrm>
            <a:off x="728280" y="1107328"/>
            <a:ext cx="747376" cy="4238592"/>
            <a:chOff x="728280" y="1196752"/>
            <a:chExt cx="747376" cy="4238592"/>
          </a:xfrm>
        </p:grpSpPr>
        <p:sp>
          <p:nvSpPr>
            <p:cNvPr id="14" name="Bevel 13"/>
            <p:cNvSpPr/>
            <p:nvPr/>
          </p:nvSpPr>
          <p:spPr>
            <a:xfrm>
              <a:off x="728280" y="1196752"/>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8" name="Bevel 17"/>
            <p:cNvSpPr/>
            <p:nvPr/>
          </p:nvSpPr>
          <p:spPr>
            <a:xfrm>
              <a:off x="728280" y="3641256"/>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5" name="Bevel 14"/>
            <p:cNvSpPr/>
            <p:nvPr/>
          </p:nvSpPr>
          <p:spPr>
            <a:xfrm>
              <a:off x="1327872" y="4221088"/>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0" name="Bevel 19"/>
            <p:cNvSpPr/>
            <p:nvPr/>
          </p:nvSpPr>
          <p:spPr>
            <a:xfrm>
              <a:off x="1327872" y="2286752"/>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7" name="Bevel 16"/>
            <p:cNvSpPr/>
            <p:nvPr/>
          </p:nvSpPr>
          <p:spPr>
            <a:xfrm>
              <a:off x="1327872" y="2849168"/>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1" name="Bevel 20"/>
            <p:cNvSpPr/>
            <p:nvPr/>
          </p:nvSpPr>
          <p:spPr>
            <a:xfrm>
              <a:off x="1327872" y="4751016"/>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44" name="Bevel 43"/>
            <p:cNvSpPr/>
            <p:nvPr/>
          </p:nvSpPr>
          <p:spPr>
            <a:xfrm>
              <a:off x="1317992" y="1755400"/>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47" name="Bevel 46"/>
            <p:cNvSpPr/>
            <p:nvPr/>
          </p:nvSpPr>
          <p:spPr>
            <a:xfrm>
              <a:off x="1331640" y="5291328"/>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grpSp>
      <p:grpSp>
        <p:nvGrpSpPr>
          <p:cNvPr id="50" name="Group 49"/>
          <p:cNvGrpSpPr/>
          <p:nvPr/>
        </p:nvGrpSpPr>
        <p:grpSpPr>
          <a:xfrm>
            <a:off x="6457856" y="850360"/>
            <a:ext cx="2473889" cy="4810888"/>
            <a:chOff x="6588224" y="850360"/>
            <a:chExt cx="2473889" cy="4810888"/>
          </a:xfrm>
        </p:grpSpPr>
        <p:grpSp>
          <p:nvGrpSpPr>
            <p:cNvPr id="51" name="Group 56"/>
            <p:cNvGrpSpPr/>
            <p:nvPr/>
          </p:nvGrpSpPr>
          <p:grpSpPr>
            <a:xfrm>
              <a:off x="6624736" y="908720"/>
              <a:ext cx="2437377" cy="4752528"/>
              <a:chOff x="6624736" y="908720"/>
              <a:chExt cx="2437377" cy="4752528"/>
            </a:xfrm>
          </p:grpSpPr>
          <p:sp>
            <p:nvSpPr>
              <p:cNvPr id="77" name="Rectangle 76"/>
              <p:cNvSpPr/>
              <p:nvPr/>
            </p:nvSpPr>
            <p:spPr>
              <a:xfrm>
                <a:off x="6624736" y="908720"/>
                <a:ext cx="2437377" cy="4752528"/>
              </a:xfrm>
              <a:prstGeom prst="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8" name="Straight Connector 77"/>
              <p:cNvCxnSpPr/>
              <p:nvPr/>
            </p:nvCxnSpPr>
            <p:spPr>
              <a:xfrm>
                <a:off x="6632812" y="2456597"/>
                <a:ext cx="2429301"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2" name="Group 70"/>
            <p:cNvGrpSpPr/>
            <p:nvPr/>
          </p:nvGrpSpPr>
          <p:grpSpPr>
            <a:xfrm>
              <a:off x="6714824" y="1175568"/>
              <a:ext cx="2267744" cy="4361424"/>
              <a:chOff x="6660232" y="1183104"/>
              <a:chExt cx="2267744" cy="4361424"/>
            </a:xfrm>
          </p:grpSpPr>
          <p:sp>
            <p:nvSpPr>
              <p:cNvPr id="55" name="Rounded Rectangle 54"/>
              <p:cNvSpPr/>
              <p:nvPr/>
            </p:nvSpPr>
            <p:spPr>
              <a:xfrm>
                <a:off x="6660232" y="1196752"/>
                <a:ext cx="2267744"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ounded Rectangle 55"/>
              <p:cNvSpPr/>
              <p:nvPr/>
            </p:nvSpPr>
            <p:spPr>
              <a:xfrm>
                <a:off x="6660232" y="2852936"/>
                <a:ext cx="2267744"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ounded Rectangle 56"/>
              <p:cNvSpPr/>
              <p:nvPr/>
            </p:nvSpPr>
            <p:spPr>
              <a:xfrm>
                <a:off x="6804248" y="1556792"/>
                <a:ext cx="1944216" cy="187220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p:cNvSpPr txBox="1"/>
              <p:nvPr/>
            </p:nvSpPr>
            <p:spPr>
              <a:xfrm>
                <a:off x="6673880" y="1183104"/>
                <a:ext cx="1224136" cy="36004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b="1" i="0" u="none" strike="noStrike" kern="1200" cap="none" spc="0" normalizeH="0" baseline="0" noProof="0" dirty="0" smtClean="0">
                    <a:ln>
                      <a:noFill/>
                    </a:ln>
                    <a:solidFill>
                      <a:schemeClr val="bg1"/>
                    </a:solidFill>
                    <a:effectLst/>
                    <a:uLnTx/>
                    <a:uFillTx/>
                    <a:latin typeface="+mj-lt"/>
                    <a:ea typeface="+mj-ea"/>
                    <a:cs typeface="+mj-cs"/>
                  </a:rPr>
                  <a:t>Input 1 (1)</a:t>
                </a:r>
              </a:p>
            </p:txBody>
          </p:sp>
          <p:sp>
            <p:nvSpPr>
              <p:cNvPr id="59" name="TextBox 58"/>
              <p:cNvSpPr txBox="1"/>
              <p:nvPr/>
            </p:nvSpPr>
            <p:spPr>
              <a:xfrm>
                <a:off x="6673880" y="3442648"/>
                <a:ext cx="1152128" cy="36004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b="1" i="0" u="none" strike="noStrike" kern="1200" cap="none" spc="0" normalizeH="0" baseline="0" noProof="0" dirty="0" smtClean="0">
                    <a:ln>
                      <a:noFill/>
                    </a:ln>
                    <a:solidFill>
                      <a:schemeClr val="bg1"/>
                    </a:solidFill>
                    <a:effectLst/>
                    <a:uLnTx/>
                    <a:uFillTx/>
                    <a:latin typeface="+mj-lt"/>
                    <a:ea typeface="+mj-ea"/>
                    <a:cs typeface="+mj-cs"/>
                  </a:rPr>
                  <a:t>Task 1 (2)</a:t>
                </a:r>
              </a:p>
            </p:txBody>
          </p:sp>
          <p:sp>
            <p:nvSpPr>
              <p:cNvPr id="60" name="Rounded Rectangle 59"/>
              <p:cNvSpPr/>
              <p:nvPr/>
            </p:nvSpPr>
            <p:spPr>
              <a:xfrm>
                <a:off x="6660232" y="4437112"/>
                <a:ext cx="226774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p:cNvSpPr txBox="1"/>
              <p:nvPr/>
            </p:nvSpPr>
            <p:spPr>
              <a:xfrm>
                <a:off x="6673880" y="5184488"/>
                <a:ext cx="1296144" cy="36004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b="1" i="0" u="none" strike="noStrike" kern="1200" cap="none" spc="0" normalizeH="0" baseline="0" noProof="0" dirty="0" smtClean="0">
                    <a:ln>
                      <a:noFill/>
                    </a:ln>
                    <a:solidFill>
                      <a:schemeClr val="bg1"/>
                    </a:solidFill>
                    <a:effectLst/>
                    <a:uLnTx/>
                    <a:uFillTx/>
                    <a:latin typeface="+mj-lt"/>
                    <a:ea typeface="+mj-ea"/>
                    <a:cs typeface="+mj-cs"/>
                  </a:rPr>
                  <a:t>Input 1 (1)</a:t>
                </a:r>
              </a:p>
            </p:txBody>
          </p:sp>
          <p:sp>
            <p:nvSpPr>
              <p:cNvPr id="62" name="Rounded Rectangle 61"/>
              <p:cNvSpPr/>
              <p:nvPr/>
            </p:nvSpPr>
            <p:spPr>
              <a:xfrm>
                <a:off x="6804248" y="4487088"/>
                <a:ext cx="1944216" cy="72846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p:cNvSpPr txBox="1"/>
              <p:nvPr/>
            </p:nvSpPr>
            <p:spPr>
              <a:xfrm>
                <a:off x="6876256" y="1556792"/>
                <a:ext cx="1224136" cy="432048"/>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200" i="0" u="none" strike="noStrike" kern="1200" cap="none" spc="0" normalizeH="0" baseline="0" noProof="0" dirty="0" smtClean="0">
                    <a:ln>
                      <a:noFill/>
                    </a:ln>
                    <a:effectLst/>
                    <a:uLnTx/>
                    <a:uFillTx/>
                    <a:latin typeface="+mj-lt"/>
                    <a:ea typeface="+mj-ea"/>
                    <a:cs typeface="+mj-cs"/>
                  </a:rPr>
                  <a:t>ID: 2</a:t>
                </a:r>
              </a:p>
              <a:p>
                <a:pPr marL="0" marR="0" indent="0" algn="l" defTabSz="914400" rtl="0" eaLnBrk="1" fontAlgn="auto" latinLnBrk="0" hangingPunct="1">
                  <a:lnSpc>
                    <a:spcPct val="100000"/>
                  </a:lnSpc>
                  <a:spcBef>
                    <a:spcPct val="0"/>
                  </a:spcBef>
                  <a:spcAft>
                    <a:spcPts val="0"/>
                  </a:spcAft>
                  <a:buClrTx/>
                  <a:buSzTx/>
                  <a:buFontTx/>
                  <a:buNone/>
                  <a:tabLst/>
                </a:pPr>
                <a:r>
                  <a:rPr lang="en-GB" sz="1200" dirty="0" smtClean="0">
                    <a:latin typeface="+mj-lt"/>
                    <a:ea typeface="+mj-ea"/>
                    <a:cs typeface="+mj-cs"/>
                  </a:rPr>
                  <a:t>Type: m1.large</a:t>
                </a:r>
                <a:endParaRPr kumimoji="0" lang="en-GB" sz="1200" i="0" u="none" strike="noStrike" kern="1200" cap="none" spc="0" normalizeH="0" baseline="0" noProof="0" dirty="0" smtClean="0">
                  <a:ln>
                    <a:noFill/>
                  </a:ln>
                  <a:effectLst/>
                  <a:uLnTx/>
                  <a:uFillTx/>
                  <a:latin typeface="+mj-lt"/>
                  <a:ea typeface="+mj-ea"/>
                  <a:cs typeface="+mj-cs"/>
                </a:endParaRPr>
              </a:p>
            </p:txBody>
          </p:sp>
          <p:sp>
            <p:nvSpPr>
              <p:cNvPr id="67" name="TextBox 66"/>
              <p:cNvSpPr txBox="1"/>
              <p:nvPr/>
            </p:nvSpPr>
            <p:spPr>
              <a:xfrm>
                <a:off x="6804248" y="4509120"/>
                <a:ext cx="1224136" cy="432048"/>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200" i="0" u="none" strike="noStrike" kern="1200" cap="none" spc="0" normalizeH="0" baseline="0" noProof="0" dirty="0" smtClean="0">
                    <a:ln>
                      <a:noFill/>
                    </a:ln>
                    <a:effectLst/>
                    <a:uLnTx/>
                    <a:uFillTx/>
                    <a:latin typeface="+mj-lt"/>
                    <a:ea typeface="+mj-ea"/>
                    <a:cs typeface="+mj-cs"/>
                  </a:rPr>
                  <a:t>ID: 21</a:t>
                </a:r>
              </a:p>
              <a:p>
                <a:pPr marL="0" marR="0" indent="0" algn="l" defTabSz="914400" rtl="0" eaLnBrk="1" fontAlgn="auto" latinLnBrk="0" hangingPunct="1">
                  <a:lnSpc>
                    <a:spcPct val="100000"/>
                  </a:lnSpc>
                  <a:spcBef>
                    <a:spcPct val="0"/>
                  </a:spcBef>
                  <a:spcAft>
                    <a:spcPts val="0"/>
                  </a:spcAft>
                  <a:buClrTx/>
                  <a:buSzTx/>
                  <a:buFontTx/>
                  <a:buNone/>
                  <a:tabLst/>
                </a:pPr>
                <a:r>
                  <a:rPr lang="en-GB" sz="1200" dirty="0" smtClean="0">
                    <a:latin typeface="+mj-lt"/>
                    <a:ea typeface="+mj-ea"/>
                    <a:cs typeface="+mj-cs"/>
                  </a:rPr>
                  <a:t>Type: m1.small</a:t>
                </a:r>
                <a:endParaRPr kumimoji="0" lang="en-GB" sz="1200" i="0" u="none" strike="noStrike" kern="1200" cap="none" spc="0" normalizeH="0" baseline="0" noProof="0" dirty="0" smtClean="0">
                  <a:ln>
                    <a:noFill/>
                  </a:ln>
                  <a:effectLst/>
                  <a:uLnTx/>
                  <a:uFillTx/>
                  <a:latin typeface="+mj-lt"/>
                  <a:ea typeface="+mj-ea"/>
                  <a:cs typeface="+mj-cs"/>
                </a:endParaRPr>
              </a:p>
            </p:txBody>
          </p:sp>
          <p:sp>
            <p:nvSpPr>
              <p:cNvPr id="68" name="Oval 67"/>
              <p:cNvSpPr/>
              <p:nvPr/>
            </p:nvSpPr>
            <p:spPr>
              <a:xfrm>
                <a:off x="8244408" y="1700808"/>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7524328" y="291129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8244408" y="2924944"/>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1" name="Straight Arrow Connector 70"/>
              <p:cNvCxnSpPr>
                <a:stCxn id="60" idx="0"/>
              </p:cNvCxnSpPr>
              <p:nvPr/>
            </p:nvCxnSpPr>
            <p:spPr>
              <a:xfrm flipV="1">
                <a:off x="7794104" y="3789040"/>
                <a:ext cx="18256" cy="64807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2" name="Straight Arrow Connector 71"/>
              <p:cNvCxnSpPr>
                <a:stCxn id="70" idx="0"/>
                <a:endCxn id="68" idx="4"/>
              </p:cNvCxnSpPr>
              <p:nvPr/>
            </p:nvCxnSpPr>
            <p:spPr>
              <a:xfrm flipV="1">
                <a:off x="8424428" y="2060848"/>
                <a:ext cx="0" cy="864096"/>
              </a:xfrm>
              <a:prstGeom prst="straightConnector1">
                <a:avLst/>
              </a:prstGeom>
              <a:ln w="25400" cmpd="sng">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7812360" y="2060848"/>
                <a:ext cx="576064" cy="864098"/>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8244408" y="4581128"/>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5" name="Straight Arrow Connector 74"/>
              <p:cNvCxnSpPr>
                <a:stCxn id="74" idx="0"/>
                <a:endCxn id="70" idx="4"/>
              </p:cNvCxnSpPr>
              <p:nvPr/>
            </p:nvCxnSpPr>
            <p:spPr>
              <a:xfrm flipV="1">
                <a:off x="8424428" y="3284984"/>
                <a:ext cx="0" cy="1296144"/>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a:stCxn id="74" idx="0"/>
                <a:endCxn id="69" idx="4"/>
              </p:cNvCxnSpPr>
              <p:nvPr/>
            </p:nvCxnSpPr>
            <p:spPr>
              <a:xfrm flipH="1" flipV="1">
                <a:off x="7704348" y="3271336"/>
                <a:ext cx="720080" cy="1309792"/>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grpSp>
        <p:sp>
          <p:nvSpPr>
            <p:cNvPr id="53" name="TextBox 52"/>
            <p:cNvSpPr txBox="1"/>
            <p:nvPr/>
          </p:nvSpPr>
          <p:spPr>
            <a:xfrm>
              <a:off x="6588224" y="850360"/>
              <a:ext cx="792088" cy="36004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400" b="1" i="0" u="none" strike="noStrike" kern="1200" cap="none" spc="0" normalizeH="0" baseline="0" noProof="0" dirty="0" smtClean="0">
                  <a:ln>
                    <a:noFill/>
                  </a:ln>
                  <a:solidFill>
                    <a:schemeClr val="tx1"/>
                  </a:solidFill>
                  <a:effectLst/>
                  <a:uLnTx/>
                  <a:uFillTx/>
                  <a:latin typeface="+mj-lt"/>
                  <a:ea typeface="+mj-ea"/>
                  <a:cs typeface="+mj-cs"/>
                </a:rPr>
                <a:t>Stage 1</a:t>
              </a:r>
            </a:p>
          </p:txBody>
        </p:sp>
        <p:sp>
          <p:nvSpPr>
            <p:cNvPr id="54" name="TextBox 53"/>
            <p:cNvSpPr txBox="1"/>
            <p:nvPr/>
          </p:nvSpPr>
          <p:spPr>
            <a:xfrm>
              <a:off x="6588224" y="3933056"/>
              <a:ext cx="792088" cy="36004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400" b="1" i="0" u="none" strike="noStrike" kern="1200" cap="none" spc="0" normalizeH="0" baseline="0" noProof="0" dirty="0" smtClean="0">
                  <a:ln>
                    <a:noFill/>
                  </a:ln>
                  <a:solidFill>
                    <a:schemeClr val="tx1"/>
                  </a:solidFill>
                  <a:effectLst/>
                  <a:uLnTx/>
                  <a:uFillTx/>
                  <a:latin typeface="+mj-lt"/>
                  <a:ea typeface="+mj-ea"/>
                  <a:cs typeface="+mj-cs"/>
                </a:rPr>
                <a:t>Stage 0</a:t>
              </a:r>
            </a:p>
          </p:txBody>
        </p:sp>
      </p:grpSp>
      <p:sp>
        <p:nvSpPr>
          <p:cNvPr id="39" name="TextBox 38"/>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40"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41" name="TextBox 40"/>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30</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
        <p:nvSpPr>
          <p:cNvPr id="2" name="TextBox 1"/>
          <p:cNvSpPr txBox="1"/>
          <p:nvPr/>
        </p:nvSpPr>
        <p:spPr>
          <a:xfrm>
            <a:off x="6516216" y="116632"/>
            <a:ext cx="1008112" cy="504056"/>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US" sz="1400" dirty="0" smtClean="0">
                <a:solidFill>
                  <a:srgbClr val="0000FF"/>
                </a:solidFill>
                <a:latin typeface="+mj-lt"/>
                <a:ea typeface="+mj-ea"/>
                <a:cs typeface="+mj-cs"/>
              </a:rPr>
              <a:t>Execution Stage</a:t>
            </a:r>
            <a:endParaRPr kumimoji="0" lang="en-US" sz="1400" b="0" i="0" u="none" strike="noStrike" kern="1200" cap="none" spc="0" normalizeH="0" baseline="0" noProof="0" dirty="0" smtClean="0">
              <a:ln>
                <a:noFill/>
              </a:ln>
              <a:solidFill>
                <a:srgbClr val="0000FF"/>
              </a:solidFill>
              <a:effectLst/>
              <a:uLnTx/>
              <a:uFillTx/>
              <a:latin typeface="+mj-lt"/>
              <a:ea typeface="+mj-ea"/>
              <a:cs typeface="+mj-cs"/>
            </a:endParaRPr>
          </a:p>
        </p:txBody>
      </p:sp>
      <p:cxnSp>
        <p:nvCxnSpPr>
          <p:cNvPr id="4" name="Straight Arrow Connector 3"/>
          <p:cNvCxnSpPr/>
          <p:nvPr/>
        </p:nvCxnSpPr>
        <p:spPr>
          <a:xfrm>
            <a:off x="6156176" y="1484784"/>
            <a:ext cx="432048" cy="1440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5508104" y="980728"/>
            <a:ext cx="864096" cy="504056"/>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US" sz="1400" dirty="0" smtClean="0">
                <a:solidFill>
                  <a:srgbClr val="0000FF"/>
                </a:solidFill>
                <a:latin typeface="+mj-lt"/>
                <a:ea typeface="+mj-ea"/>
                <a:cs typeface="+mj-cs"/>
              </a:rPr>
              <a:t>Group Vertex</a:t>
            </a:r>
            <a:endParaRPr kumimoji="0" lang="en-US" sz="1400" i="0" u="none" strike="noStrike" kern="1200" cap="none" spc="0" normalizeH="0" baseline="0" noProof="0" dirty="0" smtClean="0">
              <a:ln>
                <a:noFill/>
              </a:ln>
              <a:solidFill>
                <a:srgbClr val="0000FF"/>
              </a:solidFill>
              <a:effectLst/>
              <a:uLnTx/>
              <a:uFillTx/>
              <a:latin typeface="+mj-lt"/>
              <a:ea typeface="+mj-ea"/>
              <a:cs typeface="+mj-cs"/>
            </a:endParaRPr>
          </a:p>
        </p:txBody>
      </p:sp>
      <p:cxnSp>
        <p:nvCxnSpPr>
          <p:cNvPr id="8" name="Straight Arrow Connector 7"/>
          <p:cNvCxnSpPr/>
          <p:nvPr/>
        </p:nvCxnSpPr>
        <p:spPr>
          <a:xfrm>
            <a:off x="7020272" y="582700"/>
            <a:ext cx="0" cy="28803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5292080" y="2924944"/>
            <a:ext cx="1008112" cy="504056"/>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US" sz="1400" dirty="0" smtClean="0">
                <a:solidFill>
                  <a:srgbClr val="0000FF"/>
                </a:solidFill>
                <a:latin typeface="+mj-lt"/>
                <a:ea typeface="+mj-ea"/>
                <a:cs typeface="+mj-cs"/>
              </a:rPr>
              <a:t>Execution Instance</a:t>
            </a:r>
            <a:endParaRPr kumimoji="0" lang="en-US" sz="1400" b="0" i="0" u="none" strike="noStrike" kern="1200" cap="none" spc="0" normalizeH="0" baseline="0" noProof="0" dirty="0" smtClean="0">
              <a:ln>
                <a:noFill/>
              </a:ln>
              <a:solidFill>
                <a:srgbClr val="0000FF"/>
              </a:solidFill>
              <a:effectLst/>
              <a:uLnTx/>
              <a:uFillTx/>
              <a:latin typeface="+mj-lt"/>
              <a:ea typeface="+mj-ea"/>
              <a:cs typeface="+mj-cs"/>
            </a:endParaRPr>
          </a:p>
        </p:txBody>
      </p:sp>
      <p:cxnSp>
        <p:nvCxnSpPr>
          <p:cNvPr id="16" name="Straight Arrow Connector 15"/>
          <p:cNvCxnSpPr>
            <a:endCxn id="57" idx="1"/>
          </p:cNvCxnSpPr>
          <p:nvPr/>
        </p:nvCxnSpPr>
        <p:spPr>
          <a:xfrm flipV="1">
            <a:off x="6228184" y="2485360"/>
            <a:ext cx="500288" cy="583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5436096" y="3501008"/>
            <a:ext cx="1008112" cy="504056"/>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US" sz="1400" dirty="0" smtClean="0">
                <a:solidFill>
                  <a:srgbClr val="0000FF"/>
                </a:solidFill>
                <a:latin typeface="+mj-lt"/>
                <a:ea typeface="+mj-ea"/>
                <a:cs typeface="+mj-cs"/>
              </a:rPr>
              <a:t>Execution Vertex</a:t>
            </a:r>
            <a:endParaRPr kumimoji="0" lang="en-US" sz="1400" b="0" i="0" u="none" strike="noStrike" kern="1200" cap="none" spc="0" normalizeH="0" baseline="0" noProof="0" dirty="0" smtClean="0">
              <a:ln>
                <a:noFill/>
              </a:ln>
              <a:solidFill>
                <a:srgbClr val="0000FF"/>
              </a:solidFill>
              <a:effectLst/>
              <a:uLnTx/>
              <a:uFillTx/>
              <a:latin typeface="+mj-lt"/>
              <a:ea typeface="+mj-ea"/>
              <a:cs typeface="+mj-cs"/>
            </a:endParaRPr>
          </a:p>
        </p:txBody>
      </p:sp>
      <p:cxnSp>
        <p:nvCxnSpPr>
          <p:cNvPr id="22" name="Straight Arrow Connector 21"/>
          <p:cNvCxnSpPr/>
          <p:nvPr/>
        </p:nvCxnSpPr>
        <p:spPr>
          <a:xfrm flipV="1">
            <a:off x="6300192" y="3140968"/>
            <a:ext cx="1152128" cy="50405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1043608" y="169653"/>
            <a:ext cx="5112568" cy="639763"/>
          </a:xfrm>
        </p:spPr>
        <p:txBody>
          <a:bodyPr/>
          <a:lstStyle/>
          <a:p>
            <a:pPr algn="ctr">
              <a:buNone/>
            </a:pPr>
            <a:r>
              <a:rPr lang="en-US" sz="2800" dirty="0" smtClean="0">
                <a:solidFill>
                  <a:srgbClr val="0070C0"/>
                </a:solidFill>
                <a:latin typeface="Arial Rounded MT Bold" pitchFamily="34" charset="0"/>
              </a:rPr>
              <a:t>Channel Types</a:t>
            </a:r>
            <a:endParaRPr lang="en-US" sz="2800" dirty="0">
              <a:solidFill>
                <a:srgbClr val="0070C0"/>
              </a:solidFill>
              <a:latin typeface="Arial Rounded MT Bold" pitchFamily="34" charset="0"/>
            </a:endParaRPr>
          </a:p>
        </p:txBody>
      </p:sp>
      <p:sp>
        <p:nvSpPr>
          <p:cNvPr id="13" name="Rectangle 12"/>
          <p:cNvSpPr/>
          <p:nvPr/>
        </p:nvSpPr>
        <p:spPr>
          <a:xfrm>
            <a:off x="251520" y="1052736"/>
            <a:ext cx="6336704" cy="4801314"/>
          </a:xfrm>
          <a:prstGeom prst="rect">
            <a:avLst/>
          </a:prstGeom>
          <a:ln>
            <a:noFill/>
          </a:ln>
        </p:spPr>
        <p:txBody>
          <a:bodyPr wrap="square">
            <a:spAutoFit/>
          </a:bodyPr>
          <a:lstStyle/>
          <a:p>
            <a:pPr>
              <a:spcBef>
                <a:spcPct val="0"/>
              </a:spcBef>
            </a:pPr>
            <a:r>
              <a:rPr lang="en-GB" dirty="0" smtClean="0">
                <a:latin typeface="Arial Rounded MT Bold" pitchFamily="34" charset="0"/>
              </a:rPr>
              <a:t>    	Network channels (Pipeline)</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Vertices must be in </a:t>
            </a:r>
            <a:r>
              <a:rPr lang="en-GB" b="1" i="1" dirty="0" smtClean="0">
                <a:latin typeface="Arial Rounded MT Bold" pitchFamily="34" charset="0"/>
              </a:rPr>
              <a:t>Same</a:t>
            </a:r>
            <a:r>
              <a:rPr lang="en-GB" dirty="0" smtClean="0">
                <a:latin typeface="Arial Rounded MT Bold" pitchFamily="34" charset="0"/>
              </a:rPr>
              <a:t> stage</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In-memory channels (Pipeline)</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Vertices must run on </a:t>
            </a:r>
            <a:r>
              <a:rPr lang="en-GB" b="1" i="1" dirty="0" smtClean="0">
                <a:latin typeface="Arial Rounded MT Bold" pitchFamily="34" charset="0"/>
              </a:rPr>
              <a:t>Same</a:t>
            </a:r>
            <a:r>
              <a:rPr lang="en-GB" dirty="0" smtClean="0">
                <a:latin typeface="Arial Rounded MT Bold" pitchFamily="34" charset="0"/>
              </a:rPr>
              <a:t> VM</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Vertices must be run in </a:t>
            </a:r>
            <a:r>
              <a:rPr lang="en-GB" b="1" i="1" dirty="0" smtClean="0">
                <a:latin typeface="Arial Rounded MT Bold" pitchFamily="34" charset="0"/>
              </a:rPr>
              <a:t>Same</a:t>
            </a:r>
            <a:r>
              <a:rPr lang="en-GB" dirty="0" smtClean="0">
                <a:latin typeface="Arial Rounded MT Bold" pitchFamily="34" charset="0"/>
              </a:rPr>
              <a:t> stage</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File Channels</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Vertices must run on Same VM</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Vertices must be run in </a:t>
            </a:r>
            <a:r>
              <a:rPr lang="en-GB" b="1" i="1" dirty="0" smtClean="0">
                <a:latin typeface="Arial Rounded MT Bold" pitchFamily="34" charset="0"/>
              </a:rPr>
              <a:t>Different 	</a:t>
            </a:r>
            <a:r>
              <a:rPr lang="en-GB" dirty="0" smtClean="0">
                <a:latin typeface="Arial Rounded MT Bold" pitchFamily="34" charset="0"/>
              </a:rPr>
              <a:t>		stages				</a:t>
            </a:r>
          </a:p>
          <a:p>
            <a:pPr>
              <a:spcBef>
                <a:spcPct val="0"/>
              </a:spcBef>
            </a:pPr>
            <a:endParaRPr lang="en-GB" dirty="0" smtClean="0">
              <a:latin typeface="Arial Rounded MT Bold" pitchFamily="34" charset="0"/>
            </a:endParaRPr>
          </a:p>
        </p:txBody>
      </p:sp>
      <p:sp>
        <p:nvSpPr>
          <p:cNvPr id="14" name="Bevel 13"/>
          <p:cNvSpPr/>
          <p:nvPr/>
        </p:nvSpPr>
        <p:spPr>
          <a:xfrm>
            <a:off x="728280" y="1192984"/>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8" name="Bevel 17"/>
          <p:cNvSpPr/>
          <p:nvPr/>
        </p:nvSpPr>
        <p:spPr>
          <a:xfrm>
            <a:off x="728280" y="3933056"/>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5" name="Bevel 14"/>
          <p:cNvSpPr/>
          <p:nvPr/>
        </p:nvSpPr>
        <p:spPr>
          <a:xfrm>
            <a:off x="1327872" y="4474288"/>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0" name="Bevel 19"/>
          <p:cNvSpPr/>
          <p:nvPr/>
        </p:nvSpPr>
        <p:spPr>
          <a:xfrm>
            <a:off x="1327872" y="3294864"/>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7" name="Bevel 16"/>
          <p:cNvSpPr/>
          <p:nvPr/>
        </p:nvSpPr>
        <p:spPr>
          <a:xfrm>
            <a:off x="1327872" y="2841632"/>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1" name="Bevel 20"/>
          <p:cNvSpPr/>
          <p:nvPr/>
        </p:nvSpPr>
        <p:spPr>
          <a:xfrm>
            <a:off x="1327872" y="5009408"/>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44" name="Bevel 43"/>
          <p:cNvSpPr/>
          <p:nvPr/>
        </p:nvSpPr>
        <p:spPr>
          <a:xfrm>
            <a:off x="1317992" y="1747864"/>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35" name="Bevel 34"/>
          <p:cNvSpPr/>
          <p:nvPr/>
        </p:nvSpPr>
        <p:spPr>
          <a:xfrm>
            <a:off x="728280" y="2290520"/>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grpSp>
        <p:nvGrpSpPr>
          <p:cNvPr id="59" name="Group 58"/>
          <p:cNvGrpSpPr/>
          <p:nvPr/>
        </p:nvGrpSpPr>
        <p:grpSpPr>
          <a:xfrm>
            <a:off x="6418591" y="850360"/>
            <a:ext cx="2473889" cy="4810888"/>
            <a:chOff x="6588224" y="850360"/>
            <a:chExt cx="2473889" cy="4810888"/>
          </a:xfrm>
        </p:grpSpPr>
        <p:grpSp>
          <p:nvGrpSpPr>
            <p:cNvPr id="57" name="Group 56"/>
            <p:cNvGrpSpPr/>
            <p:nvPr/>
          </p:nvGrpSpPr>
          <p:grpSpPr>
            <a:xfrm>
              <a:off x="6624736" y="908720"/>
              <a:ext cx="2437377" cy="4752528"/>
              <a:chOff x="6624736" y="908720"/>
              <a:chExt cx="2437377" cy="4752528"/>
            </a:xfrm>
          </p:grpSpPr>
          <p:sp>
            <p:nvSpPr>
              <p:cNvPr id="37" name="Rectangle 36"/>
              <p:cNvSpPr/>
              <p:nvPr/>
            </p:nvSpPr>
            <p:spPr>
              <a:xfrm>
                <a:off x="6624736" y="908720"/>
                <a:ext cx="2437377" cy="4752528"/>
              </a:xfrm>
              <a:prstGeom prst="rect">
                <a:avLst/>
              </a:prstGeom>
              <a:solidFill>
                <a:schemeClr val="accent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Straight Connector 55"/>
              <p:cNvCxnSpPr/>
              <p:nvPr/>
            </p:nvCxnSpPr>
            <p:spPr>
              <a:xfrm>
                <a:off x="6632812" y="2456597"/>
                <a:ext cx="2429301"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 name="Group 70"/>
            <p:cNvGrpSpPr/>
            <p:nvPr/>
          </p:nvGrpSpPr>
          <p:grpSpPr>
            <a:xfrm>
              <a:off x="6714824" y="1175568"/>
              <a:ext cx="2267744" cy="4361424"/>
              <a:chOff x="6660232" y="1183104"/>
              <a:chExt cx="2267744" cy="4361424"/>
            </a:xfrm>
          </p:grpSpPr>
          <p:sp>
            <p:nvSpPr>
              <p:cNvPr id="27" name="Rounded Rectangle 26"/>
              <p:cNvSpPr/>
              <p:nvPr/>
            </p:nvSpPr>
            <p:spPr>
              <a:xfrm>
                <a:off x="6660232" y="1196752"/>
                <a:ext cx="2267744"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ed Rectangle 27"/>
              <p:cNvSpPr/>
              <p:nvPr/>
            </p:nvSpPr>
            <p:spPr>
              <a:xfrm>
                <a:off x="6660232" y="2852936"/>
                <a:ext cx="2267744"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ounded Rectangle 28"/>
              <p:cNvSpPr/>
              <p:nvPr/>
            </p:nvSpPr>
            <p:spPr>
              <a:xfrm>
                <a:off x="6804248" y="1556792"/>
                <a:ext cx="1944216" cy="187220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6673880" y="1183104"/>
                <a:ext cx="1224136" cy="36004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b="1" i="0" u="none" strike="noStrike" kern="1200" cap="none" spc="0" normalizeH="0" baseline="0" noProof="0" dirty="0" smtClean="0">
                    <a:ln>
                      <a:noFill/>
                    </a:ln>
                    <a:solidFill>
                      <a:schemeClr val="bg1"/>
                    </a:solidFill>
                    <a:effectLst/>
                    <a:uLnTx/>
                    <a:uFillTx/>
                    <a:latin typeface="+mj-lt"/>
                    <a:ea typeface="+mj-ea"/>
                    <a:cs typeface="+mj-cs"/>
                  </a:rPr>
                  <a:t>Input 1 (1)</a:t>
                </a:r>
              </a:p>
            </p:txBody>
          </p:sp>
          <p:sp>
            <p:nvSpPr>
              <p:cNvPr id="31" name="TextBox 30"/>
              <p:cNvSpPr txBox="1"/>
              <p:nvPr/>
            </p:nvSpPr>
            <p:spPr>
              <a:xfrm>
                <a:off x="6673880" y="3442648"/>
                <a:ext cx="1152128" cy="36004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b="1" i="0" u="none" strike="noStrike" kern="1200" cap="none" spc="0" normalizeH="0" baseline="0" noProof="0" dirty="0" smtClean="0">
                    <a:ln>
                      <a:noFill/>
                    </a:ln>
                    <a:solidFill>
                      <a:schemeClr val="bg1"/>
                    </a:solidFill>
                    <a:effectLst/>
                    <a:uLnTx/>
                    <a:uFillTx/>
                    <a:latin typeface="+mj-lt"/>
                    <a:ea typeface="+mj-ea"/>
                    <a:cs typeface="+mj-cs"/>
                  </a:rPr>
                  <a:t>Task 1 (2)</a:t>
                </a:r>
              </a:p>
            </p:txBody>
          </p:sp>
          <p:sp>
            <p:nvSpPr>
              <p:cNvPr id="32" name="Rounded Rectangle 31"/>
              <p:cNvSpPr/>
              <p:nvPr/>
            </p:nvSpPr>
            <p:spPr>
              <a:xfrm>
                <a:off x="6660232" y="4437112"/>
                <a:ext cx="226774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6673880" y="5184488"/>
                <a:ext cx="1296144" cy="36004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b="1" i="0" u="none" strike="noStrike" kern="1200" cap="none" spc="0" normalizeH="0" baseline="0" noProof="0" dirty="0" smtClean="0">
                    <a:ln>
                      <a:noFill/>
                    </a:ln>
                    <a:solidFill>
                      <a:schemeClr val="bg1"/>
                    </a:solidFill>
                    <a:effectLst/>
                    <a:uLnTx/>
                    <a:uFillTx/>
                    <a:latin typeface="+mj-lt"/>
                    <a:ea typeface="+mj-ea"/>
                    <a:cs typeface="+mj-cs"/>
                  </a:rPr>
                  <a:t>Input 1 (1)</a:t>
                </a:r>
              </a:p>
            </p:txBody>
          </p:sp>
          <p:sp>
            <p:nvSpPr>
              <p:cNvPr id="34" name="Rounded Rectangle 33"/>
              <p:cNvSpPr/>
              <p:nvPr/>
            </p:nvSpPr>
            <p:spPr>
              <a:xfrm>
                <a:off x="6804248" y="4487088"/>
                <a:ext cx="1944216" cy="72846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6876256" y="1556792"/>
                <a:ext cx="1224136" cy="432048"/>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200" i="0" u="none" strike="noStrike" kern="1200" cap="none" spc="0" normalizeH="0" baseline="0" noProof="0" dirty="0" smtClean="0">
                    <a:ln>
                      <a:noFill/>
                    </a:ln>
                    <a:effectLst/>
                    <a:uLnTx/>
                    <a:uFillTx/>
                    <a:latin typeface="+mj-lt"/>
                    <a:ea typeface="+mj-ea"/>
                    <a:cs typeface="+mj-cs"/>
                  </a:rPr>
                  <a:t>ID: 2</a:t>
                </a:r>
              </a:p>
              <a:p>
                <a:pPr marL="0" marR="0" indent="0" algn="l" defTabSz="914400" rtl="0" eaLnBrk="1" fontAlgn="auto" latinLnBrk="0" hangingPunct="1">
                  <a:lnSpc>
                    <a:spcPct val="100000"/>
                  </a:lnSpc>
                  <a:spcBef>
                    <a:spcPct val="0"/>
                  </a:spcBef>
                  <a:spcAft>
                    <a:spcPts val="0"/>
                  </a:spcAft>
                  <a:buClrTx/>
                  <a:buSzTx/>
                  <a:buFontTx/>
                  <a:buNone/>
                  <a:tabLst/>
                </a:pPr>
                <a:r>
                  <a:rPr lang="en-GB" sz="1200" dirty="0" smtClean="0">
                    <a:latin typeface="+mj-lt"/>
                    <a:ea typeface="+mj-ea"/>
                    <a:cs typeface="+mj-cs"/>
                  </a:rPr>
                  <a:t>Type: m1.large</a:t>
                </a:r>
                <a:endParaRPr kumimoji="0" lang="en-GB" sz="1200" i="0" u="none" strike="noStrike" kern="1200" cap="none" spc="0" normalizeH="0" baseline="0" noProof="0" dirty="0" smtClean="0">
                  <a:ln>
                    <a:noFill/>
                  </a:ln>
                  <a:effectLst/>
                  <a:uLnTx/>
                  <a:uFillTx/>
                  <a:latin typeface="+mj-lt"/>
                  <a:ea typeface="+mj-ea"/>
                  <a:cs typeface="+mj-cs"/>
                </a:endParaRPr>
              </a:p>
            </p:txBody>
          </p:sp>
          <p:sp>
            <p:nvSpPr>
              <p:cNvPr id="38" name="TextBox 37"/>
              <p:cNvSpPr txBox="1"/>
              <p:nvPr/>
            </p:nvSpPr>
            <p:spPr>
              <a:xfrm>
                <a:off x="6804248" y="4509120"/>
                <a:ext cx="1224136" cy="432048"/>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200" i="0" u="none" strike="noStrike" kern="1200" cap="none" spc="0" normalizeH="0" baseline="0" noProof="0" dirty="0" smtClean="0">
                    <a:ln>
                      <a:noFill/>
                    </a:ln>
                    <a:effectLst/>
                    <a:uLnTx/>
                    <a:uFillTx/>
                    <a:latin typeface="+mj-lt"/>
                    <a:ea typeface="+mj-ea"/>
                    <a:cs typeface="+mj-cs"/>
                  </a:rPr>
                  <a:t>ID: 21</a:t>
                </a:r>
              </a:p>
              <a:p>
                <a:pPr marL="0" marR="0" indent="0" algn="l" defTabSz="914400" rtl="0" eaLnBrk="1" fontAlgn="auto" latinLnBrk="0" hangingPunct="1">
                  <a:lnSpc>
                    <a:spcPct val="100000"/>
                  </a:lnSpc>
                  <a:spcBef>
                    <a:spcPct val="0"/>
                  </a:spcBef>
                  <a:spcAft>
                    <a:spcPts val="0"/>
                  </a:spcAft>
                  <a:buClrTx/>
                  <a:buSzTx/>
                  <a:buFontTx/>
                  <a:buNone/>
                  <a:tabLst/>
                </a:pPr>
                <a:r>
                  <a:rPr lang="en-GB" sz="1200" dirty="0" smtClean="0">
                    <a:latin typeface="+mj-lt"/>
                    <a:ea typeface="+mj-ea"/>
                    <a:cs typeface="+mj-cs"/>
                  </a:rPr>
                  <a:t>Type: m1.small</a:t>
                </a:r>
                <a:endParaRPr kumimoji="0" lang="en-GB" sz="1200" i="0" u="none" strike="noStrike" kern="1200" cap="none" spc="0" normalizeH="0" baseline="0" noProof="0" dirty="0" smtClean="0">
                  <a:ln>
                    <a:noFill/>
                  </a:ln>
                  <a:effectLst/>
                  <a:uLnTx/>
                  <a:uFillTx/>
                  <a:latin typeface="+mj-lt"/>
                  <a:ea typeface="+mj-ea"/>
                  <a:cs typeface="+mj-cs"/>
                </a:endParaRPr>
              </a:p>
            </p:txBody>
          </p:sp>
          <p:sp>
            <p:nvSpPr>
              <p:cNvPr id="39" name="Oval 38"/>
              <p:cNvSpPr/>
              <p:nvPr/>
            </p:nvSpPr>
            <p:spPr>
              <a:xfrm>
                <a:off x="8244408" y="1700808"/>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7524328" y="291129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8244408" y="2924944"/>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Arrow Connector 42"/>
              <p:cNvCxnSpPr>
                <a:stCxn id="32" idx="0"/>
              </p:cNvCxnSpPr>
              <p:nvPr/>
            </p:nvCxnSpPr>
            <p:spPr>
              <a:xfrm flipV="1">
                <a:off x="7794104" y="3789040"/>
                <a:ext cx="18256" cy="64807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5" name="Straight Arrow Connector 44"/>
              <p:cNvCxnSpPr>
                <a:stCxn id="41" idx="0"/>
                <a:endCxn id="39" idx="4"/>
              </p:cNvCxnSpPr>
              <p:nvPr/>
            </p:nvCxnSpPr>
            <p:spPr>
              <a:xfrm flipV="1">
                <a:off x="8424428" y="2060848"/>
                <a:ext cx="0" cy="864096"/>
              </a:xfrm>
              <a:prstGeom prst="straightConnector1">
                <a:avLst/>
              </a:prstGeom>
              <a:ln w="25400" cmpd="sng">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7812360" y="2060848"/>
                <a:ext cx="576064" cy="864098"/>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8244408" y="4581128"/>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5" name="Straight Arrow Connector 64"/>
              <p:cNvCxnSpPr>
                <a:stCxn id="63" idx="0"/>
                <a:endCxn id="41" idx="4"/>
              </p:cNvCxnSpPr>
              <p:nvPr/>
            </p:nvCxnSpPr>
            <p:spPr>
              <a:xfrm flipV="1">
                <a:off x="8424428" y="3284984"/>
                <a:ext cx="0" cy="1296144"/>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a:stCxn id="63" idx="0"/>
                <a:endCxn id="40" idx="4"/>
              </p:cNvCxnSpPr>
              <p:nvPr/>
            </p:nvCxnSpPr>
            <p:spPr>
              <a:xfrm flipH="1" flipV="1">
                <a:off x="7704348" y="3271336"/>
                <a:ext cx="720080" cy="1309792"/>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grpSp>
        <p:sp>
          <p:nvSpPr>
            <p:cNvPr id="42" name="TextBox 41"/>
            <p:cNvSpPr txBox="1"/>
            <p:nvPr/>
          </p:nvSpPr>
          <p:spPr>
            <a:xfrm>
              <a:off x="6588224" y="850360"/>
              <a:ext cx="792088" cy="36004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400" b="1" i="0" u="none" strike="noStrike" kern="1200" cap="none" spc="0" normalizeH="0" baseline="0" noProof="0" dirty="0" smtClean="0">
                  <a:ln>
                    <a:noFill/>
                  </a:ln>
                  <a:solidFill>
                    <a:schemeClr val="tx1"/>
                  </a:solidFill>
                  <a:effectLst/>
                  <a:uLnTx/>
                  <a:uFillTx/>
                  <a:latin typeface="+mj-lt"/>
                  <a:ea typeface="+mj-ea"/>
                  <a:cs typeface="+mj-cs"/>
                </a:rPr>
                <a:t>Stage 1</a:t>
              </a:r>
            </a:p>
          </p:txBody>
        </p:sp>
        <p:sp>
          <p:nvSpPr>
            <p:cNvPr id="58" name="TextBox 57"/>
            <p:cNvSpPr txBox="1"/>
            <p:nvPr/>
          </p:nvSpPr>
          <p:spPr>
            <a:xfrm>
              <a:off x="6588224" y="3933056"/>
              <a:ext cx="792088" cy="36004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400" b="1" i="0" u="none" strike="noStrike" kern="1200" cap="none" spc="0" normalizeH="0" baseline="0" noProof="0" dirty="0" smtClean="0">
                  <a:ln>
                    <a:noFill/>
                  </a:ln>
                  <a:solidFill>
                    <a:schemeClr val="tx1"/>
                  </a:solidFill>
                  <a:effectLst/>
                  <a:uLnTx/>
                  <a:uFillTx/>
                  <a:latin typeface="+mj-lt"/>
                  <a:ea typeface="+mj-ea"/>
                  <a:cs typeface="+mj-cs"/>
                </a:rPr>
                <a:t>Stage 0</a:t>
              </a:r>
            </a:p>
          </p:txBody>
        </p:sp>
      </p:grpSp>
      <p:sp>
        <p:nvSpPr>
          <p:cNvPr id="47" name="TextBox 46"/>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48"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49" name="TextBox 48"/>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31</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1979712" y="2204864"/>
            <a:ext cx="7092280" cy="1368152"/>
          </a:xfrm>
        </p:spPr>
        <p:txBody>
          <a:bodyPr/>
          <a:lstStyle/>
          <a:p>
            <a:pPr algn="ctr">
              <a:buNone/>
            </a:pPr>
            <a:r>
              <a:rPr lang="en-US" sz="3600" dirty="0" smtClean="0">
                <a:solidFill>
                  <a:schemeClr val="tx1"/>
                </a:solidFill>
                <a:latin typeface="Good Times" pitchFamily="2" charset="0"/>
              </a:rPr>
              <a:t>Map Reduce Execution Engine</a:t>
            </a:r>
            <a:endParaRPr lang="en-US" sz="3600" dirty="0">
              <a:solidFill>
                <a:schemeClr val="tx1"/>
              </a:solidFill>
              <a:latin typeface="Good Times" pitchFamily="2" charset="0"/>
            </a:endParaRPr>
          </a:p>
        </p:txBody>
      </p:sp>
      <p:sp>
        <p:nvSpPr>
          <p:cNvPr id="3" name="TextBox 2"/>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4"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5" name="TextBox 4"/>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32</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1979712" y="116632"/>
            <a:ext cx="7092280" cy="792088"/>
          </a:xfrm>
        </p:spPr>
        <p:txBody>
          <a:bodyPr/>
          <a:lstStyle/>
          <a:p>
            <a:pPr algn="ctr">
              <a:buNone/>
            </a:pPr>
            <a:r>
              <a:rPr lang="en-US" dirty="0" smtClean="0">
                <a:solidFill>
                  <a:srgbClr val="0070C0"/>
                </a:solidFill>
                <a:latin typeface="Arial Rounded MT Bold" pitchFamily="34" charset="0"/>
              </a:rPr>
              <a:t>MapReduce Architecture</a:t>
            </a:r>
            <a:endParaRPr lang="en-US" dirty="0">
              <a:solidFill>
                <a:srgbClr val="0070C0"/>
              </a:solidFill>
              <a:latin typeface="Arial Rounded MT Bold" pitchFamily="34" charset="0"/>
            </a:endParaRPr>
          </a:p>
        </p:txBody>
      </p:sp>
      <p:grpSp>
        <p:nvGrpSpPr>
          <p:cNvPr id="2" name="Group 103"/>
          <p:cNvGrpSpPr/>
          <p:nvPr/>
        </p:nvGrpSpPr>
        <p:grpSpPr>
          <a:xfrm>
            <a:off x="1201272" y="1255112"/>
            <a:ext cx="7416824" cy="4279536"/>
            <a:chOff x="1115616" y="1340768"/>
            <a:chExt cx="7799784" cy="4410295"/>
          </a:xfrm>
        </p:grpSpPr>
        <p:grpSp>
          <p:nvGrpSpPr>
            <p:cNvPr id="3" name="Group 50"/>
            <p:cNvGrpSpPr/>
            <p:nvPr/>
          </p:nvGrpSpPr>
          <p:grpSpPr>
            <a:xfrm>
              <a:off x="1115616" y="1340768"/>
              <a:ext cx="7799784" cy="4410295"/>
              <a:chOff x="152400" y="990600"/>
              <a:chExt cx="8763000" cy="5432132"/>
            </a:xfrm>
          </p:grpSpPr>
          <p:grpSp>
            <p:nvGrpSpPr>
              <p:cNvPr id="4" name="Group 8"/>
              <p:cNvGrpSpPr/>
              <p:nvPr/>
            </p:nvGrpSpPr>
            <p:grpSpPr>
              <a:xfrm>
                <a:off x="609600" y="3429000"/>
                <a:ext cx="1752600" cy="2514600"/>
                <a:chOff x="1066800" y="3200400"/>
                <a:chExt cx="1752600" cy="2514600"/>
              </a:xfrm>
            </p:grpSpPr>
            <p:sp>
              <p:nvSpPr>
                <p:cNvPr id="96" name="Flowchart: Magnetic Disk 3"/>
                <p:cNvSpPr/>
                <p:nvPr/>
              </p:nvSpPr>
              <p:spPr>
                <a:xfrm>
                  <a:off x="1600200" y="4724400"/>
                  <a:ext cx="685800" cy="8382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4"/>
                <p:cNvSpPr/>
                <p:nvPr/>
              </p:nvSpPr>
              <p:spPr>
                <a:xfrm>
                  <a:off x="1447800" y="3429000"/>
                  <a:ext cx="990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5"/>
                <p:cNvSpPr/>
                <p:nvPr/>
              </p:nvSpPr>
              <p:spPr>
                <a:xfrm>
                  <a:off x="1066800" y="3200400"/>
                  <a:ext cx="1752600"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Connector 7"/>
                <p:cNvCxnSpPr/>
                <p:nvPr/>
              </p:nvCxnSpPr>
              <p:spPr>
                <a:xfrm rot="5400000">
                  <a:off x="1790700" y="4572000"/>
                  <a:ext cx="304800" cy="0"/>
                </a:xfrm>
                <a:prstGeom prst="line">
                  <a:avLst/>
                </a:prstGeom>
                <a:ln w="50800"/>
              </p:spPr>
              <p:style>
                <a:lnRef idx="1">
                  <a:schemeClr val="accent1"/>
                </a:lnRef>
                <a:fillRef idx="0">
                  <a:schemeClr val="accent1"/>
                </a:fillRef>
                <a:effectRef idx="0">
                  <a:schemeClr val="accent1"/>
                </a:effectRef>
                <a:fontRef idx="minor">
                  <a:schemeClr val="tx1"/>
                </a:fontRef>
              </p:style>
            </p:cxnSp>
          </p:grpSp>
          <p:grpSp>
            <p:nvGrpSpPr>
              <p:cNvPr id="5" name="Group 9"/>
              <p:cNvGrpSpPr/>
              <p:nvPr/>
            </p:nvGrpSpPr>
            <p:grpSpPr>
              <a:xfrm>
                <a:off x="2743200" y="3429000"/>
                <a:ext cx="1752600" cy="2514600"/>
                <a:chOff x="1066800" y="3200400"/>
                <a:chExt cx="1752600" cy="2514600"/>
              </a:xfrm>
            </p:grpSpPr>
            <p:sp>
              <p:nvSpPr>
                <p:cNvPr id="92" name="Flowchart: Magnetic Disk 10"/>
                <p:cNvSpPr/>
                <p:nvPr/>
              </p:nvSpPr>
              <p:spPr>
                <a:xfrm>
                  <a:off x="1600200" y="4724400"/>
                  <a:ext cx="685800" cy="8382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11"/>
                <p:cNvSpPr/>
                <p:nvPr/>
              </p:nvSpPr>
              <p:spPr>
                <a:xfrm>
                  <a:off x="1447800" y="3429000"/>
                  <a:ext cx="990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12"/>
                <p:cNvSpPr/>
                <p:nvPr/>
              </p:nvSpPr>
              <p:spPr>
                <a:xfrm>
                  <a:off x="1066800" y="3200400"/>
                  <a:ext cx="1752600"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13"/>
                <p:cNvCxnSpPr/>
                <p:nvPr/>
              </p:nvCxnSpPr>
              <p:spPr>
                <a:xfrm rot="5400000">
                  <a:off x="1790700" y="4572000"/>
                  <a:ext cx="304800" cy="0"/>
                </a:xfrm>
                <a:prstGeom prst="line">
                  <a:avLst/>
                </a:prstGeom>
                <a:ln w="50800"/>
              </p:spPr>
              <p:style>
                <a:lnRef idx="1">
                  <a:schemeClr val="accent1"/>
                </a:lnRef>
                <a:fillRef idx="0">
                  <a:schemeClr val="accent1"/>
                </a:fillRef>
                <a:effectRef idx="0">
                  <a:schemeClr val="accent1"/>
                </a:effectRef>
                <a:fontRef idx="minor">
                  <a:schemeClr val="tx1"/>
                </a:fontRef>
              </p:style>
            </p:cxnSp>
          </p:grpSp>
          <p:grpSp>
            <p:nvGrpSpPr>
              <p:cNvPr id="6" name="Group 14"/>
              <p:cNvGrpSpPr/>
              <p:nvPr/>
            </p:nvGrpSpPr>
            <p:grpSpPr>
              <a:xfrm>
                <a:off x="4800600" y="3429000"/>
                <a:ext cx="1752600" cy="2514600"/>
                <a:chOff x="1066800" y="3200400"/>
                <a:chExt cx="1752600" cy="2514600"/>
              </a:xfrm>
            </p:grpSpPr>
            <p:sp>
              <p:nvSpPr>
                <p:cNvPr id="88" name="Flowchart: Magnetic Disk 87"/>
                <p:cNvSpPr/>
                <p:nvPr/>
              </p:nvSpPr>
              <p:spPr>
                <a:xfrm>
                  <a:off x="1600200" y="4724400"/>
                  <a:ext cx="685800" cy="8382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16"/>
                <p:cNvSpPr/>
                <p:nvPr/>
              </p:nvSpPr>
              <p:spPr>
                <a:xfrm>
                  <a:off x="1447800" y="3429000"/>
                  <a:ext cx="990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1066800" y="3200400"/>
                  <a:ext cx="1752600"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a:endCxn id="88" idx="1"/>
                </p:cNvCxnSpPr>
                <p:nvPr/>
              </p:nvCxnSpPr>
              <p:spPr>
                <a:xfrm rot="5400000">
                  <a:off x="1790700" y="4572000"/>
                  <a:ext cx="304800" cy="0"/>
                </a:xfrm>
                <a:prstGeom prst="line">
                  <a:avLst/>
                </a:prstGeom>
                <a:ln w="50800"/>
              </p:spPr>
              <p:style>
                <a:lnRef idx="1">
                  <a:schemeClr val="accent1"/>
                </a:lnRef>
                <a:fillRef idx="0">
                  <a:schemeClr val="accent1"/>
                </a:fillRef>
                <a:effectRef idx="0">
                  <a:schemeClr val="accent1"/>
                </a:effectRef>
                <a:fontRef idx="minor">
                  <a:schemeClr val="tx1"/>
                </a:fontRef>
              </p:style>
            </p:cxnSp>
          </p:grpSp>
          <p:grpSp>
            <p:nvGrpSpPr>
              <p:cNvPr id="8" name="Group 19"/>
              <p:cNvGrpSpPr/>
              <p:nvPr/>
            </p:nvGrpSpPr>
            <p:grpSpPr>
              <a:xfrm>
                <a:off x="6858000" y="3429000"/>
                <a:ext cx="1752600" cy="2514600"/>
                <a:chOff x="1066800" y="3200400"/>
                <a:chExt cx="1752600" cy="2514600"/>
              </a:xfrm>
            </p:grpSpPr>
            <p:sp>
              <p:nvSpPr>
                <p:cNvPr id="84" name="Flowchart: Magnetic Disk 83"/>
                <p:cNvSpPr/>
                <p:nvPr/>
              </p:nvSpPr>
              <p:spPr>
                <a:xfrm>
                  <a:off x="1600200" y="4724400"/>
                  <a:ext cx="685800" cy="8382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1447800" y="3429000"/>
                  <a:ext cx="990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1066800" y="3200400"/>
                  <a:ext cx="1752600"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a:stCxn id="85" idx="2"/>
                  <a:endCxn id="84" idx="1"/>
                </p:cNvCxnSpPr>
                <p:nvPr/>
              </p:nvCxnSpPr>
              <p:spPr>
                <a:xfrm rot="5400000">
                  <a:off x="1790700" y="4572000"/>
                  <a:ext cx="304800" cy="0"/>
                </a:xfrm>
                <a:prstGeom prst="line">
                  <a:avLst/>
                </a:prstGeom>
                <a:ln w="50800"/>
              </p:spPr>
              <p:style>
                <a:lnRef idx="1">
                  <a:schemeClr val="accent1"/>
                </a:lnRef>
                <a:fillRef idx="0">
                  <a:schemeClr val="accent1"/>
                </a:fillRef>
                <a:effectRef idx="0">
                  <a:schemeClr val="accent1"/>
                </a:effectRef>
                <a:fontRef idx="minor">
                  <a:schemeClr val="tx1"/>
                </a:fontRef>
              </p:style>
            </p:cxnSp>
          </p:grpSp>
          <p:grpSp>
            <p:nvGrpSpPr>
              <p:cNvPr id="9" name="Group 31"/>
              <p:cNvGrpSpPr/>
              <p:nvPr/>
            </p:nvGrpSpPr>
            <p:grpSpPr>
              <a:xfrm>
                <a:off x="381000" y="2743200"/>
                <a:ext cx="8534400" cy="677537"/>
                <a:chOff x="381000" y="2514600"/>
                <a:chExt cx="8534400" cy="677537"/>
              </a:xfrm>
            </p:grpSpPr>
            <p:cxnSp>
              <p:nvCxnSpPr>
                <p:cNvPr id="79" name="Straight Connector 78"/>
                <p:cNvCxnSpPr/>
                <p:nvPr/>
              </p:nvCxnSpPr>
              <p:spPr>
                <a:xfrm>
                  <a:off x="381000" y="2514600"/>
                  <a:ext cx="8534400"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6200000" flipV="1">
                  <a:off x="1142312" y="2848549"/>
                  <a:ext cx="677537" cy="964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V="1">
                  <a:off x="3247452" y="2848549"/>
                  <a:ext cx="677537" cy="964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V="1">
                  <a:off x="5304852" y="2848549"/>
                  <a:ext cx="677537" cy="964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6200000" flipV="1">
                  <a:off x="7362252" y="2848549"/>
                  <a:ext cx="677537" cy="9640"/>
                </a:xfrm>
                <a:prstGeom prst="line">
                  <a:avLst/>
                </a:prstGeom>
                <a:ln w="63500"/>
              </p:spPr>
              <p:style>
                <a:lnRef idx="1">
                  <a:schemeClr val="accent1"/>
                </a:lnRef>
                <a:fillRef idx="0">
                  <a:schemeClr val="accent1"/>
                </a:fillRef>
                <a:effectRef idx="0">
                  <a:schemeClr val="accent1"/>
                </a:effectRef>
                <a:fontRef idx="minor">
                  <a:schemeClr val="tx1"/>
                </a:fontRef>
              </p:style>
            </p:cxnSp>
          </p:grpSp>
          <p:sp>
            <p:nvSpPr>
              <p:cNvPr id="57" name="Rounded Rectangle 56"/>
              <p:cNvSpPr/>
              <p:nvPr/>
            </p:nvSpPr>
            <p:spPr>
              <a:xfrm>
                <a:off x="381000" y="4495800"/>
                <a:ext cx="8458200" cy="19050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ounded Rectangle 76"/>
              <p:cNvSpPr/>
              <p:nvPr/>
            </p:nvSpPr>
            <p:spPr>
              <a:xfrm>
                <a:off x="1066801" y="3733800"/>
                <a:ext cx="8382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40"/>
              <p:cNvGrpSpPr/>
              <p:nvPr/>
            </p:nvGrpSpPr>
            <p:grpSpPr>
              <a:xfrm>
                <a:off x="3165284" y="3733800"/>
                <a:ext cx="935905" cy="609600"/>
                <a:chOff x="726884" y="1600200"/>
                <a:chExt cx="935905" cy="609600"/>
              </a:xfrm>
            </p:grpSpPr>
            <p:sp>
              <p:nvSpPr>
                <p:cNvPr id="75" name="Rounded Rectangle 74"/>
                <p:cNvSpPr/>
                <p:nvPr/>
              </p:nvSpPr>
              <p:spPr>
                <a:xfrm>
                  <a:off x="762000" y="1600200"/>
                  <a:ext cx="8382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726884" y="1623256"/>
                  <a:ext cx="935905" cy="568630"/>
                </a:xfrm>
                <a:prstGeom prst="rect">
                  <a:avLst/>
                </a:prstGeom>
                <a:noFill/>
              </p:spPr>
              <p:txBody>
                <a:bodyPr wrap="square" rtlCol="0">
                  <a:spAutoFit/>
                </a:bodyPr>
                <a:lstStyle/>
                <a:p>
                  <a:pPr algn="ctr"/>
                  <a:r>
                    <a:rPr lang="en-US" sz="1200" b="1" dirty="0" smtClean="0"/>
                    <a:t>Map</a:t>
                  </a:r>
                </a:p>
                <a:p>
                  <a:pPr algn="ctr"/>
                  <a:r>
                    <a:rPr lang="en-US" sz="1200" b="1" dirty="0" smtClean="0"/>
                    <a:t>Reduce</a:t>
                  </a:r>
                  <a:endParaRPr lang="en-US" sz="1200" b="1" dirty="0"/>
                </a:p>
              </p:txBody>
            </p:sp>
          </p:grpSp>
          <p:sp>
            <p:nvSpPr>
              <p:cNvPr id="73" name="Rounded Rectangle 72"/>
              <p:cNvSpPr/>
              <p:nvPr/>
            </p:nvSpPr>
            <p:spPr>
              <a:xfrm>
                <a:off x="5257800" y="3733800"/>
                <a:ext cx="8382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7315200" y="3733800"/>
                <a:ext cx="8382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512849" y="5967828"/>
                <a:ext cx="2940620" cy="454904"/>
              </a:xfrm>
              <a:prstGeom prst="rect">
                <a:avLst/>
              </a:prstGeom>
              <a:noFill/>
            </p:spPr>
            <p:txBody>
              <a:bodyPr wrap="square" rtlCol="0">
                <a:spAutoFit/>
              </a:bodyPr>
              <a:lstStyle/>
              <a:p>
                <a:r>
                  <a:rPr lang="en-US" b="1" dirty="0" smtClean="0"/>
                  <a:t>Distributed File System</a:t>
                </a:r>
                <a:endParaRPr lang="en-US" b="1" dirty="0"/>
              </a:p>
            </p:txBody>
          </p:sp>
          <p:sp>
            <p:nvSpPr>
              <p:cNvPr id="63" name="TextBox 62"/>
              <p:cNvSpPr txBox="1"/>
              <p:nvPr/>
            </p:nvSpPr>
            <p:spPr>
              <a:xfrm>
                <a:off x="7645692" y="2320977"/>
                <a:ext cx="1243958" cy="454904"/>
              </a:xfrm>
              <a:prstGeom prst="rect">
                <a:avLst/>
              </a:prstGeom>
              <a:noFill/>
            </p:spPr>
            <p:txBody>
              <a:bodyPr wrap="square" rtlCol="0">
                <a:spAutoFit/>
              </a:bodyPr>
              <a:lstStyle/>
              <a:p>
                <a:r>
                  <a:rPr lang="en-US" b="1" dirty="0" smtClean="0"/>
                  <a:t>Network</a:t>
                </a:r>
                <a:endParaRPr lang="en-US" b="1" dirty="0"/>
              </a:p>
            </p:txBody>
          </p:sp>
          <p:grpSp>
            <p:nvGrpSpPr>
              <p:cNvPr id="11" name="Group 52"/>
              <p:cNvGrpSpPr/>
              <p:nvPr/>
            </p:nvGrpSpPr>
            <p:grpSpPr>
              <a:xfrm>
                <a:off x="152400" y="990600"/>
                <a:ext cx="1752600" cy="1447800"/>
                <a:chOff x="9144000" y="1447800"/>
                <a:chExt cx="1752600" cy="1447800"/>
              </a:xfrm>
            </p:grpSpPr>
            <p:sp>
              <p:nvSpPr>
                <p:cNvPr id="69" name="Rectangle 68"/>
                <p:cNvSpPr/>
                <p:nvPr/>
              </p:nvSpPr>
              <p:spPr>
                <a:xfrm>
                  <a:off x="9525000" y="1676400"/>
                  <a:ext cx="990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9144000" y="1447800"/>
                  <a:ext cx="17526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5" name="Straight Connector 64"/>
              <p:cNvCxnSpPr/>
              <p:nvPr/>
            </p:nvCxnSpPr>
            <p:spPr>
              <a:xfrm rot="5400000" flipH="1" flipV="1">
                <a:off x="838200" y="2590800"/>
                <a:ext cx="30480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a:off x="609600" y="1295400"/>
                <a:ext cx="838200" cy="838200"/>
              </a:xfrm>
              <a:prstGeom prst="round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TextBox 99"/>
            <p:cNvSpPr txBox="1"/>
            <p:nvPr/>
          </p:nvSpPr>
          <p:spPr>
            <a:xfrm>
              <a:off x="1894056" y="3586664"/>
              <a:ext cx="833032" cy="461665"/>
            </a:xfrm>
            <a:prstGeom prst="rect">
              <a:avLst/>
            </a:prstGeom>
            <a:noFill/>
          </p:spPr>
          <p:txBody>
            <a:bodyPr wrap="square" rtlCol="0">
              <a:spAutoFit/>
            </a:bodyPr>
            <a:lstStyle/>
            <a:p>
              <a:pPr algn="ctr"/>
              <a:r>
                <a:rPr lang="en-US" sz="1200" b="1" dirty="0" smtClean="0"/>
                <a:t>Map</a:t>
              </a:r>
            </a:p>
            <a:p>
              <a:pPr algn="ctr"/>
              <a:r>
                <a:rPr lang="en-US" sz="1200" b="1" dirty="0" smtClean="0"/>
                <a:t>Reduce</a:t>
              </a:r>
              <a:endParaRPr lang="en-US" sz="1200" b="1" dirty="0"/>
            </a:p>
          </p:txBody>
        </p:sp>
        <p:sp>
          <p:nvSpPr>
            <p:cNvPr id="101" name="TextBox 100"/>
            <p:cNvSpPr txBox="1"/>
            <p:nvPr/>
          </p:nvSpPr>
          <p:spPr>
            <a:xfrm>
              <a:off x="5624824" y="3586664"/>
              <a:ext cx="833032" cy="461665"/>
            </a:xfrm>
            <a:prstGeom prst="rect">
              <a:avLst/>
            </a:prstGeom>
            <a:noFill/>
          </p:spPr>
          <p:txBody>
            <a:bodyPr wrap="square" rtlCol="0">
              <a:spAutoFit/>
            </a:bodyPr>
            <a:lstStyle/>
            <a:p>
              <a:pPr algn="ctr"/>
              <a:r>
                <a:rPr lang="en-US" sz="1200" b="1" dirty="0" smtClean="0"/>
                <a:t>Map</a:t>
              </a:r>
            </a:p>
            <a:p>
              <a:pPr algn="ctr"/>
              <a:r>
                <a:rPr lang="en-US" sz="1200" b="1" dirty="0" smtClean="0"/>
                <a:t>Reduce</a:t>
              </a:r>
              <a:endParaRPr lang="en-US" sz="1200" b="1" dirty="0"/>
            </a:p>
          </p:txBody>
        </p:sp>
        <p:sp>
          <p:nvSpPr>
            <p:cNvPr id="102" name="TextBox 101"/>
            <p:cNvSpPr txBox="1"/>
            <p:nvPr/>
          </p:nvSpPr>
          <p:spPr>
            <a:xfrm>
              <a:off x="7469736" y="3586664"/>
              <a:ext cx="833032" cy="461665"/>
            </a:xfrm>
            <a:prstGeom prst="rect">
              <a:avLst/>
            </a:prstGeom>
            <a:noFill/>
          </p:spPr>
          <p:txBody>
            <a:bodyPr wrap="square" rtlCol="0">
              <a:spAutoFit/>
            </a:bodyPr>
            <a:lstStyle/>
            <a:p>
              <a:pPr algn="ctr"/>
              <a:r>
                <a:rPr lang="en-US" sz="1200" b="1" dirty="0" smtClean="0"/>
                <a:t>Map</a:t>
              </a:r>
            </a:p>
            <a:p>
              <a:pPr algn="ctr"/>
              <a:r>
                <a:rPr lang="en-US" sz="1200" b="1" dirty="0" smtClean="0"/>
                <a:t>Reduce</a:t>
              </a:r>
              <a:endParaRPr lang="en-US" sz="1200" b="1" dirty="0"/>
            </a:p>
          </p:txBody>
        </p:sp>
        <p:sp>
          <p:nvSpPr>
            <p:cNvPr id="103" name="TextBox 102"/>
            <p:cNvSpPr txBox="1"/>
            <p:nvPr/>
          </p:nvSpPr>
          <p:spPr>
            <a:xfrm>
              <a:off x="1475656" y="1700808"/>
              <a:ext cx="833032" cy="461665"/>
            </a:xfrm>
            <a:prstGeom prst="rect">
              <a:avLst/>
            </a:prstGeom>
            <a:noFill/>
          </p:spPr>
          <p:txBody>
            <a:bodyPr wrap="square" rtlCol="0">
              <a:spAutoFit/>
            </a:bodyPr>
            <a:lstStyle/>
            <a:p>
              <a:pPr algn="ctr"/>
              <a:r>
                <a:rPr lang="en-US" sz="1200" b="1" dirty="0" smtClean="0">
                  <a:solidFill>
                    <a:schemeClr val="bg1"/>
                  </a:solidFill>
                </a:rPr>
                <a:t>Map</a:t>
              </a:r>
            </a:p>
            <a:p>
              <a:pPr algn="ctr"/>
              <a:r>
                <a:rPr lang="en-US" sz="1200" b="1" dirty="0" smtClean="0">
                  <a:solidFill>
                    <a:schemeClr val="bg1"/>
                  </a:solidFill>
                </a:rPr>
                <a:t>Reduce</a:t>
              </a:r>
              <a:endParaRPr lang="en-US" sz="1200" b="1" dirty="0">
                <a:solidFill>
                  <a:schemeClr val="bg1"/>
                </a:solidFill>
              </a:endParaRPr>
            </a:p>
          </p:txBody>
        </p:sp>
      </p:grpSp>
      <p:sp>
        <p:nvSpPr>
          <p:cNvPr id="49" name="TextBox 48"/>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50"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51" name="TextBox 50"/>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33</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1763688" y="52933"/>
            <a:ext cx="6408712" cy="639763"/>
          </a:xfrm>
        </p:spPr>
        <p:txBody>
          <a:bodyPr/>
          <a:lstStyle/>
          <a:p>
            <a:pPr algn="ctr">
              <a:buNone/>
            </a:pPr>
            <a:r>
              <a:rPr lang="en-US" sz="2800" dirty="0" err="1" smtClean="0">
                <a:solidFill>
                  <a:srgbClr val="0070C0"/>
                </a:solidFill>
                <a:latin typeface="Arial Rounded MT Bold" pitchFamily="34" charset="0"/>
              </a:rPr>
              <a:t>MapReduce</a:t>
            </a:r>
            <a:endParaRPr lang="en-US" sz="2800" dirty="0">
              <a:solidFill>
                <a:srgbClr val="0070C0"/>
              </a:solidFill>
              <a:latin typeface="Arial Rounded MT Bold" pitchFamily="34" charset="0"/>
            </a:endParaRPr>
          </a:p>
        </p:txBody>
      </p:sp>
      <p:sp>
        <p:nvSpPr>
          <p:cNvPr id="13" name="Rectangle 12"/>
          <p:cNvSpPr/>
          <p:nvPr/>
        </p:nvSpPr>
        <p:spPr>
          <a:xfrm>
            <a:off x="1043608" y="726950"/>
            <a:ext cx="7920880" cy="5078314"/>
          </a:xfrm>
          <a:prstGeom prst="rect">
            <a:avLst/>
          </a:prstGeom>
          <a:ln>
            <a:noFill/>
          </a:ln>
        </p:spPr>
        <p:txBody>
          <a:bodyPr wrap="square">
            <a:spAutoFit/>
          </a:bodyPr>
          <a:lstStyle/>
          <a:p>
            <a:pPr>
              <a:spcBef>
                <a:spcPct val="0"/>
              </a:spcBef>
            </a:pPr>
            <a:r>
              <a:rPr lang="en-GB" dirty="0" smtClean="0">
                <a:latin typeface="Arial Rounded MT Bold" pitchFamily="34" charset="0"/>
              </a:rPr>
              <a:t>    	A simple programming model that applies to many large-scale 	computing problems    	   			</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Hide messy details in </a:t>
            </a:r>
            <a:r>
              <a:rPr lang="en-GB" dirty="0" err="1" smtClean="0">
                <a:latin typeface="Arial Rounded MT Bold" pitchFamily="34" charset="0"/>
              </a:rPr>
              <a:t>MapReduce</a:t>
            </a:r>
            <a:r>
              <a:rPr lang="en-GB" dirty="0" smtClean="0">
                <a:latin typeface="Arial Rounded MT Bold" pitchFamily="34" charset="0"/>
              </a:rPr>
              <a:t> runtime library</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Automatic parallelization</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Load balancing</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Network and disk transfer optimization</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Handling of machine failures</a:t>
            </a:r>
          </a:p>
          <a:p>
            <a:pPr>
              <a:spcBef>
                <a:spcPct val="0"/>
              </a:spcBef>
            </a:pPr>
            <a:endParaRPr lang="en-GB" dirty="0">
              <a:latin typeface="Arial Rounded MT Bold" pitchFamily="34" charset="0"/>
            </a:endParaRPr>
          </a:p>
          <a:p>
            <a:pPr>
              <a:spcBef>
                <a:spcPct val="0"/>
              </a:spcBef>
            </a:pPr>
            <a:r>
              <a:rPr lang="en-GB" dirty="0" smtClean="0">
                <a:latin typeface="Arial Rounded MT Bold" pitchFamily="34" charset="0"/>
              </a:rPr>
              <a:t>		Robustness</a:t>
            </a:r>
          </a:p>
          <a:p>
            <a:pPr>
              <a:spcBef>
                <a:spcPct val="0"/>
              </a:spcBef>
            </a:pPr>
            <a:endParaRPr lang="en-GB" dirty="0">
              <a:latin typeface="Arial Rounded MT Bold" pitchFamily="34" charset="0"/>
            </a:endParaRPr>
          </a:p>
          <a:p>
            <a:pPr>
              <a:spcBef>
                <a:spcPct val="0"/>
              </a:spcBef>
            </a:pPr>
            <a:r>
              <a:rPr lang="en-GB" dirty="0" smtClean="0">
                <a:latin typeface="Arial Rounded MT Bold" pitchFamily="34" charset="0"/>
              </a:rPr>
              <a:t>		Improvements to core library benefit all users of 			library</a:t>
            </a:r>
          </a:p>
          <a:p>
            <a:pPr>
              <a:spcBef>
                <a:spcPct val="0"/>
              </a:spcBef>
            </a:pPr>
            <a:endParaRPr lang="en-GB" dirty="0" smtClean="0">
              <a:latin typeface="Arial Rounded MT Bold" pitchFamily="34" charset="0"/>
            </a:endParaRPr>
          </a:p>
        </p:txBody>
      </p:sp>
      <p:sp>
        <p:nvSpPr>
          <p:cNvPr id="17" name="Bevel 16"/>
          <p:cNvSpPr/>
          <p:nvPr/>
        </p:nvSpPr>
        <p:spPr>
          <a:xfrm>
            <a:off x="2065368" y="2204864"/>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47" name="Bevel 46"/>
          <p:cNvSpPr/>
          <p:nvPr/>
        </p:nvSpPr>
        <p:spPr>
          <a:xfrm>
            <a:off x="2055488" y="4425772"/>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6" name="Bevel 15"/>
          <p:cNvSpPr/>
          <p:nvPr/>
        </p:nvSpPr>
        <p:spPr>
          <a:xfrm>
            <a:off x="2055488" y="3311632"/>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9" name="Bevel 18"/>
          <p:cNvSpPr/>
          <p:nvPr/>
        </p:nvSpPr>
        <p:spPr>
          <a:xfrm>
            <a:off x="2055488" y="3872388"/>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4" name="Bevel 13"/>
          <p:cNvSpPr/>
          <p:nvPr/>
        </p:nvSpPr>
        <p:spPr>
          <a:xfrm>
            <a:off x="1475656" y="848052"/>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0" name="Bevel 19"/>
          <p:cNvSpPr/>
          <p:nvPr/>
        </p:nvSpPr>
        <p:spPr>
          <a:xfrm>
            <a:off x="1462008" y="1666788"/>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2" name="Bevel 21"/>
          <p:cNvSpPr/>
          <p:nvPr/>
        </p:nvSpPr>
        <p:spPr>
          <a:xfrm>
            <a:off x="2051720" y="2780928"/>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3" name="Bevel 22"/>
          <p:cNvSpPr/>
          <p:nvPr/>
        </p:nvSpPr>
        <p:spPr>
          <a:xfrm>
            <a:off x="2051720" y="4990496"/>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2" name="TextBox 11"/>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5"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18" name="TextBox 17"/>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34</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extLst>
      <p:ext uri="{BB962C8B-B14F-4D97-AF65-F5344CB8AC3E}">
        <p14:creationId xmlns:p14="http://schemas.microsoft.com/office/powerpoint/2010/main" val="97949180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1979712" y="260648"/>
            <a:ext cx="7092280" cy="639763"/>
          </a:xfrm>
        </p:spPr>
        <p:txBody>
          <a:bodyPr/>
          <a:lstStyle/>
          <a:p>
            <a:pPr algn="ctr">
              <a:buNone/>
            </a:pPr>
            <a:r>
              <a:rPr lang="en-US" sz="2800" dirty="0" smtClean="0">
                <a:solidFill>
                  <a:srgbClr val="0070C0"/>
                </a:solidFill>
                <a:latin typeface="Arial Rounded MT Bold" pitchFamily="34" charset="0"/>
              </a:rPr>
              <a:t>Typical Problem Solved by </a:t>
            </a:r>
            <a:r>
              <a:rPr lang="en-US" sz="2800" dirty="0" err="1" smtClean="0">
                <a:solidFill>
                  <a:srgbClr val="0070C0"/>
                </a:solidFill>
                <a:latin typeface="Arial Rounded MT Bold" pitchFamily="34" charset="0"/>
              </a:rPr>
              <a:t>MapReduce</a:t>
            </a:r>
            <a:endParaRPr lang="en-US" sz="2800" dirty="0">
              <a:solidFill>
                <a:srgbClr val="0070C0"/>
              </a:solidFill>
              <a:latin typeface="Arial Rounded MT Bold" pitchFamily="34" charset="0"/>
            </a:endParaRPr>
          </a:p>
        </p:txBody>
      </p:sp>
      <p:sp>
        <p:nvSpPr>
          <p:cNvPr id="13" name="Rectangle 12"/>
          <p:cNvSpPr/>
          <p:nvPr/>
        </p:nvSpPr>
        <p:spPr>
          <a:xfrm>
            <a:off x="1835696" y="1700808"/>
            <a:ext cx="7056784" cy="3139321"/>
          </a:xfrm>
          <a:prstGeom prst="rect">
            <a:avLst/>
          </a:prstGeom>
          <a:ln>
            <a:noFill/>
          </a:ln>
        </p:spPr>
        <p:txBody>
          <a:bodyPr wrap="square">
            <a:spAutoFit/>
          </a:bodyPr>
          <a:lstStyle/>
          <a:p>
            <a:pPr>
              <a:spcBef>
                <a:spcPct val="0"/>
              </a:spcBef>
            </a:pPr>
            <a:r>
              <a:rPr lang="en-GB" dirty="0" smtClean="0">
                <a:latin typeface="Arial Rounded MT Bold" pitchFamily="34" charset="0"/>
              </a:rPr>
              <a:t>    	Read a lot of data</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a:t>
            </a:r>
            <a:r>
              <a:rPr lang="en-GB" dirty="0" smtClean="0">
                <a:solidFill>
                  <a:srgbClr val="0076A3"/>
                </a:solidFill>
                <a:latin typeface="Arial Rounded MT Bold" pitchFamily="34" charset="0"/>
              </a:rPr>
              <a:t>Map</a:t>
            </a:r>
            <a:r>
              <a:rPr lang="en-GB" dirty="0" smtClean="0">
                <a:latin typeface="Arial Rounded MT Bold" pitchFamily="34" charset="0"/>
              </a:rPr>
              <a:t> – Extract something you care about from each	set of record	</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Shuffle and Sort</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a:t>
            </a:r>
            <a:r>
              <a:rPr lang="en-GB" dirty="0" smtClean="0">
                <a:solidFill>
                  <a:srgbClr val="0076A3"/>
                </a:solidFill>
                <a:latin typeface="Arial Rounded MT Bold" pitchFamily="34" charset="0"/>
              </a:rPr>
              <a:t>Reduce</a:t>
            </a:r>
            <a:r>
              <a:rPr lang="en-GB" dirty="0" smtClean="0">
                <a:latin typeface="Arial Rounded MT Bold" pitchFamily="34" charset="0"/>
              </a:rPr>
              <a:t> – Aggregate, summarize, filter or transform</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Write the results</a:t>
            </a:r>
          </a:p>
          <a:p>
            <a:pPr>
              <a:spcBef>
                <a:spcPct val="0"/>
              </a:spcBef>
            </a:pPr>
            <a:r>
              <a:rPr lang="en-GB" dirty="0" smtClean="0">
                <a:latin typeface="Arial Rounded MT Bold" pitchFamily="34" charset="0"/>
              </a:rPr>
              <a:t>		</a:t>
            </a:r>
          </a:p>
        </p:txBody>
      </p:sp>
      <p:sp>
        <p:nvSpPr>
          <p:cNvPr id="14" name="Bevel 13"/>
          <p:cNvSpPr/>
          <p:nvPr/>
        </p:nvSpPr>
        <p:spPr>
          <a:xfrm>
            <a:off x="2123728" y="1832124"/>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8" name="Bevel 7"/>
          <p:cNvSpPr/>
          <p:nvPr/>
        </p:nvSpPr>
        <p:spPr>
          <a:xfrm>
            <a:off x="2123728" y="2408188"/>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9" name="Bevel 8"/>
          <p:cNvSpPr/>
          <p:nvPr/>
        </p:nvSpPr>
        <p:spPr>
          <a:xfrm>
            <a:off x="2123728" y="3200688"/>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1" name="Bevel 10"/>
          <p:cNvSpPr/>
          <p:nvPr/>
        </p:nvSpPr>
        <p:spPr>
          <a:xfrm>
            <a:off x="2123728" y="3751352"/>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0" name="Bevel 9"/>
          <p:cNvSpPr/>
          <p:nvPr/>
        </p:nvSpPr>
        <p:spPr>
          <a:xfrm>
            <a:off x="2123728" y="4281756"/>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2" name="TextBox 11"/>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5"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16" name="TextBox 15"/>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35</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extLst>
      <p:ext uri="{BB962C8B-B14F-4D97-AF65-F5344CB8AC3E}">
        <p14:creationId xmlns:p14="http://schemas.microsoft.com/office/powerpoint/2010/main" val="422830430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2010776" y="196949"/>
            <a:ext cx="7092280" cy="639763"/>
          </a:xfrm>
        </p:spPr>
        <p:txBody>
          <a:bodyPr/>
          <a:lstStyle/>
          <a:p>
            <a:pPr algn="ctr">
              <a:buNone/>
            </a:pPr>
            <a:r>
              <a:rPr lang="en-US" sz="2800" dirty="0" smtClean="0">
                <a:solidFill>
                  <a:srgbClr val="0070C0"/>
                </a:solidFill>
                <a:latin typeface="Arial Rounded MT Bold" pitchFamily="34" charset="0"/>
              </a:rPr>
              <a:t>Stream Processing</a:t>
            </a:r>
            <a:endParaRPr lang="en-US" sz="2800" dirty="0">
              <a:solidFill>
                <a:srgbClr val="0070C0"/>
              </a:solidFill>
              <a:latin typeface="Arial Rounded MT Bold" pitchFamily="34" charset="0"/>
            </a:endParaRPr>
          </a:p>
        </p:txBody>
      </p:sp>
      <p:sp>
        <p:nvSpPr>
          <p:cNvPr id="13" name="Rectangle 12"/>
          <p:cNvSpPr/>
          <p:nvPr/>
        </p:nvSpPr>
        <p:spPr>
          <a:xfrm>
            <a:off x="1475656" y="1484784"/>
            <a:ext cx="7488832" cy="3970318"/>
          </a:xfrm>
          <a:prstGeom prst="rect">
            <a:avLst/>
          </a:prstGeom>
          <a:ln>
            <a:noFill/>
          </a:ln>
        </p:spPr>
        <p:txBody>
          <a:bodyPr wrap="square">
            <a:spAutoFit/>
          </a:bodyPr>
          <a:lstStyle/>
          <a:p>
            <a:pPr>
              <a:spcBef>
                <a:spcPct val="0"/>
              </a:spcBef>
            </a:pPr>
            <a:r>
              <a:rPr lang="en-GB" dirty="0" smtClean="0">
                <a:latin typeface="Arial Rounded MT Bold" pitchFamily="34" charset="0"/>
              </a:rPr>
              <a:t>    	   </a:t>
            </a:r>
            <a:r>
              <a:rPr lang="en-GB" dirty="0" err="1" smtClean="0">
                <a:latin typeface="Arial Rounded MT Bold" pitchFamily="34" charset="0"/>
              </a:rPr>
              <a:t>MapReduced</a:t>
            </a:r>
            <a:r>
              <a:rPr lang="en-GB" dirty="0" smtClean="0">
                <a:latin typeface="Arial Rounded MT Bold" pitchFamily="34" charset="0"/>
              </a:rPr>
              <a:t> is often applied to streams of data that 	   arrive continuously </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Click streams, web crawl data, network traffic, ...</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Traditional approach: buffer, batch process</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Poor latency</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Analysis state must be reloaded					</a:t>
            </a:r>
          </a:p>
          <a:p>
            <a:pPr>
              <a:spcBef>
                <a:spcPct val="0"/>
              </a:spcBef>
            </a:pPr>
            <a:r>
              <a:rPr lang="en-GB" dirty="0" smtClean="0">
                <a:latin typeface="Arial Rounded MT Bold" pitchFamily="34" charset="0"/>
              </a:rPr>
              <a:t> 	   Run MR jobs continuously and analyse data as it arrives</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a:t>
            </a:r>
          </a:p>
        </p:txBody>
      </p:sp>
      <p:sp>
        <p:nvSpPr>
          <p:cNvPr id="14" name="Bevel 13"/>
          <p:cNvSpPr/>
          <p:nvPr/>
        </p:nvSpPr>
        <p:spPr>
          <a:xfrm>
            <a:off x="2051720" y="1601504"/>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2" name="Bevel 21"/>
          <p:cNvSpPr/>
          <p:nvPr/>
        </p:nvSpPr>
        <p:spPr>
          <a:xfrm>
            <a:off x="2051720" y="4625840"/>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1" name="Bevel 10"/>
          <p:cNvSpPr/>
          <p:nvPr/>
        </p:nvSpPr>
        <p:spPr>
          <a:xfrm>
            <a:off x="2699792" y="3532072"/>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2" name="Bevel 11"/>
          <p:cNvSpPr/>
          <p:nvPr/>
        </p:nvSpPr>
        <p:spPr>
          <a:xfrm>
            <a:off x="2699792" y="4077072"/>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9" name="Bevel 8"/>
          <p:cNvSpPr/>
          <p:nvPr/>
        </p:nvSpPr>
        <p:spPr>
          <a:xfrm>
            <a:off x="2051720" y="2969656"/>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6" name="Bevel 15"/>
          <p:cNvSpPr/>
          <p:nvPr/>
        </p:nvSpPr>
        <p:spPr>
          <a:xfrm>
            <a:off x="2699792" y="2434536"/>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0" name="TextBox 9"/>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5"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17" name="TextBox 16"/>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36</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2010776" y="196949"/>
            <a:ext cx="7092280" cy="639763"/>
          </a:xfrm>
        </p:spPr>
        <p:txBody>
          <a:bodyPr/>
          <a:lstStyle/>
          <a:p>
            <a:pPr algn="ctr">
              <a:buNone/>
            </a:pPr>
            <a:r>
              <a:rPr lang="en-US" sz="2800" dirty="0" err="1" smtClean="0">
                <a:solidFill>
                  <a:srgbClr val="0070C0"/>
                </a:solidFill>
                <a:latin typeface="Arial Rounded MT Bold" pitchFamily="34" charset="0"/>
              </a:rPr>
              <a:t>MapReduce</a:t>
            </a:r>
            <a:r>
              <a:rPr lang="en-US" sz="2800" dirty="0" smtClean="0">
                <a:solidFill>
                  <a:srgbClr val="0070C0"/>
                </a:solidFill>
                <a:latin typeface="Arial Rounded MT Bold" pitchFamily="34" charset="0"/>
              </a:rPr>
              <a:t> in Specific Context</a:t>
            </a:r>
            <a:endParaRPr lang="en-US" sz="2800" dirty="0">
              <a:solidFill>
                <a:srgbClr val="0070C0"/>
              </a:solidFill>
              <a:latin typeface="Arial Rounded MT Bold" pitchFamily="34" charset="0"/>
            </a:endParaRPr>
          </a:p>
        </p:txBody>
      </p:sp>
      <p:sp>
        <p:nvSpPr>
          <p:cNvPr id="13" name="Rectangle 12"/>
          <p:cNvSpPr/>
          <p:nvPr/>
        </p:nvSpPr>
        <p:spPr>
          <a:xfrm>
            <a:off x="1475656" y="1124744"/>
            <a:ext cx="7488832" cy="4801315"/>
          </a:xfrm>
          <a:prstGeom prst="rect">
            <a:avLst/>
          </a:prstGeom>
          <a:ln>
            <a:noFill/>
          </a:ln>
        </p:spPr>
        <p:txBody>
          <a:bodyPr wrap="square">
            <a:spAutoFit/>
          </a:bodyPr>
          <a:lstStyle/>
          <a:p>
            <a:pPr>
              <a:spcBef>
                <a:spcPct val="0"/>
              </a:spcBef>
            </a:pPr>
            <a:r>
              <a:rPr lang="en-GB" dirty="0" smtClean="0">
                <a:latin typeface="Arial Rounded MT Bold" pitchFamily="34" charset="0"/>
              </a:rPr>
              <a:t>    	   Programmer need to specify two primary methods</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Map (K,V) </a:t>
            </a:r>
            <a:r>
              <a:rPr lang="en-GB" dirty="0" smtClean="0">
                <a:latin typeface="Arial Rounded MT Bold" pitchFamily="34" charset="0"/>
                <a:sym typeface="Wingdings"/>
              </a:rPr>
              <a:t> &lt;K`, V`&gt;*</a:t>
            </a:r>
          </a:p>
          <a:p>
            <a:pPr>
              <a:spcBef>
                <a:spcPct val="0"/>
              </a:spcBef>
            </a:pPr>
            <a:endParaRPr lang="en-GB" dirty="0" smtClean="0">
              <a:latin typeface="Arial Rounded MT Bold" pitchFamily="34" charset="0"/>
              <a:sym typeface="Wingdings"/>
            </a:endParaRPr>
          </a:p>
          <a:p>
            <a:pPr>
              <a:spcBef>
                <a:spcPct val="0"/>
              </a:spcBef>
            </a:pPr>
            <a:r>
              <a:rPr lang="en-GB" dirty="0">
                <a:latin typeface="Arial Rounded MT Bold" pitchFamily="34" charset="0"/>
                <a:sym typeface="Wingdings"/>
              </a:rPr>
              <a:t>	</a:t>
            </a:r>
            <a:r>
              <a:rPr lang="en-GB" dirty="0" smtClean="0">
                <a:latin typeface="Arial Rounded MT Bold" pitchFamily="34" charset="0"/>
                <a:sym typeface="Wingdings"/>
              </a:rPr>
              <a:t>	Reduce (K`, &lt;V`&gt;* (K`, V`&gt;*</a:t>
            </a:r>
            <a:endParaRPr lang="en-GB" dirty="0" smtClean="0">
              <a:latin typeface="Arial Rounded MT Bold" pitchFamily="34" charset="0"/>
            </a:endParaRP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All V` with same K` are reduced together, in order</a:t>
            </a:r>
          </a:p>
          <a:p>
            <a:pPr>
              <a:spcBef>
                <a:spcPct val="0"/>
              </a:spcBef>
            </a:pPr>
            <a:endParaRPr lang="en-GB" dirty="0">
              <a:latin typeface="Arial Rounded MT Bold" pitchFamily="34" charset="0"/>
            </a:endParaRPr>
          </a:p>
          <a:p>
            <a:pPr>
              <a:spcBef>
                <a:spcPct val="0"/>
              </a:spcBef>
            </a:pPr>
            <a:r>
              <a:rPr lang="en-GB" dirty="0" smtClean="0">
                <a:latin typeface="Arial Rounded MT Bold" pitchFamily="34" charset="0"/>
              </a:rPr>
              <a:t>	  Also Specify</a:t>
            </a:r>
          </a:p>
          <a:p>
            <a:pPr>
              <a:spcBef>
                <a:spcPct val="0"/>
              </a:spcBef>
            </a:pPr>
            <a:r>
              <a:rPr lang="en-GB" dirty="0" smtClean="0">
                <a:latin typeface="Arial Rounded MT Bold" pitchFamily="34" charset="0"/>
              </a:rPr>
              <a:t>	</a:t>
            </a:r>
          </a:p>
          <a:p>
            <a:pPr lvl="4">
              <a:spcBef>
                <a:spcPct val="0"/>
              </a:spcBef>
            </a:pPr>
            <a:r>
              <a:rPr lang="en-GB" dirty="0" smtClean="0">
                <a:latin typeface="Arial Rounded MT Bold" pitchFamily="34" charset="0"/>
              </a:rPr>
              <a:t>Partition(K`, total partitions) </a:t>
            </a:r>
            <a:r>
              <a:rPr lang="en-GB" dirty="0" smtClean="0">
                <a:latin typeface="Arial Rounded MT Bold" pitchFamily="34" charset="0"/>
                <a:sym typeface="Wingdings"/>
              </a:rPr>
              <a:t> partition for K`</a:t>
            </a:r>
          </a:p>
          <a:p>
            <a:pPr lvl="4">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A simple hash of the key often</a:t>
            </a:r>
          </a:p>
          <a:p>
            <a:pPr>
              <a:spcBef>
                <a:spcPct val="0"/>
              </a:spcBef>
            </a:pPr>
            <a:endParaRPr lang="en-GB" dirty="0">
              <a:latin typeface="Arial Rounded MT Bold" pitchFamily="34" charset="0"/>
            </a:endParaRPr>
          </a:p>
          <a:p>
            <a:pPr>
              <a:spcBef>
                <a:spcPct val="0"/>
              </a:spcBef>
            </a:pPr>
            <a:r>
              <a:rPr lang="en-GB" dirty="0" smtClean="0">
                <a:latin typeface="Arial Rounded MT Bold" pitchFamily="34" charset="0"/>
              </a:rPr>
              <a:t>			Allows reduce operations for different K` 			to be parallelized</a:t>
            </a:r>
          </a:p>
          <a:p>
            <a:pPr>
              <a:spcBef>
                <a:spcPct val="0"/>
              </a:spcBef>
            </a:pPr>
            <a:r>
              <a:rPr lang="en-GB" dirty="0" smtClean="0">
                <a:latin typeface="Arial Rounded MT Bold" pitchFamily="34" charset="0"/>
              </a:rPr>
              <a:t>		</a:t>
            </a:r>
          </a:p>
        </p:txBody>
      </p:sp>
      <p:sp>
        <p:nvSpPr>
          <p:cNvPr id="14" name="Bevel 13"/>
          <p:cNvSpPr/>
          <p:nvPr/>
        </p:nvSpPr>
        <p:spPr>
          <a:xfrm>
            <a:off x="2051720" y="1241464"/>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2" name="Bevel 21"/>
          <p:cNvSpPr/>
          <p:nvPr/>
        </p:nvSpPr>
        <p:spPr>
          <a:xfrm>
            <a:off x="2051720" y="3451680"/>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1" name="Bevel 10"/>
          <p:cNvSpPr/>
          <p:nvPr/>
        </p:nvSpPr>
        <p:spPr>
          <a:xfrm>
            <a:off x="2699792" y="2348880"/>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2" name="Bevel 11"/>
          <p:cNvSpPr/>
          <p:nvPr/>
        </p:nvSpPr>
        <p:spPr>
          <a:xfrm>
            <a:off x="2699792" y="4016404"/>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9" name="Bevel 8"/>
          <p:cNvSpPr/>
          <p:nvPr/>
        </p:nvSpPr>
        <p:spPr>
          <a:xfrm>
            <a:off x="2051720" y="2886956"/>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6" name="Bevel 15"/>
          <p:cNvSpPr/>
          <p:nvPr/>
        </p:nvSpPr>
        <p:spPr>
          <a:xfrm>
            <a:off x="2699792" y="1772816"/>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0" name="Bevel 9"/>
          <p:cNvSpPr/>
          <p:nvPr/>
        </p:nvSpPr>
        <p:spPr>
          <a:xfrm>
            <a:off x="3442552" y="4547108"/>
            <a:ext cx="144016" cy="144016"/>
          </a:xfrm>
          <a:prstGeom prst="bevel">
            <a:avLst/>
          </a:prstGeom>
          <a:solidFill>
            <a:srgbClr val="3366FF"/>
          </a:solidFill>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600" b="1" dirty="0"/>
          </a:p>
        </p:txBody>
      </p:sp>
      <p:sp>
        <p:nvSpPr>
          <p:cNvPr id="17" name="Bevel 16"/>
          <p:cNvSpPr/>
          <p:nvPr/>
        </p:nvSpPr>
        <p:spPr>
          <a:xfrm>
            <a:off x="3442552" y="5123172"/>
            <a:ext cx="144016" cy="144016"/>
          </a:xfrm>
          <a:prstGeom prst="bevel">
            <a:avLst/>
          </a:prstGeom>
          <a:solidFill>
            <a:srgbClr val="3366FF"/>
          </a:solidFill>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600" b="1" dirty="0"/>
          </a:p>
        </p:txBody>
      </p:sp>
      <p:sp>
        <p:nvSpPr>
          <p:cNvPr id="15" name="TextBox 14"/>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8"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19" name="TextBox 18"/>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37</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extLst>
      <p:ext uri="{BB962C8B-B14F-4D97-AF65-F5344CB8AC3E}">
        <p14:creationId xmlns:p14="http://schemas.microsoft.com/office/powerpoint/2010/main" val="42533146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1979712" y="116632"/>
            <a:ext cx="7164288" cy="904528"/>
          </a:xfrm>
        </p:spPr>
        <p:txBody>
          <a:bodyPr/>
          <a:lstStyle/>
          <a:p>
            <a:pPr algn="ctr">
              <a:buNone/>
            </a:pPr>
            <a:r>
              <a:rPr lang="en-US" sz="2400" dirty="0" smtClean="0">
                <a:solidFill>
                  <a:srgbClr val="0070C0"/>
                </a:solidFill>
                <a:latin typeface="Arial Rounded MT Bold" pitchFamily="34" charset="0"/>
              </a:rPr>
              <a:t>The Main characteristics of Distributed </a:t>
            </a:r>
            <a:br>
              <a:rPr lang="en-US" sz="2400" dirty="0" smtClean="0">
                <a:solidFill>
                  <a:srgbClr val="0070C0"/>
                </a:solidFill>
                <a:latin typeface="Arial Rounded MT Bold" pitchFamily="34" charset="0"/>
              </a:rPr>
            </a:br>
            <a:r>
              <a:rPr lang="en-US" sz="2400" dirty="0" smtClean="0">
                <a:solidFill>
                  <a:srgbClr val="0070C0"/>
                </a:solidFill>
                <a:latin typeface="Arial Rounded MT Bold" pitchFamily="34" charset="0"/>
              </a:rPr>
              <a:t>Execution Engines</a:t>
            </a:r>
            <a:endParaRPr lang="en-US" sz="2400" dirty="0">
              <a:solidFill>
                <a:srgbClr val="0070C0"/>
              </a:solidFill>
              <a:latin typeface="Arial Rounded MT Bold" pitchFamily="34" charset="0"/>
            </a:endParaRPr>
          </a:p>
        </p:txBody>
      </p:sp>
      <p:sp>
        <p:nvSpPr>
          <p:cNvPr id="4" name="Round Single Corner Rectangle 3"/>
          <p:cNvSpPr/>
          <p:nvPr/>
        </p:nvSpPr>
        <p:spPr>
          <a:xfrm>
            <a:off x="2627784" y="1196752"/>
            <a:ext cx="2471716" cy="1300702"/>
          </a:xfrm>
          <a:prstGeom prst="round1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dirty="0" smtClean="0">
                <a:latin typeface="Arial Rounded MT Bold" pitchFamily="34" charset="0"/>
              </a:rPr>
              <a:t>Task Scheduling</a:t>
            </a:r>
            <a:endParaRPr lang="en-US" sz="2400" dirty="0">
              <a:solidFill>
                <a:schemeClr val="tx1"/>
              </a:solidFill>
            </a:endParaRPr>
          </a:p>
        </p:txBody>
      </p:sp>
      <p:sp>
        <p:nvSpPr>
          <p:cNvPr id="5" name="Round Single Corner Rectangle 4"/>
          <p:cNvSpPr/>
          <p:nvPr/>
        </p:nvSpPr>
        <p:spPr>
          <a:xfrm>
            <a:off x="2627784" y="2780928"/>
            <a:ext cx="2471716" cy="1300702"/>
          </a:xfrm>
          <a:prstGeom prst="round1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dirty="0" smtClean="0">
                <a:latin typeface="Arial Rounded MT Bold" pitchFamily="34" charset="0"/>
              </a:rPr>
              <a:t>Data Distribution</a:t>
            </a:r>
            <a:endParaRPr lang="en-US" sz="2400" dirty="0">
              <a:solidFill>
                <a:schemeClr val="tx1"/>
              </a:solidFill>
            </a:endParaRPr>
          </a:p>
        </p:txBody>
      </p:sp>
      <p:sp>
        <p:nvSpPr>
          <p:cNvPr id="6" name="Round Single Corner Rectangle 5"/>
          <p:cNvSpPr/>
          <p:nvPr/>
        </p:nvSpPr>
        <p:spPr>
          <a:xfrm>
            <a:off x="2644530" y="4365104"/>
            <a:ext cx="2471716" cy="1300702"/>
          </a:xfrm>
          <a:prstGeom prst="round1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dirty="0" smtClean="0">
                <a:latin typeface="Arial Rounded MT Bold" pitchFamily="34" charset="0"/>
              </a:rPr>
              <a:t>Load Balancing</a:t>
            </a:r>
            <a:endParaRPr lang="en-US" sz="2400" dirty="0">
              <a:solidFill>
                <a:schemeClr val="tx1"/>
              </a:solidFill>
            </a:endParaRPr>
          </a:p>
        </p:txBody>
      </p:sp>
      <p:sp>
        <p:nvSpPr>
          <p:cNvPr id="9" name="Round Single Corner Rectangle 8"/>
          <p:cNvSpPr/>
          <p:nvPr/>
        </p:nvSpPr>
        <p:spPr>
          <a:xfrm>
            <a:off x="6023500" y="2780928"/>
            <a:ext cx="2471716" cy="1300702"/>
          </a:xfrm>
          <a:prstGeom prst="round1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dirty="0" smtClean="0">
                <a:latin typeface="Arial Rounded MT Bold" pitchFamily="34" charset="0"/>
              </a:rPr>
              <a:t>Control Flow</a:t>
            </a:r>
            <a:endParaRPr lang="en-US" sz="2400" dirty="0">
              <a:solidFill>
                <a:schemeClr val="tx1"/>
              </a:solidFill>
            </a:endParaRPr>
          </a:p>
        </p:txBody>
      </p:sp>
      <p:sp>
        <p:nvSpPr>
          <p:cNvPr id="11" name="TextBox 10"/>
          <p:cNvSpPr txBox="1"/>
          <p:nvPr/>
        </p:nvSpPr>
        <p:spPr>
          <a:xfrm>
            <a:off x="2627784" y="1203616"/>
            <a:ext cx="343294" cy="323460"/>
          </a:xfrm>
          <a:prstGeom prst="rect">
            <a:avLst/>
          </a:prstGeom>
        </p:spPr>
        <p:txBody>
          <a:bodyPr vert="horz" wrap="none" lIns="91440" tIns="45720" rIns="91440" bIns="45720" rtlCol="0" anchor="ctr">
            <a:normAutofit fontScale="925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2000" b="1" i="0" u="none" strike="noStrike" kern="1200" cap="none" spc="0" normalizeH="0" baseline="0" noProof="0" dirty="0" smtClean="0">
                <a:ln>
                  <a:noFill/>
                </a:ln>
                <a:solidFill>
                  <a:srgbClr val="0000FF"/>
                </a:solidFill>
                <a:effectLst/>
                <a:uLnTx/>
                <a:uFillTx/>
                <a:latin typeface="Arial Rounded MT Bold" pitchFamily="34" charset="0"/>
                <a:ea typeface="+mj-ea"/>
                <a:cs typeface="+mj-cs"/>
              </a:rPr>
              <a:t>1</a:t>
            </a:r>
          </a:p>
        </p:txBody>
      </p:sp>
      <p:sp>
        <p:nvSpPr>
          <p:cNvPr id="12" name="TextBox 11"/>
          <p:cNvSpPr txBox="1"/>
          <p:nvPr/>
        </p:nvSpPr>
        <p:spPr>
          <a:xfrm>
            <a:off x="2627784" y="2780928"/>
            <a:ext cx="343294" cy="323460"/>
          </a:xfrm>
          <a:prstGeom prst="rect">
            <a:avLst/>
          </a:prstGeom>
        </p:spPr>
        <p:txBody>
          <a:bodyPr vert="horz" wrap="none" lIns="91440" tIns="45720" rIns="91440" bIns="45720" rtlCol="0" anchor="ctr">
            <a:normAutofit fontScale="925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2000" b="1" i="0" u="none" strike="noStrike" kern="1200" cap="none" spc="0" normalizeH="0" baseline="0" noProof="0" dirty="0" smtClean="0">
                <a:ln>
                  <a:noFill/>
                </a:ln>
                <a:solidFill>
                  <a:srgbClr val="0000FF"/>
                </a:solidFill>
                <a:effectLst/>
                <a:uLnTx/>
                <a:uFillTx/>
                <a:latin typeface="Arial Rounded MT Bold" pitchFamily="34" charset="0"/>
                <a:ea typeface="+mj-ea"/>
                <a:cs typeface="+mj-cs"/>
              </a:rPr>
              <a:t>2</a:t>
            </a:r>
          </a:p>
        </p:txBody>
      </p:sp>
      <p:sp>
        <p:nvSpPr>
          <p:cNvPr id="14" name="TextBox 13"/>
          <p:cNvSpPr txBox="1"/>
          <p:nvPr/>
        </p:nvSpPr>
        <p:spPr>
          <a:xfrm>
            <a:off x="2627784" y="4371968"/>
            <a:ext cx="343294" cy="323460"/>
          </a:xfrm>
          <a:prstGeom prst="rect">
            <a:avLst/>
          </a:prstGeom>
        </p:spPr>
        <p:txBody>
          <a:bodyPr vert="horz" wrap="none" lIns="91440" tIns="45720" rIns="91440" bIns="45720" rtlCol="0" anchor="ctr">
            <a:normAutofit fontScale="925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2000" b="1" i="0" u="none" strike="noStrike" kern="1200" cap="none" spc="0" normalizeH="0" baseline="0" noProof="0" dirty="0" smtClean="0">
                <a:ln>
                  <a:noFill/>
                </a:ln>
                <a:solidFill>
                  <a:srgbClr val="0000FF"/>
                </a:solidFill>
                <a:effectLst/>
                <a:uLnTx/>
                <a:uFillTx/>
                <a:latin typeface="Arial Rounded MT Bold" pitchFamily="34" charset="0"/>
                <a:ea typeface="+mj-ea"/>
                <a:cs typeface="+mj-cs"/>
              </a:rPr>
              <a:t>3</a:t>
            </a:r>
          </a:p>
        </p:txBody>
      </p:sp>
      <p:sp>
        <p:nvSpPr>
          <p:cNvPr id="15" name="TextBox 14"/>
          <p:cNvSpPr txBox="1"/>
          <p:nvPr/>
        </p:nvSpPr>
        <p:spPr>
          <a:xfrm>
            <a:off x="6012160" y="2792268"/>
            <a:ext cx="343294" cy="323460"/>
          </a:xfrm>
          <a:prstGeom prst="rect">
            <a:avLst/>
          </a:prstGeom>
        </p:spPr>
        <p:txBody>
          <a:bodyPr vert="horz" wrap="none" lIns="91440" tIns="45720" rIns="91440" bIns="45720" rtlCol="0" anchor="ctr">
            <a:normAutofit fontScale="925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2000" b="1" i="0" u="none" strike="noStrike" kern="1200" cap="none" spc="0" normalizeH="0" baseline="0" noProof="0" dirty="0" smtClean="0">
                <a:ln>
                  <a:noFill/>
                </a:ln>
                <a:solidFill>
                  <a:srgbClr val="0000FF"/>
                </a:solidFill>
                <a:effectLst/>
                <a:uLnTx/>
                <a:uFillTx/>
                <a:latin typeface="Arial Rounded MT Bold" pitchFamily="34" charset="0"/>
                <a:ea typeface="+mj-ea"/>
                <a:cs typeface="+mj-cs"/>
              </a:rPr>
              <a:t>5</a:t>
            </a:r>
          </a:p>
        </p:txBody>
      </p:sp>
      <p:sp>
        <p:nvSpPr>
          <p:cNvPr id="13" name="TextBox 12"/>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7"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18" name="TextBox 17"/>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3</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
        <p:nvSpPr>
          <p:cNvPr id="19" name="Round Single Corner Rectangle 18"/>
          <p:cNvSpPr/>
          <p:nvPr/>
        </p:nvSpPr>
        <p:spPr>
          <a:xfrm>
            <a:off x="6046944" y="1196752"/>
            <a:ext cx="2471716" cy="1300702"/>
          </a:xfrm>
          <a:prstGeom prst="round1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dirty="0" smtClean="0">
                <a:latin typeface="Arial Rounded MT Bold" pitchFamily="34" charset="0"/>
              </a:rPr>
              <a:t>Transparent Fault tolerance</a:t>
            </a:r>
            <a:endParaRPr lang="en-US" sz="2400" dirty="0">
              <a:solidFill>
                <a:schemeClr val="tx1"/>
              </a:solidFill>
            </a:endParaRPr>
          </a:p>
        </p:txBody>
      </p:sp>
      <p:sp>
        <p:nvSpPr>
          <p:cNvPr id="20" name="TextBox 19"/>
          <p:cNvSpPr txBox="1"/>
          <p:nvPr/>
        </p:nvSpPr>
        <p:spPr>
          <a:xfrm>
            <a:off x="6046944" y="1203616"/>
            <a:ext cx="343294" cy="323460"/>
          </a:xfrm>
          <a:prstGeom prst="rect">
            <a:avLst/>
          </a:prstGeom>
        </p:spPr>
        <p:txBody>
          <a:bodyPr vert="horz" wrap="none" lIns="91440" tIns="45720" rIns="91440" bIns="45720" rtlCol="0" anchor="ctr">
            <a:normAutofit fontScale="925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2000" b="1" i="0" u="none" strike="noStrike" kern="1200" cap="none" spc="0" normalizeH="0" baseline="0" noProof="0" dirty="0" smtClean="0">
                <a:ln>
                  <a:noFill/>
                </a:ln>
                <a:solidFill>
                  <a:srgbClr val="0000FF"/>
                </a:solidFill>
                <a:effectLst/>
                <a:uLnTx/>
                <a:uFillTx/>
                <a:latin typeface="Arial Rounded MT Bold" pitchFamily="34" charset="0"/>
                <a:ea typeface="+mj-ea"/>
                <a:cs typeface="+mj-cs"/>
              </a:rPr>
              <a:t>4</a:t>
            </a:r>
          </a:p>
        </p:txBody>
      </p:sp>
      <p:sp>
        <p:nvSpPr>
          <p:cNvPr id="21" name="Round Single Corner Rectangle 20"/>
          <p:cNvSpPr/>
          <p:nvPr/>
        </p:nvSpPr>
        <p:spPr>
          <a:xfrm>
            <a:off x="6023500" y="4360546"/>
            <a:ext cx="2471716" cy="1300702"/>
          </a:xfrm>
          <a:prstGeom prst="round1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dirty="0" smtClean="0">
                <a:latin typeface="Arial Rounded MT Bold" pitchFamily="34" charset="0"/>
              </a:rPr>
              <a:t>Dependencies Tracking</a:t>
            </a:r>
            <a:endParaRPr lang="en-US" sz="2400" dirty="0">
              <a:solidFill>
                <a:schemeClr val="tx1"/>
              </a:solidFill>
            </a:endParaRPr>
          </a:p>
        </p:txBody>
      </p:sp>
      <p:sp>
        <p:nvSpPr>
          <p:cNvPr id="22" name="TextBox 21"/>
          <p:cNvSpPr txBox="1"/>
          <p:nvPr/>
        </p:nvSpPr>
        <p:spPr>
          <a:xfrm>
            <a:off x="6029670" y="4363696"/>
            <a:ext cx="343294" cy="323460"/>
          </a:xfrm>
          <a:prstGeom prst="rect">
            <a:avLst/>
          </a:prstGeom>
        </p:spPr>
        <p:txBody>
          <a:bodyPr vert="horz" wrap="none" lIns="91440" tIns="45720" rIns="91440" bIns="45720" rtlCol="0" anchor="ctr">
            <a:normAutofit fontScale="925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2000" b="1" i="0" u="none" strike="noStrike" kern="1200" cap="none" spc="0" normalizeH="0" baseline="0" noProof="0" dirty="0" smtClean="0">
                <a:ln>
                  <a:noFill/>
                </a:ln>
                <a:solidFill>
                  <a:srgbClr val="0000FF"/>
                </a:solidFill>
                <a:effectLst/>
                <a:uLnTx/>
                <a:uFillTx/>
                <a:latin typeface="Arial Rounded MT Bold" pitchFamily="34" charset="0"/>
                <a:ea typeface="+mj-ea"/>
                <a:cs typeface="+mj-cs"/>
              </a:rPr>
              <a:t>6</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1979712" y="-27384"/>
            <a:ext cx="6696744" cy="792088"/>
          </a:xfrm>
        </p:spPr>
        <p:txBody>
          <a:bodyPr/>
          <a:lstStyle/>
          <a:p>
            <a:pPr algn="ctr">
              <a:buNone/>
            </a:pPr>
            <a:r>
              <a:rPr lang="en-US" dirty="0" smtClean="0">
                <a:solidFill>
                  <a:srgbClr val="0070C0"/>
                </a:solidFill>
                <a:latin typeface="Arial Rounded MT Bold" pitchFamily="34" charset="0"/>
              </a:rPr>
              <a:t>MapReduce in a Nutshell</a:t>
            </a:r>
            <a:endParaRPr lang="en-US" dirty="0">
              <a:solidFill>
                <a:srgbClr val="0070C0"/>
              </a:solidFill>
              <a:latin typeface="Arial Rounded MT Bold" pitchFamily="34" charset="0"/>
            </a:endParaRPr>
          </a:p>
        </p:txBody>
      </p:sp>
      <p:pic>
        <p:nvPicPr>
          <p:cNvPr id="49" name="Picture 4"/>
          <p:cNvPicPr>
            <a:picLocks noChangeAspect="1" noChangeArrowheads="1"/>
          </p:cNvPicPr>
          <p:nvPr/>
        </p:nvPicPr>
        <p:blipFill>
          <a:blip r:embed="rId3" cstate="print"/>
          <a:srcRect/>
          <a:stretch>
            <a:fillRect/>
          </a:stretch>
        </p:blipFill>
        <p:spPr bwMode="auto">
          <a:xfrm>
            <a:off x="1403648" y="836712"/>
            <a:ext cx="6912768" cy="4879128"/>
          </a:xfrm>
          <a:prstGeom prst="rect">
            <a:avLst/>
          </a:prstGeom>
          <a:solidFill>
            <a:schemeClr val="bg1">
              <a:lumMod val="85000"/>
            </a:schemeClr>
          </a:solidFill>
          <a:ln w="9525">
            <a:solidFill>
              <a:schemeClr val="bg1">
                <a:lumMod val="75000"/>
              </a:schemeClr>
            </a:solidFill>
            <a:miter lim="800000"/>
            <a:headEnd/>
            <a:tailEnd/>
          </a:ln>
        </p:spPr>
      </p:pic>
      <p:sp>
        <p:nvSpPr>
          <p:cNvPr id="50" name="TextBox 49"/>
          <p:cNvSpPr txBox="1"/>
          <p:nvPr/>
        </p:nvSpPr>
        <p:spPr>
          <a:xfrm>
            <a:off x="1403648" y="3125286"/>
            <a:ext cx="2509664" cy="1815882"/>
          </a:xfrm>
          <a:prstGeom prst="rect">
            <a:avLst/>
          </a:prstGeom>
          <a:noFill/>
        </p:spPr>
        <p:txBody>
          <a:bodyPr wrap="square">
            <a:spAutoFit/>
          </a:bodyPr>
          <a:lstStyle/>
          <a:p>
            <a:pPr fontAlgn="auto">
              <a:spcBef>
                <a:spcPts val="0"/>
              </a:spcBef>
              <a:spcAft>
                <a:spcPts val="0"/>
              </a:spcAft>
              <a:defRPr/>
            </a:pPr>
            <a:r>
              <a:rPr lang="en-US" sz="1400" b="1" i="1" dirty="0">
                <a:effectLst>
                  <a:outerShdw blurRad="38100" dist="38100" dir="2700000" algn="tl">
                    <a:srgbClr val="000000">
                      <a:alpha val="43137"/>
                    </a:srgbClr>
                  </a:outerShdw>
                </a:effectLst>
                <a:latin typeface="+mn-lt"/>
                <a:cs typeface="+mn-cs"/>
              </a:rPr>
              <a:t>M</a:t>
            </a:r>
            <a:r>
              <a:rPr lang="en-US" sz="1400" b="1" i="1" dirty="0">
                <a:latin typeface="+mn-lt"/>
                <a:cs typeface="+mn-cs"/>
              </a:rPr>
              <a:t>ap (k1, v1) </a:t>
            </a:r>
            <a:r>
              <a:rPr lang="en-US" sz="1400" dirty="0" smtClean="0">
                <a:latin typeface="+mn-lt"/>
                <a:cs typeface="+mn-cs"/>
                <a:sym typeface="Wingdings" pitchFamily="2" charset="2"/>
              </a:rPr>
              <a:t> </a:t>
            </a:r>
            <a:r>
              <a:rPr lang="en-US" sz="1400" b="1" i="1" dirty="0" smtClean="0">
                <a:latin typeface="+mn-lt"/>
                <a:cs typeface="+mn-cs"/>
              </a:rPr>
              <a:t>list(k2</a:t>
            </a:r>
            <a:r>
              <a:rPr lang="en-US" sz="1400" b="1" i="1" dirty="0">
                <a:latin typeface="+mn-lt"/>
                <a:cs typeface="+mn-cs"/>
              </a:rPr>
              <a:t>, v2)</a:t>
            </a:r>
          </a:p>
          <a:p>
            <a:pPr fontAlgn="auto">
              <a:spcBef>
                <a:spcPts val="0"/>
              </a:spcBef>
              <a:spcAft>
                <a:spcPts val="0"/>
              </a:spcAft>
              <a:buFont typeface="Arial" pitchFamily="34" charset="0"/>
              <a:buChar char="•"/>
              <a:defRPr/>
            </a:pPr>
            <a:r>
              <a:rPr lang="en-US" sz="1600" dirty="0">
                <a:latin typeface="+mn-lt"/>
                <a:cs typeface="+mn-cs"/>
              </a:rPr>
              <a:t> Processes one input key/value pair </a:t>
            </a:r>
            <a:endParaRPr lang="en-US" sz="1600" dirty="0" smtClean="0">
              <a:latin typeface="+mn-lt"/>
              <a:cs typeface="+mn-cs"/>
            </a:endParaRPr>
          </a:p>
          <a:p>
            <a:pPr fontAlgn="auto">
              <a:spcBef>
                <a:spcPts val="0"/>
              </a:spcBef>
              <a:spcAft>
                <a:spcPts val="0"/>
              </a:spcAft>
              <a:defRPr/>
            </a:pPr>
            <a:endParaRPr lang="en-US" sz="1600" dirty="0">
              <a:latin typeface="+mn-lt"/>
              <a:cs typeface="+mn-cs"/>
            </a:endParaRPr>
          </a:p>
          <a:p>
            <a:pPr fontAlgn="auto">
              <a:spcBef>
                <a:spcPts val="0"/>
              </a:spcBef>
              <a:spcAft>
                <a:spcPts val="0"/>
              </a:spcAft>
              <a:buFont typeface="Arial" pitchFamily="34" charset="0"/>
              <a:buChar char="•"/>
              <a:defRPr/>
            </a:pPr>
            <a:r>
              <a:rPr lang="en-US" sz="1600" dirty="0">
                <a:latin typeface="+mn-lt"/>
                <a:cs typeface="+mn-cs"/>
              </a:rPr>
              <a:t> Produces a set of intermediate</a:t>
            </a:r>
          </a:p>
          <a:p>
            <a:pPr fontAlgn="auto">
              <a:spcBef>
                <a:spcPts val="0"/>
              </a:spcBef>
              <a:spcAft>
                <a:spcPts val="0"/>
              </a:spcAft>
              <a:defRPr/>
            </a:pPr>
            <a:r>
              <a:rPr lang="en-US" sz="1600" dirty="0" smtClean="0">
                <a:latin typeface="+mn-lt"/>
                <a:cs typeface="+mn-cs"/>
              </a:rPr>
              <a:t>key/value </a:t>
            </a:r>
            <a:r>
              <a:rPr lang="en-US" sz="1600" dirty="0">
                <a:latin typeface="+mn-lt"/>
                <a:cs typeface="+mn-cs"/>
              </a:rPr>
              <a:t>pairs </a:t>
            </a:r>
          </a:p>
        </p:txBody>
      </p:sp>
      <p:sp>
        <p:nvSpPr>
          <p:cNvPr id="51" name="TextBox 50"/>
          <p:cNvSpPr txBox="1"/>
          <p:nvPr/>
        </p:nvSpPr>
        <p:spPr>
          <a:xfrm>
            <a:off x="6444208" y="3140968"/>
            <a:ext cx="2771800" cy="1815882"/>
          </a:xfrm>
          <a:prstGeom prst="rect">
            <a:avLst/>
          </a:prstGeom>
          <a:noFill/>
        </p:spPr>
        <p:txBody>
          <a:bodyPr wrap="square">
            <a:spAutoFit/>
          </a:bodyPr>
          <a:lstStyle/>
          <a:p>
            <a:pPr fontAlgn="auto">
              <a:spcBef>
                <a:spcPts val="0"/>
              </a:spcBef>
              <a:spcAft>
                <a:spcPts val="0"/>
              </a:spcAft>
              <a:defRPr/>
            </a:pPr>
            <a:r>
              <a:rPr lang="en-US" sz="1400" b="1" i="1" dirty="0">
                <a:effectLst>
                  <a:outerShdw blurRad="38100" dist="38100" dir="2700000" algn="tl">
                    <a:srgbClr val="000000">
                      <a:alpha val="43137"/>
                    </a:srgbClr>
                  </a:outerShdw>
                </a:effectLst>
                <a:latin typeface="+mn-lt"/>
                <a:cs typeface="+mn-cs"/>
              </a:rPr>
              <a:t>R</a:t>
            </a:r>
            <a:r>
              <a:rPr lang="en-US" sz="1400" b="1" i="1" dirty="0">
                <a:latin typeface="+mn-lt"/>
                <a:cs typeface="+mn-cs"/>
              </a:rPr>
              <a:t>educe (k2, list(v2</a:t>
            </a:r>
            <a:r>
              <a:rPr lang="en-US" sz="1400" b="1" i="1" dirty="0" smtClean="0">
                <a:latin typeface="+mn-lt"/>
                <a:cs typeface="+mn-cs"/>
              </a:rPr>
              <a:t>))</a:t>
            </a:r>
            <a:r>
              <a:rPr lang="en-US" sz="1400" b="1" i="1" dirty="0" smtClean="0">
                <a:latin typeface="+mn-lt"/>
                <a:cs typeface="+mn-cs"/>
                <a:sym typeface="Wingdings" pitchFamily="2" charset="2"/>
              </a:rPr>
              <a:t> </a:t>
            </a:r>
            <a:r>
              <a:rPr lang="en-US" sz="1400" b="1" i="1" dirty="0" smtClean="0">
                <a:latin typeface="+mn-lt"/>
                <a:cs typeface="+mn-cs"/>
              </a:rPr>
              <a:t>list(k3, v3</a:t>
            </a:r>
            <a:r>
              <a:rPr lang="en-US" sz="1400" b="1" i="1" dirty="0">
                <a:latin typeface="+mn-lt"/>
                <a:cs typeface="+mn-cs"/>
              </a:rPr>
              <a:t>)</a:t>
            </a:r>
            <a:r>
              <a:rPr lang="en-US" sz="1600" b="1" i="1" dirty="0">
                <a:latin typeface="+mn-lt"/>
                <a:cs typeface="+mn-cs"/>
              </a:rPr>
              <a:t> </a:t>
            </a:r>
          </a:p>
          <a:p>
            <a:pPr fontAlgn="auto">
              <a:spcBef>
                <a:spcPts val="0"/>
              </a:spcBef>
              <a:spcAft>
                <a:spcPts val="0"/>
              </a:spcAft>
              <a:buFont typeface="Arial" pitchFamily="34" charset="0"/>
              <a:buChar char="•"/>
              <a:defRPr/>
            </a:pPr>
            <a:r>
              <a:rPr lang="en-US" sz="1600" dirty="0">
                <a:latin typeface="+mn-lt"/>
                <a:cs typeface="+mn-cs"/>
              </a:rPr>
              <a:t> Combines  intermediate</a:t>
            </a:r>
          </a:p>
          <a:p>
            <a:pPr fontAlgn="auto">
              <a:spcBef>
                <a:spcPts val="0"/>
              </a:spcBef>
              <a:spcAft>
                <a:spcPts val="0"/>
              </a:spcAft>
              <a:defRPr/>
            </a:pPr>
            <a:r>
              <a:rPr lang="en-US" sz="1600" dirty="0">
                <a:latin typeface="+mn-lt"/>
                <a:cs typeface="+mn-cs"/>
              </a:rPr>
              <a:t>   values for one particular key </a:t>
            </a:r>
            <a:endParaRPr lang="en-US" sz="1600" dirty="0" smtClean="0">
              <a:latin typeface="+mn-lt"/>
              <a:cs typeface="+mn-cs"/>
            </a:endParaRPr>
          </a:p>
          <a:p>
            <a:pPr fontAlgn="auto">
              <a:spcBef>
                <a:spcPts val="0"/>
              </a:spcBef>
              <a:spcAft>
                <a:spcPts val="0"/>
              </a:spcAft>
              <a:defRPr/>
            </a:pPr>
            <a:endParaRPr lang="en-US" sz="1600" dirty="0">
              <a:latin typeface="+mn-lt"/>
              <a:cs typeface="+mn-cs"/>
            </a:endParaRPr>
          </a:p>
          <a:p>
            <a:pPr fontAlgn="auto">
              <a:spcBef>
                <a:spcPts val="0"/>
              </a:spcBef>
              <a:spcAft>
                <a:spcPts val="0"/>
              </a:spcAft>
              <a:buFont typeface="Arial" pitchFamily="34" charset="0"/>
              <a:buChar char="•"/>
              <a:defRPr/>
            </a:pPr>
            <a:r>
              <a:rPr lang="en-US" sz="1600" dirty="0">
                <a:latin typeface="+mn-lt"/>
                <a:cs typeface="+mn-cs"/>
              </a:rPr>
              <a:t> Produces a set of merged</a:t>
            </a:r>
          </a:p>
          <a:p>
            <a:pPr fontAlgn="auto">
              <a:spcBef>
                <a:spcPts val="0"/>
              </a:spcBef>
              <a:spcAft>
                <a:spcPts val="0"/>
              </a:spcAft>
              <a:defRPr/>
            </a:pPr>
            <a:r>
              <a:rPr lang="en-US" sz="1600" dirty="0">
                <a:latin typeface="+mn-lt"/>
                <a:cs typeface="+mn-cs"/>
              </a:rPr>
              <a:t>  output values (usually one) </a:t>
            </a:r>
          </a:p>
          <a:p>
            <a:pPr fontAlgn="auto">
              <a:spcBef>
                <a:spcPts val="0"/>
              </a:spcBef>
              <a:spcAft>
                <a:spcPts val="0"/>
              </a:spcAft>
              <a:defRPr/>
            </a:pPr>
            <a:endParaRPr lang="en-US" sz="1600" dirty="0">
              <a:latin typeface="+mn-lt"/>
              <a:cs typeface="+mn-cs"/>
            </a:endParaRPr>
          </a:p>
        </p:txBody>
      </p:sp>
      <p:sp>
        <p:nvSpPr>
          <p:cNvPr id="6" name="TextBox 5"/>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8" name="Picture 2" descr="https://secure.gravatar.com/avatar/8a7efd209b0829562175c11822eb540b?s=420&amp;d=https://a248.e.akamai.net/assets.github.com%2Fimages%2Fgravatars%2Fgravatar-org-420.png"/>
          <p:cNvPicPr>
            <a:picLocks noChangeAspect="1" noChangeArrowheads="1"/>
          </p:cNvPicPr>
          <p:nvPr/>
        </p:nvPicPr>
        <p:blipFill>
          <a:blip r:embed="rId4" cstate="print"/>
          <a:srcRect/>
          <a:stretch>
            <a:fillRect/>
          </a:stretch>
        </p:blipFill>
        <p:spPr bwMode="auto">
          <a:xfrm>
            <a:off x="2411760" y="6309320"/>
            <a:ext cx="504056" cy="432048"/>
          </a:xfrm>
          <a:prstGeom prst="rect">
            <a:avLst/>
          </a:prstGeom>
          <a:noFill/>
          <a:ln>
            <a:solidFill>
              <a:schemeClr val="accent1"/>
            </a:solidFill>
          </a:ln>
        </p:spPr>
      </p:pic>
      <p:sp>
        <p:nvSpPr>
          <p:cNvPr id="9" name="TextBox 8"/>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38</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2010776" y="-27384"/>
            <a:ext cx="7092280" cy="639763"/>
          </a:xfrm>
        </p:spPr>
        <p:txBody>
          <a:bodyPr/>
          <a:lstStyle/>
          <a:p>
            <a:pPr algn="ctr">
              <a:buNone/>
            </a:pPr>
            <a:r>
              <a:rPr lang="en-US" sz="2800" dirty="0" err="1" smtClean="0">
                <a:solidFill>
                  <a:srgbClr val="0070C0"/>
                </a:solidFill>
                <a:latin typeface="Arial Rounded MT Bold" pitchFamily="34" charset="0"/>
              </a:rPr>
              <a:t>MapReduce</a:t>
            </a:r>
            <a:r>
              <a:rPr lang="en-US" sz="2800" dirty="0" smtClean="0">
                <a:solidFill>
                  <a:srgbClr val="0070C0"/>
                </a:solidFill>
                <a:latin typeface="Arial Rounded MT Bold" pitchFamily="34" charset="0"/>
              </a:rPr>
              <a:t> - Scheduling</a:t>
            </a:r>
            <a:endParaRPr lang="en-US" sz="2800" dirty="0">
              <a:solidFill>
                <a:srgbClr val="0070C0"/>
              </a:solidFill>
              <a:latin typeface="Arial Rounded MT Bold" pitchFamily="34" charset="0"/>
            </a:endParaRPr>
          </a:p>
        </p:txBody>
      </p:sp>
      <p:sp>
        <p:nvSpPr>
          <p:cNvPr id="13" name="Rectangle 12"/>
          <p:cNvSpPr/>
          <p:nvPr/>
        </p:nvSpPr>
        <p:spPr>
          <a:xfrm>
            <a:off x="683568" y="620688"/>
            <a:ext cx="8460432" cy="5078313"/>
          </a:xfrm>
          <a:prstGeom prst="rect">
            <a:avLst/>
          </a:prstGeom>
          <a:ln>
            <a:noFill/>
          </a:ln>
        </p:spPr>
        <p:txBody>
          <a:bodyPr wrap="square">
            <a:spAutoFit/>
          </a:bodyPr>
          <a:lstStyle/>
          <a:p>
            <a:pPr>
              <a:spcBef>
                <a:spcPct val="0"/>
              </a:spcBef>
            </a:pPr>
            <a:r>
              <a:rPr lang="en-GB" dirty="0" smtClean="0">
                <a:latin typeface="Arial Rounded MT Bold" pitchFamily="34" charset="0"/>
              </a:rPr>
              <a:t>    	   One Master, many Workers</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Input data split into </a:t>
            </a:r>
            <a:r>
              <a:rPr lang="en-GB" i="1" dirty="0" smtClean="0">
                <a:latin typeface="Arial Rounded MT Bold" pitchFamily="34" charset="0"/>
              </a:rPr>
              <a:t>M</a:t>
            </a:r>
            <a:r>
              <a:rPr lang="en-GB" dirty="0" smtClean="0">
                <a:latin typeface="Arial Rounded MT Bold" pitchFamily="34" charset="0"/>
              </a:rPr>
              <a:t> map tasks (typically 64 MB in size)</a:t>
            </a:r>
          </a:p>
          <a:p>
            <a:pPr>
              <a:spcBef>
                <a:spcPct val="0"/>
              </a:spcBef>
            </a:pPr>
            <a:r>
              <a:rPr lang="en-GB" dirty="0">
                <a:latin typeface="Arial Rounded MT Bold" pitchFamily="34" charset="0"/>
              </a:rPr>
              <a:t>	</a:t>
            </a:r>
            <a:r>
              <a:rPr lang="en-GB" dirty="0" smtClean="0">
                <a:latin typeface="Arial Rounded MT Bold" pitchFamily="34" charset="0"/>
              </a:rPr>
              <a:t>	Reduce phase partitioned into</a:t>
            </a:r>
            <a:r>
              <a:rPr lang="en-GB" i="1" dirty="0" smtClean="0">
                <a:latin typeface="Arial Rounded MT Bold" pitchFamily="34" charset="0"/>
              </a:rPr>
              <a:t> R </a:t>
            </a:r>
            <a:r>
              <a:rPr lang="en-GB" dirty="0" smtClean="0">
                <a:latin typeface="Arial Rounded MT Bold" pitchFamily="34" charset="0"/>
              </a:rPr>
              <a:t>reduce tasks</a:t>
            </a:r>
          </a:p>
          <a:p>
            <a:pPr>
              <a:spcBef>
                <a:spcPct val="0"/>
              </a:spcBef>
            </a:pPr>
            <a:r>
              <a:rPr lang="en-GB" dirty="0">
                <a:latin typeface="Arial Rounded MT Bold" pitchFamily="34" charset="0"/>
              </a:rPr>
              <a:t>	</a:t>
            </a:r>
            <a:r>
              <a:rPr lang="en-GB" dirty="0" smtClean="0">
                <a:latin typeface="Arial Rounded MT Bold" pitchFamily="34" charset="0"/>
              </a:rPr>
              <a:t>	Tasks are assigned to workers dynamically			   </a:t>
            </a:r>
          </a:p>
          <a:p>
            <a:pPr>
              <a:spcBef>
                <a:spcPct val="0"/>
              </a:spcBef>
            </a:pPr>
            <a:r>
              <a:rPr lang="en-GB" dirty="0" smtClean="0">
                <a:latin typeface="Arial Rounded MT Bold" pitchFamily="34" charset="0"/>
              </a:rPr>
              <a:t>    	   Master assign each map task to a free worker</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Considers locality of data to worker when assigning task</a:t>
            </a:r>
          </a:p>
          <a:p>
            <a:pPr>
              <a:spcBef>
                <a:spcPct val="0"/>
              </a:spcBef>
            </a:pPr>
            <a:r>
              <a:rPr lang="en-GB" dirty="0">
                <a:latin typeface="Arial Rounded MT Bold" pitchFamily="34" charset="0"/>
              </a:rPr>
              <a:t>	</a:t>
            </a:r>
            <a:r>
              <a:rPr lang="en-GB" dirty="0" smtClean="0">
                <a:latin typeface="Arial Rounded MT Bold" pitchFamily="34" charset="0"/>
              </a:rPr>
              <a:t>	Worker reads task input (often from local disk)		 		Worker produces R local files containing 	intermediate K/V 		pairs	</a:t>
            </a:r>
          </a:p>
          <a:p>
            <a:pPr>
              <a:spcBef>
                <a:spcPct val="0"/>
              </a:spcBef>
            </a:pPr>
            <a:r>
              <a:rPr lang="en-GB" dirty="0" smtClean="0">
                <a:latin typeface="Arial Rounded MT Bold" pitchFamily="34" charset="0"/>
              </a:rPr>
              <a:t> 	   </a:t>
            </a:r>
            <a:endParaRPr lang="en-GB" dirty="0">
              <a:latin typeface="Arial Rounded MT Bold" pitchFamily="34" charset="0"/>
            </a:endParaRPr>
          </a:p>
          <a:p>
            <a:pPr>
              <a:spcBef>
                <a:spcPct val="0"/>
              </a:spcBef>
            </a:pPr>
            <a:r>
              <a:rPr lang="en-GB" dirty="0" smtClean="0">
                <a:latin typeface="Arial Rounded MT Bold" pitchFamily="34" charset="0"/>
              </a:rPr>
              <a:t>	  Master assigns each reduce task to a free worker</a:t>
            </a:r>
          </a:p>
          <a:p>
            <a:pPr>
              <a:spcBef>
                <a:spcPct val="0"/>
              </a:spcBef>
            </a:pPr>
            <a:endParaRPr lang="en-GB" dirty="0">
              <a:latin typeface="Arial Rounded MT Bold" pitchFamily="34" charset="0"/>
            </a:endParaRPr>
          </a:p>
          <a:p>
            <a:pPr>
              <a:spcBef>
                <a:spcPct val="0"/>
              </a:spcBef>
            </a:pPr>
            <a:r>
              <a:rPr lang="en-GB" dirty="0" smtClean="0">
                <a:latin typeface="Arial Rounded MT Bold" pitchFamily="34" charset="0"/>
              </a:rPr>
              <a:t>		Worker reads intermediate K/V from </a:t>
            </a:r>
            <a:r>
              <a:rPr lang="en-GB" i="1" dirty="0" smtClean="0">
                <a:latin typeface="Arial Rounded MT Bold" pitchFamily="34" charset="0"/>
              </a:rPr>
              <a:t>map</a:t>
            </a:r>
            <a:r>
              <a:rPr lang="en-GB" dirty="0" smtClean="0">
                <a:latin typeface="Arial Rounded MT Bold" pitchFamily="34" charset="0"/>
              </a:rPr>
              <a:t> workers </a:t>
            </a:r>
          </a:p>
          <a:p>
            <a:pPr>
              <a:spcBef>
                <a:spcPct val="0"/>
              </a:spcBef>
            </a:pPr>
            <a:r>
              <a:rPr lang="en-GB" dirty="0" smtClean="0">
                <a:latin typeface="Arial Rounded MT Bold" pitchFamily="34" charset="0"/>
              </a:rPr>
              <a:t>		Worker 	sorts and applies user’s Reduce output to 			produce the output 		</a:t>
            </a:r>
          </a:p>
        </p:txBody>
      </p:sp>
      <p:sp>
        <p:nvSpPr>
          <p:cNvPr id="14" name="Bevel 13"/>
          <p:cNvSpPr/>
          <p:nvPr/>
        </p:nvSpPr>
        <p:spPr>
          <a:xfrm>
            <a:off x="755576" y="692696"/>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2" name="Bevel 21"/>
          <p:cNvSpPr/>
          <p:nvPr/>
        </p:nvSpPr>
        <p:spPr>
          <a:xfrm>
            <a:off x="755576" y="4273372"/>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1" name="Bevel 10"/>
          <p:cNvSpPr/>
          <p:nvPr/>
        </p:nvSpPr>
        <p:spPr>
          <a:xfrm>
            <a:off x="1835696" y="2924944"/>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2" name="Bevel 11"/>
          <p:cNvSpPr/>
          <p:nvPr/>
        </p:nvSpPr>
        <p:spPr>
          <a:xfrm>
            <a:off x="1835696" y="3212976"/>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9" name="Bevel 8"/>
          <p:cNvSpPr/>
          <p:nvPr/>
        </p:nvSpPr>
        <p:spPr>
          <a:xfrm>
            <a:off x="755576" y="2389824"/>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6" name="Bevel 15"/>
          <p:cNvSpPr/>
          <p:nvPr/>
        </p:nvSpPr>
        <p:spPr>
          <a:xfrm>
            <a:off x="1835696" y="1291440"/>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0" name="Bevel 9"/>
          <p:cNvSpPr/>
          <p:nvPr/>
        </p:nvSpPr>
        <p:spPr>
          <a:xfrm>
            <a:off x="1835696" y="1556792"/>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5" name="Bevel 14"/>
          <p:cNvSpPr/>
          <p:nvPr/>
        </p:nvSpPr>
        <p:spPr>
          <a:xfrm>
            <a:off x="1835696" y="1810804"/>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7" name="Bevel 16"/>
          <p:cNvSpPr/>
          <p:nvPr/>
        </p:nvSpPr>
        <p:spPr>
          <a:xfrm>
            <a:off x="1835696" y="3485700"/>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8" name="Bevel 17"/>
          <p:cNvSpPr/>
          <p:nvPr/>
        </p:nvSpPr>
        <p:spPr>
          <a:xfrm>
            <a:off x="1822048" y="4869160"/>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9" name="Bevel 18"/>
          <p:cNvSpPr/>
          <p:nvPr/>
        </p:nvSpPr>
        <p:spPr>
          <a:xfrm>
            <a:off x="1822048" y="5123172"/>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0" name="TextBox 19"/>
          <p:cNvSpPr txBox="1"/>
          <p:nvPr/>
        </p:nvSpPr>
        <p:spPr>
          <a:xfrm>
            <a:off x="2915816" y="6093296"/>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21"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23" name="TextBox 22"/>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39</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extLst>
      <p:ext uri="{BB962C8B-B14F-4D97-AF65-F5344CB8AC3E}">
        <p14:creationId xmlns:p14="http://schemas.microsoft.com/office/powerpoint/2010/main" val="326232808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2627784" y="13560"/>
            <a:ext cx="5904656" cy="792088"/>
          </a:xfrm>
        </p:spPr>
        <p:txBody>
          <a:bodyPr/>
          <a:lstStyle/>
          <a:p>
            <a:pPr algn="ctr">
              <a:buNone/>
            </a:pPr>
            <a:r>
              <a:rPr lang="en-US" dirty="0" smtClean="0">
                <a:solidFill>
                  <a:srgbClr val="0070C0"/>
                </a:solidFill>
                <a:latin typeface="Arial Rounded MT Bold" pitchFamily="34" charset="0"/>
              </a:rPr>
              <a:t>MapReduce Parallelism</a:t>
            </a:r>
            <a:endParaRPr lang="en-US" dirty="0">
              <a:solidFill>
                <a:srgbClr val="0070C0"/>
              </a:solidFill>
              <a:latin typeface="Arial Rounded MT Bold" pitchFamily="34" charset="0"/>
            </a:endParaRPr>
          </a:p>
        </p:txBody>
      </p:sp>
      <p:sp>
        <p:nvSpPr>
          <p:cNvPr id="8" name="TextBox 7"/>
          <p:cNvSpPr txBox="1">
            <a:spLocks noChangeArrowheads="1"/>
          </p:cNvSpPr>
          <p:nvPr/>
        </p:nvSpPr>
        <p:spPr bwMode="auto">
          <a:xfrm>
            <a:off x="6904414" y="3024248"/>
            <a:ext cx="2217738" cy="369887"/>
          </a:xfrm>
          <a:prstGeom prst="rect">
            <a:avLst/>
          </a:prstGeom>
          <a:noFill/>
          <a:ln w="9525">
            <a:noFill/>
            <a:miter lim="800000"/>
            <a:headEnd/>
            <a:tailEnd/>
          </a:ln>
        </p:spPr>
        <p:txBody>
          <a:bodyPr wrap="none">
            <a:spAutoFit/>
          </a:bodyPr>
          <a:lstStyle/>
          <a:p>
            <a:r>
              <a:rPr lang="en-US" b="1" i="1" dirty="0">
                <a:latin typeface="Corbel" pitchFamily="34" charset="0"/>
                <a:sym typeface="Wingdings" pitchFamily="2" charset="2"/>
              </a:rPr>
              <a:t> </a:t>
            </a:r>
            <a:r>
              <a:rPr lang="en-US" b="1" i="1" dirty="0" smtClean="0">
                <a:latin typeface="Corbel" pitchFamily="34" charset="0"/>
              </a:rPr>
              <a:t>Hash </a:t>
            </a:r>
            <a:r>
              <a:rPr lang="en-US" b="1" i="1" dirty="0">
                <a:latin typeface="Corbel" pitchFamily="34" charset="0"/>
              </a:rPr>
              <a:t>Partitioning</a:t>
            </a:r>
          </a:p>
        </p:txBody>
      </p:sp>
      <p:pic>
        <p:nvPicPr>
          <p:cNvPr id="5" name="Picture 4" descr="slide-21-728.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072" y="1037428"/>
            <a:ext cx="7056784" cy="4680520"/>
          </a:xfrm>
          <a:prstGeom prst="rect">
            <a:avLst/>
          </a:prstGeom>
          <a:ln>
            <a:solidFill>
              <a:srgbClr val="0F6FC6"/>
            </a:solidFill>
          </a:ln>
        </p:spPr>
      </p:pic>
      <p:sp>
        <p:nvSpPr>
          <p:cNvPr id="9" name="TextBox 8"/>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0" name="Picture 2" descr="https://secure.gravatar.com/avatar/8a7efd209b0829562175c11822eb540b?s=420&amp;d=https://a248.e.akamai.net/assets.github.com%2Fimages%2Fgravatars%2Fgravatar-org-420.png"/>
          <p:cNvPicPr>
            <a:picLocks noChangeAspect="1" noChangeArrowheads="1"/>
          </p:cNvPicPr>
          <p:nvPr/>
        </p:nvPicPr>
        <p:blipFill>
          <a:blip r:embed="rId4" cstate="print"/>
          <a:srcRect/>
          <a:stretch>
            <a:fillRect/>
          </a:stretch>
        </p:blipFill>
        <p:spPr bwMode="auto">
          <a:xfrm>
            <a:off x="2411760" y="6309320"/>
            <a:ext cx="504056" cy="432048"/>
          </a:xfrm>
          <a:prstGeom prst="rect">
            <a:avLst/>
          </a:prstGeom>
          <a:noFill/>
          <a:ln>
            <a:solidFill>
              <a:schemeClr val="accent1"/>
            </a:solidFill>
          </a:ln>
        </p:spPr>
      </p:pic>
      <p:sp>
        <p:nvSpPr>
          <p:cNvPr id="11" name="TextBox 10"/>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40</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extLst>
      <p:ext uri="{BB962C8B-B14F-4D97-AF65-F5344CB8AC3E}">
        <p14:creationId xmlns:p14="http://schemas.microsoft.com/office/powerpoint/2010/main" val="80035897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1979712" y="-27384"/>
            <a:ext cx="7123344" cy="639763"/>
          </a:xfrm>
        </p:spPr>
        <p:txBody>
          <a:bodyPr/>
          <a:lstStyle/>
          <a:p>
            <a:pPr algn="ctr">
              <a:buNone/>
            </a:pPr>
            <a:r>
              <a:rPr lang="en-US" sz="2400" dirty="0" smtClean="0">
                <a:solidFill>
                  <a:srgbClr val="0070C0"/>
                </a:solidFill>
                <a:latin typeface="Arial Rounded MT Bold" pitchFamily="34" charset="0"/>
              </a:rPr>
              <a:t>Fault Tolerance – Handled via re-execution</a:t>
            </a:r>
            <a:endParaRPr lang="en-US" sz="2400" dirty="0">
              <a:solidFill>
                <a:srgbClr val="0070C0"/>
              </a:solidFill>
              <a:latin typeface="Arial Rounded MT Bold" pitchFamily="34" charset="0"/>
            </a:endParaRPr>
          </a:p>
        </p:txBody>
      </p:sp>
      <p:sp>
        <p:nvSpPr>
          <p:cNvPr id="13" name="Rectangle 12"/>
          <p:cNvSpPr/>
          <p:nvPr/>
        </p:nvSpPr>
        <p:spPr>
          <a:xfrm>
            <a:off x="1547664" y="836712"/>
            <a:ext cx="7488832" cy="4801315"/>
          </a:xfrm>
          <a:prstGeom prst="rect">
            <a:avLst/>
          </a:prstGeom>
          <a:ln>
            <a:noFill/>
          </a:ln>
        </p:spPr>
        <p:txBody>
          <a:bodyPr wrap="square">
            <a:spAutoFit/>
          </a:bodyPr>
          <a:lstStyle/>
          <a:p>
            <a:pPr>
              <a:spcBef>
                <a:spcPct val="0"/>
              </a:spcBef>
            </a:pPr>
            <a:r>
              <a:rPr lang="en-GB" dirty="0" smtClean="0">
                <a:latin typeface="Arial Rounded MT Bold" pitchFamily="34" charset="0"/>
              </a:rPr>
              <a:t>    	 On Worker failure</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Detect failure via </a:t>
            </a:r>
            <a:r>
              <a:rPr lang="en-GB" dirty="0">
                <a:latin typeface="Arial Rounded MT Bold" pitchFamily="34" charset="0"/>
              </a:rPr>
              <a:t>periodic flow (</a:t>
            </a:r>
            <a:r>
              <a:rPr lang="en-GB" dirty="0" smtClean="0">
                <a:latin typeface="Arial Rounded MT Bold" pitchFamily="34" charset="0"/>
              </a:rPr>
              <a:t>heartbeats)</a:t>
            </a:r>
          </a:p>
          <a:p>
            <a:pPr>
              <a:spcBef>
                <a:spcPct val="0"/>
              </a:spcBef>
            </a:pPr>
            <a:endParaRPr lang="en-GB" dirty="0" smtClean="0">
              <a:latin typeface="Arial Rounded MT Bold" pitchFamily="34" charset="0"/>
            </a:endParaRPr>
          </a:p>
          <a:p>
            <a:pPr>
              <a:spcBef>
                <a:spcPct val="0"/>
              </a:spcBef>
            </a:pPr>
            <a:r>
              <a:rPr lang="en-GB" dirty="0">
                <a:latin typeface="Arial Rounded MT Bold" pitchFamily="34" charset="0"/>
              </a:rPr>
              <a:t>	</a:t>
            </a:r>
            <a:r>
              <a:rPr lang="en-GB" dirty="0" smtClean="0">
                <a:latin typeface="Arial Rounded MT Bold" pitchFamily="34" charset="0"/>
              </a:rPr>
              <a:t>	Re-execute completed and in-progress map tasks</a:t>
            </a:r>
          </a:p>
          <a:p>
            <a:pPr>
              <a:spcBef>
                <a:spcPct val="0"/>
              </a:spcBef>
            </a:pPr>
            <a:endParaRPr lang="en-GB" dirty="0" smtClean="0">
              <a:latin typeface="Arial Rounded MT Bold" pitchFamily="34" charset="0"/>
            </a:endParaRPr>
          </a:p>
          <a:p>
            <a:pPr>
              <a:spcBef>
                <a:spcPct val="0"/>
              </a:spcBef>
            </a:pPr>
            <a:r>
              <a:rPr lang="en-GB" dirty="0">
                <a:latin typeface="Arial Rounded MT Bold" pitchFamily="34" charset="0"/>
              </a:rPr>
              <a:t>	</a:t>
            </a:r>
            <a:r>
              <a:rPr lang="en-GB" dirty="0" smtClean="0">
                <a:latin typeface="Arial Rounded MT Bold" pitchFamily="34" charset="0"/>
              </a:rPr>
              <a:t>	Re-execute in progress reduce tasks</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Task completion committed through master</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On Master failure</a:t>
            </a:r>
          </a:p>
          <a:p>
            <a:pPr>
              <a:spcBef>
                <a:spcPct val="0"/>
              </a:spcBef>
            </a:pPr>
            <a:endParaRPr lang="en-GB" dirty="0" smtClean="0">
              <a:latin typeface="Arial Rounded MT Bold" pitchFamily="34" charset="0"/>
            </a:endParaRPr>
          </a:p>
          <a:p>
            <a:pPr>
              <a:spcBef>
                <a:spcPct val="0"/>
              </a:spcBef>
            </a:pPr>
            <a:r>
              <a:rPr lang="en-GB" dirty="0">
                <a:latin typeface="Arial Rounded MT Bold" pitchFamily="34" charset="0"/>
              </a:rPr>
              <a:t>	</a:t>
            </a:r>
            <a:r>
              <a:rPr lang="en-GB" dirty="0" smtClean="0">
                <a:latin typeface="Arial Rounded MT Bold" pitchFamily="34" charset="0"/>
              </a:rPr>
              <a:t>	State is </a:t>
            </a:r>
            <a:r>
              <a:rPr lang="en-GB" dirty="0" err="1" smtClean="0">
                <a:latin typeface="Arial Rounded MT Bold" pitchFamily="34" charset="0"/>
              </a:rPr>
              <a:t>checkpointed</a:t>
            </a:r>
            <a:r>
              <a:rPr lang="en-GB" dirty="0" smtClean="0">
                <a:latin typeface="Arial Rounded MT Bold" pitchFamily="34" charset="0"/>
              </a:rPr>
              <a:t> to GFS – new master 		recovers and continues	</a:t>
            </a:r>
          </a:p>
          <a:p>
            <a:pPr>
              <a:spcBef>
                <a:spcPct val="0"/>
              </a:spcBef>
            </a:pPr>
            <a:r>
              <a:rPr lang="en-GB" dirty="0" smtClean="0">
                <a:latin typeface="Arial Rounded MT Bold" pitchFamily="34" charset="0"/>
              </a:rPr>
              <a:t> 	   </a:t>
            </a:r>
            <a:endParaRPr lang="en-GB" dirty="0">
              <a:latin typeface="Arial Rounded MT Bold" pitchFamily="34" charset="0"/>
            </a:endParaRPr>
          </a:p>
          <a:p>
            <a:pPr>
              <a:spcBef>
                <a:spcPct val="0"/>
              </a:spcBef>
            </a:pPr>
            <a:r>
              <a:rPr lang="en-GB" dirty="0" smtClean="0">
                <a:latin typeface="Arial Rounded MT Bold" pitchFamily="34" charset="0"/>
              </a:rPr>
              <a:t>	  Very Robust – lost 1600 of 1800 machine once, but 	  finished was fine 	</a:t>
            </a:r>
          </a:p>
        </p:txBody>
      </p:sp>
      <p:sp>
        <p:nvSpPr>
          <p:cNvPr id="14" name="Bevel 13"/>
          <p:cNvSpPr/>
          <p:nvPr/>
        </p:nvSpPr>
        <p:spPr>
          <a:xfrm>
            <a:off x="2051720" y="969388"/>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2" name="Bevel 21"/>
          <p:cNvSpPr/>
          <p:nvPr/>
        </p:nvSpPr>
        <p:spPr>
          <a:xfrm>
            <a:off x="2051720" y="5100492"/>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1" name="Bevel 10"/>
          <p:cNvSpPr/>
          <p:nvPr/>
        </p:nvSpPr>
        <p:spPr>
          <a:xfrm>
            <a:off x="2643092" y="3129628"/>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9" name="Bevel 8"/>
          <p:cNvSpPr/>
          <p:nvPr/>
        </p:nvSpPr>
        <p:spPr>
          <a:xfrm>
            <a:off x="2051720" y="3705692"/>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6" name="Bevel 15"/>
          <p:cNvSpPr/>
          <p:nvPr/>
        </p:nvSpPr>
        <p:spPr>
          <a:xfrm>
            <a:off x="2650464" y="1514836"/>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0" name="Bevel 9"/>
          <p:cNvSpPr/>
          <p:nvPr/>
        </p:nvSpPr>
        <p:spPr>
          <a:xfrm>
            <a:off x="2650464" y="2045540"/>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5" name="Bevel 14"/>
          <p:cNvSpPr/>
          <p:nvPr/>
        </p:nvSpPr>
        <p:spPr>
          <a:xfrm>
            <a:off x="2650464" y="2564904"/>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8" name="Bevel 17"/>
          <p:cNvSpPr/>
          <p:nvPr/>
        </p:nvSpPr>
        <p:spPr>
          <a:xfrm>
            <a:off x="2665772" y="4149080"/>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2" name="TextBox 11"/>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7"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19" name="TextBox 18"/>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41</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extLst>
      <p:ext uri="{BB962C8B-B14F-4D97-AF65-F5344CB8AC3E}">
        <p14:creationId xmlns:p14="http://schemas.microsoft.com/office/powerpoint/2010/main" val="202426750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2010776" y="196949"/>
            <a:ext cx="7092280" cy="639763"/>
          </a:xfrm>
        </p:spPr>
        <p:txBody>
          <a:bodyPr/>
          <a:lstStyle/>
          <a:p>
            <a:pPr algn="ctr">
              <a:buNone/>
            </a:pPr>
            <a:r>
              <a:rPr lang="en-US" sz="2800" dirty="0" smtClean="0">
                <a:solidFill>
                  <a:srgbClr val="0070C0"/>
                </a:solidFill>
                <a:latin typeface="Arial Rounded MT Bold" pitchFamily="34" charset="0"/>
              </a:rPr>
              <a:t>MAP REDUCE</a:t>
            </a:r>
            <a:endParaRPr lang="en-US" sz="2800" dirty="0">
              <a:solidFill>
                <a:srgbClr val="0070C0"/>
              </a:solidFill>
              <a:latin typeface="Arial Rounded MT Bold" pitchFamily="34" charset="0"/>
            </a:endParaRPr>
          </a:p>
        </p:txBody>
      </p:sp>
      <p:sp>
        <p:nvSpPr>
          <p:cNvPr id="13" name="Rectangle 12"/>
          <p:cNvSpPr/>
          <p:nvPr/>
        </p:nvSpPr>
        <p:spPr>
          <a:xfrm>
            <a:off x="1475656" y="1391865"/>
            <a:ext cx="7488832" cy="3693319"/>
          </a:xfrm>
          <a:prstGeom prst="rect">
            <a:avLst/>
          </a:prstGeom>
          <a:ln>
            <a:noFill/>
          </a:ln>
        </p:spPr>
        <p:txBody>
          <a:bodyPr wrap="square">
            <a:spAutoFit/>
          </a:bodyPr>
          <a:lstStyle/>
          <a:p>
            <a:pPr>
              <a:spcBef>
                <a:spcPct val="0"/>
              </a:spcBef>
            </a:pPr>
            <a:r>
              <a:rPr lang="en-GB" dirty="0" smtClean="0">
                <a:latin typeface="Arial Rounded MT Bold" pitchFamily="34" charset="0"/>
              </a:rPr>
              <a:t>    	   PROS</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Very fault-tolerant and automatic load balancing</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Operates well in heterogeneous clusters</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CONS</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Writing </a:t>
            </a:r>
            <a:r>
              <a:rPr lang="en-GB" dirty="0" err="1" smtClean="0">
                <a:latin typeface="Arial Rounded MT Bold" pitchFamily="34" charset="0"/>
              </a:rPr>
              <a:t>MapReduce</a:t>
            </a:r>
            <a:r>
              <a:rPr lang="en-GB" dirty="0" smtClean="0">
                <a:latin typeface="Arial Rounded MT Bold" pitchFamily="34" charset="0"/>
              </a:rPr>
              <a:t> jobs is more complicated 		then writing SQL queries	</a:t>
            </a:r>
          </a:p>
          <a:p>
            <a:pPr>
              <a:spcBef>
                <a:spcPct val="0"/>
              </a:spcBef>
            </a:pPr>
            <a:r>
              <a:rPr lang="en-GB" dirty="0" smtClean="0">
                <a:latin typeface="Arial Rounded MT Bold" pitchFamily="34" charset="0"/>
              </a:rPr>
              <a:t> 	   </a:t>
            </a:r>
          </a:p>
          <a:p>
            <a:pPr>
              <a:spcBef>
                <a:spcPct val="0"/>
              </a:spcBef>
            </a:pPr>
            <a:r>
              <a:rPr lang="en-GB" dirty="0">
                <a:latin typeface="Arial Rounded MT Bold" pitchFamily="34" charset="0"/>
              </a:rPr>
              <a:t>	</a:t>
            </a:r>
            <a:r>
              <a:rPr lang="en-GB" dirty="0" smtClean="0">
                <a:latin typeface="Arial Rounded MT Bold" pitchFamily="34" charset="0"/>
              </a:rPr>
              <a:t>	Performance depends on the skill of the 			programmer</a:t>
            </a:r>
          </a:p>
        </p:txBody>
      </p:sp>
      <p:sp>
        <p:nvSpPr>
          <p:cNvPr id="14" name="Bevel 13"/>
          <p:cNvSpPr/>
          <p:nvPr/>
        </p:nvSpPr>
        <p:spPr>
          <a:xfrm>
            <a:off x="2051720" y="1507464"/>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1" name="Bevel 10"/>
          <p:cNvSpPr/>
          <p:nvPr/>
        </p:nvSpPr>
        <p:spPr>
          <a:xfrm>
            <a:off x="2699792" y="3705692"/>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2" name="Bevel 11"/>
          <p:cNvSpPr/>
          <p:nvPr/>
        </p:nvSpPr>
        <p:spPr>
          <a:xfrm>
            <a:off x="2699792" y="4531800"/>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9" name="Bevel 8"/>
          <p:cNvSpPr/>
          <p:nvPr/>
        </p:nvSpPr>
        <p:spPr>
          <a:xfrm>
            <a:off x="2051720" y="3152308"/>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6" name="Bevel 15"/>
          <p:cNvSpPr/>
          <p:nvPr/>
        </p:nvSpPr>
        <p:spPr>
          <a:xfrm>
            <a:off x="2699792" y="2072188"/>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0" name="Bevel 9"/>
          <p:cNvSpPr/>
          <p:nvPr/>
        </p:nvSpPr>
        <p:spPr>
          <a:xfrm>
            <a:off x="2699792" y="2614232"/>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5" name="TextBox 14"/>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7"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18" name="TextBox 17"/>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42</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extLst>
      <p:ext uri="{BB962C8B-B14F-4D97-AF65-F5344CB8AC3E}">
        <p14:creationId xmlns:p14="http://schemas.microsoft.com/office/powerpoint/2010/main" val="218395842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2483768" y="-19075"/>
            <a:ext cx="6408712" cy="639763"/>
          </a:xfrm>
        </p:spPr>
        <p:txBody>
          <a:bodyPr/>
          <a:lstStyle/>
          <a:p>
            <a:pPr algn="ctr">
              <a:buNone/>
            </a:pPr>
            <a:r>
              <a:rPr lang="en-US" sz="2800" dirty="0" smtClean="0">
                <a:solidFill>
                  <a:srgbClr val="0070C0"/>
                </a:solidFill>
                <a:latin typeface="Arial Rounded MT Bold" pitchFamily="34" charset="0"/>
              </a:rPr>
              <a:t>Hadoop MapReduce</a:t>
            </a:r>
            <a:endParaRPr lang="en-US" sz="2800" dirty="0">
              <a:solidFill>
                <a:srgbClr val="0070C0"/>
              </a:solidFill>
              <a:latin typeface="Arial Rounded MT Bold" pitchFamily="34" charset="0"/>
            </a:endParaRPr>
          </a:p>
        </p:txBody>
      </p:sp>
      <p:sp>
        <p:nvSpPr>
          <p:cNvPr id="13" name="Rectangle 12"/>
          <p:cNvSpPr/>
          <p:nvPr/>
        </p:nvSpPr>
        <p:spPr>
          <a:xfrm>
            <a:off x="1043608" y="787925"/>
            <a:ext cx="7920880" cy="4801315"/>
          </a:xfrm>
          <a:prstGeom prst="rect">
            <a:avLst/>
          </a:prstGeom>
          <a:ln>
            <a:noFill/>
          </a:ln>
        </p:spPr>
        <p:txBody>
          <a:bodyPr wrap="square">
            <a:spAutoFit/>
          </a:bodyPr>
          <a:lstStyle/>
          <a:p>
            <a:pPr>
              <a:spcBef>
                <a:spcPct val="0"/>
              </a:spcBef>
            </a:pPr>
            <a:r>
              <a:rPr lang="en-GB" dirty="0" smtClean="0">
                <a:latin typeface="Arial Rounded MT Bold" pitchFamily="34" charset="0"/>
              </a:rPr>
              <a:t>    	Apache Project</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a:t>
            </a:r>
            <a:r>
              <a:rPr lang="en-GB" dirty="0" err="1" smtClean="0">
                <a:latin typeface="Arial Rounded MT Bold" pitchFamily="34" charset="0"/>
              </a:rPr>
              <a:t>Hadoop</a:t>
            </a:r>
            <a:r>
              <a:rPr lang="en-GB" dirty="0" smtClean="0">
                <a:latin typeface="Arial Rounded MT Bold" pitchFamily="34" charset="0"/>
              </a:rPr>
              <a:t> is an open-source software</a:t>
            </a:r>
            <a:r>
              <a:rPr lang="en-GB" dirty="0">
                <a:latin typeface="Arial Rounded MT Bold" pitchFamily="34" charset="0"/>
              </a:rPr>
              <a:t> </a:t>
            </a:r>
            <a:r>
              <a:rPr lang="en-GB" dirty="0" smtClean="0">
                <a:latin typeface="Arial Rounded MT Bold" pitchFamily="34" charset="0"/>
              </a:rPr>
              <a:t>for reliable, scalable and 	distributed computing. </a:t>
            </a:r>
            <a:r>
              <a:rPr lang="en-GB" dirty="0" err="1" smtClean="0">
                <a:latin typeface="Arial Rounded MT Bold" pitchFamily="34" charset="0"/>
              </a:rPr>
              <a:t>Hadoop</a:t>
            </a:r>
            <a:r>
              <a:rPr lang="en-GB" dirty="0" smtClean="0">
                <a:latin typeface="Arial Rounded MT Bold" pitchFamily="34" charset="0"/>
              </a:rPr>
              <a:t> is a scalable fault-tolerant 	distributed system for data storage and processing. 		</a:t>
            </a:r>
          </a:p>
          <a:p>
            <a:pPr>
              <a:spcBef>
                <a:spcPct val="0"/>
              </a:spcBef>
            </a:pPr>
            <a:r>
              <a:rPr lang="en-GB" dirty="0" smtClean="0">
                <a:latin typeface="Arial Rounded MT Bold" pitchFamily="34" charset="0"/>
              </a:rPr>
              <a:t>	Apache Hadoop includes</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Map/Reduce execution engine</a:t>
            </a:r>
          </a:p>
          <a:p>
            <a:pPr>
              <a:spcBef>
                <a:spcPct val="0"/>
              </a:spcBef>
            </a:pPr>
            <a:r>
              <a:rPr lang="en-GB" dirty="0" smtClean="0">
                <a:latin typeface="Arial Rounded MT Bold" pitchFamily="34" charset="0"/>
              </a:rPr>
              <a:t>		Hadoop distributed file system (HDFS)</a:t>
            </a:r>
          </a:p>
          <a:p>
            <a:pPr>
              <a:spcBef>
                <a:spcPct val="0"/>
              </a:spcBef>
            </a:pPr>
            <a:r>
              <a:rPr lang="en-GB" dirty="0" smtClean="0">
                <a:latin typeface="Arial Rounded MT Bold" pitchFamily="34" charset="0"/>
              </a:rPr>
              <a:t>		Several additional subprojects</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Scalable data processing engine</a:t>
            </a:r>
          </a:p>
          <a:p>
            <a:pPr>
              <a:spcBef>
                <a:spcPct val="0"/>
              </a:spcBef>
            </a:pPr>
            <a:endParaRPr lang="en-GB" dirty="0">
              <a:latin typeface="Arial Rounded MT Bold" pitchFamily="34" charset="0"/>
            </a:endParaRPr>
          </a:p>
          <a:p>
            <a:pPr>
              <a:spcBef>
                <a:spcPct val="0"/>
              </a:spcBef>
            </a:pPr>
            <a:r>
              <a:rPr lang="en-GB" dirty="0" smtClean="0">
                <a:latin typeface="Arial Rounded MT Bold" pitchFamily="34" charset="0"/>
              </a:rPr>
              <a:t>		HDFS – Self-healing high bandwidth clustered 			storage</a:t>
            </a:r>
            <a:endParaRPr lang="en-GB" dirty="0">
              <a:latin typeface="Arial Rounded MT Bold" pitchFamily="34" charset="0"/>
            </a:endParaRPr>
          </a:p>
          <a:p>
            <a:pPr>
              <a:spcBef>
                <a:spcPct val="0"/>
              </a:spcBef>
            </a:pPr>
            <a:r>
              <a:rPr lang="en-GB" dirty="0" smtClean="0">
                <a:latin typeface="Arial Rounded MT Bold" pitchFamily="34" charset="0"/>
              </a:rPr>
              <a:t>		</a:t>
            </a:r>
            <a:r>
              <a:rPr lang="en-GB" dirty="0" err="1" smtClean="0">
                <a:latin typeface="Arial Rounded MT Bold" pitchFamily="34" charset="0"/>
              </a:rPr>
              <a:t>MapReduce</a:t>
            </a:r>
            <a:r>
              <a:rPr lang="en-GB" dirty="0" smtClean="0">
                <a:latin typeface="Arial Rounded MT Bold" pitchFamily="34" charset="0"/>
              </a:rPr>
              <a:t> – Fault-tolerant distributed processing</a:t>
            </a:r>
          </a:p>
        </p:txBody>
      </p:sp>
      <p:sp>
        <p:nvSpPr>
          <p:cNvPr id="17" name="Bevel 16"/>
          <p:cNvSpPr/>
          <p:nvPr/>
        </p:nvSpPr>
        <p:spPr>
          <a:xfrm>
            <a:off x="2065368" y="3361608"/>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47" name="Bevel 46"/>
          <p:cNvSpPr/>
          <p:nvPr/>
        </p:nvSpPr>
        <p:spPr>
          <a:xfrm>
            <a:off x="2055488" y="5303516"/>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6" name="Bevel 15"/>
          <p:cNvSpPr/>
          <p:nvPr/>
        </p:nvSpPr>
        <p:spPr>
          <a:xfrm>
            <a:off x="2069136" y="3635992"/>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9" name="Bevel 18"/>
          <p:cNvSpPr/>
          <p:nvPr/>
        </p:nvSpPr>
        <p:spPr>
          <a:xfrm>
            <a:off x="2055488" y="4738792"/>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4" name="Bevel 13"/>
          <p:cNvSpPr/>
          <p:nvPr/>
        </p:nvSpPr>
        <p:spPr>
          <a:xfrm>
            <a:off x="1475656" y="920060"/>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8" name="Bevel 17"/>
          <p:cNvSpPr/>
          <p:nvPr/>
        </p:nvSpPr>
        <p:spPr>
          <a:xfrm>
            <a:off x="1462008" y="4171760"/>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0" name="Bevel 19"/>
          <p:cNvSpPr/>
          <p:nvPr/>
        </p:nvSpPr>
        <p:spPr>
          <a:xfrm>
            <a:off x="1462008" y="2564904"/>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1" name="Bevel 20"/>
          <p:cNvSpPr/>
          <p:nvPr/>
        </p:nvSpPr>
        <p:spPr>
          <a:xfrm>
            <a:off x="2065368" y="3087224"/>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2" name="TextBox 11"/>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5"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22" name="TextBox 21"/>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43</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extLst>
      <p:ext uri="{BB962C8B-B14F-4D97-AF65-F5344CB8AC3E}">
        <p14:creationId xmlns:p14="http://schemas.microsoft.com/office/powerpoint/2010/main" val="44850069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2483768" y="-19075"/>
            <a:ext cx="6408712" cy="639763"/>
          </a:xfrm>
        </p:spPr>
        <p:txBody>
          <a:bodyPr/>
          <a:lstStyle/>
          <a:p>
            <a:pPr algn="ctr">
              <a:buNone/>
            </a:pPr>
            <a:r>
              <a:rPr lang="en-US" sz="2800" dirty="0" smtClean="0">
                <a:solidFill>
                  <a:srgbClr val="0070C0"/>
                </a:solidFill>
                <a:latin typeface="Arial Rounded MT Bold" pitchFamily="34" charset="0"/>
              </a:rPr>
              <a:t>Hadoop MapReduce</a:t>
            </a:r>
            <a:endParaRPr lang="en-US" sz="2800" dirty="0">
              <a:solidFill>
                <a:srgbClr val="0070C0"/>
              </a:solidFill>
              <a:latin typeface="Arial Rounded MT Bold" pitchFamily="34" charset="0"/>
            </a:endParaRPr>
          </a:p>
        </p:txBody>
      </p:sp>
      <p:sp>
        <p:nvSpPr>
          <p:cNvPr id="13" name="Rectangle 12"/>
          <p:cNvSpPr/>
          <p:nvPr/>
        </p:nvSpPr>
        <p:spPr>
          <a:xfrm>
            <a:off x="1043608" y="332656"/>
            <a:ext cx="8100392" cy="5632312"/>
          </a:xfrm>
          <a:prstGeom prst="rect">
            <a:avLst/>
          </a:prstGeom>
          <a:ln>
            <a:noFill/>
          </a:ln>
        </p:spPr>
        <p:txBody>
          <a:bodyPr wrap="square">
            <a:spAutoFit/>
          </a:bodyPr>
          <a:lstStyle/>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Hadoop MapReduce</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Map/Reduce programming interface</a:t>
            </a:r>
          </a:p>
          <a:p>
            <a:pPr>
              <a:spcBef>
                <a:spcPct val="0"/>
              </a:spcBef>
            </a:pPr>
            <a:r>
              <a:rPr lang="en-GB" dirty="0" smtClean="0">
                <a:latin typeface="Arial Rounded MT Bold" pitchFamily="34" charset="0"/>
              </a:rPr>
              <a:t>		Map/Reduce execution engine</a:t>
            </a:r>
          </a:p>
          <a:p>
            <a:pPr>
              <a:spcBef>
                <a:spcPct val="0"/>
              </a:spcBef>
            </a:pPr>
            <a:r>
              <a:rPr lang="en-GB" dirty="0" smtClean="0">
                <a:latin typeface="Arial Rounded MT Bold" pitchFamily="34" charset="0"/>
              </a:rPr>
              <a:t>			Massive Parallelization (10000+ Computer 			nodes)</a:t>
            </a:r>
          </a:p>
          <a:p>
            <a:pPr>
              <a:spcBef>
                <a:spcPct val="0"/>
              </a:spcBef>
            </a:pPr>
            <a:r>
              <a:rPr lang="en-GB" dirty="0" smtClean="0">
                <a:latin typeface="Arial Rounded MT Bold" pitchFamily="34" charset="0"/>
              </a:rPr>
              <a:t>			Fault-tolerance (Recover from node failure)</a:t>
            </a:r>
          </a:p>
          <a:p>
            <a:pPr>
              <a:spcBef>
                <a:spcPct val="0"/>
              </a:spcBef>
            </a:pPr>
            <a:r>
              <a:rPr lang="en-GB" dirty="0" smtClean="0">
                <a:latin typeface="Arial Rounded MT Bold" pitchFamily="34" charset="0"/>
              </a:rPr>
              <a:t>		Auxiliary services beyond pure map/reduce</a:t>
            </a:r>
          </a:p>
          <a:p>
            <a:pPr>
              <a:spcBef>
                <a:spcPct val="0"/>
              </a:spcBef>
            </a:pPr>
            <a:r>
              <a:rPr lang="en-GB" dirty="0" smtClean="0">
                <a:latin typeface="Arial Rounded MT Bold" pitchFamily="34" charset="0"/>
              </a:rPr>
              <a:t>			Distributed Cache</a:t>
            </a:r>
          </a:p>
          <a:p>
            <a:pPr>
              <a:spcBef>
                <a:spcPct val="0"/>
              </a:spcBef>
            </a:pPr>
            <a:endParaRPr lang="en-GB" dirty="0" smtClean="0">
              <a:latin typeface="Arial Rounded MT Bold" pitchFamily="34" charset="0"/>
            </a:endParaRPr>
          </a:p>
          <a:p>
            <a:pPr>
              <a:spcBef>
                <a:spcPct val="0"/>
              </a:spcBef>
            </a:pPr>
            <a:r>
              <a:rPr lang="en-GB" dirty="0">
                <a:latin typeface="Arial Rounded MT Bold" pitchFamily="34" charset="0"/>
              </a:rPr>
              <a:t>	</a:t>
            </a:r>
            <a:r>
              <a:rPr lang="en-GB" dirty="0" smtClean="0">
                <a:latin typeface="Arial Rounded MT Bold" pitchFamily="34" charset="0"/>
              </a:rPr>
              <a:t>Key Values</a:t>
            </a:r>
          </a:p>
          <a:p>
            <a:pPr>
              <a:spcBef>
                <a:spcPct val="0"/>
              </a:spcBef>
            </a:pPr>
            <a:endParaRPr lang="en-GB" dirty="0">
              <a:latin typeface="Arial Rounded MT Bold" pitchFamily="34" charset="0"/>
            </a:endParaRPr>
          </a:p>
          <a:p>
            <a:pPr>
              <a:spcBef>
                <a:spcPct val="0"/>
              </a:spcBef>
            </a:pPr>
            <a:r>
              <a:rPr lang="en-GB" dirty="0" smtClean="0">
                <a:latin typeface="Arial Rounded MT Bold" pitchFamily="34" charset="0"/>
              </a:rPr>
              <a:t>		</a:t>
            </a:r>
            <a:r>
              <a:rPr lang="en-GB" b="1" i="1" dirty="0" smtClean="0">
                <a:latin typeface="Arial Rounded MT Bold" pitchFamily="34" charset="0"/>
              </a:rPr>
              <a:t>Flexibility</a:t>
            </a:r>
            <a:r>
              <a:rPr lang="en-GB" dirty="0" smtClean="0">
                <a:latin typeface="Arial Rounded MT Bold" pitchFamily="34" charset="0"/>
              </a:rPr>
              <a:t> – Store data without a schema and add it 		later as needed</a:t>
            </a:r>
            <a:endParaRPr lang="en-GB" dirty="0">
              <a:latin typeface="Arial Rounded MT Bold" pitchFamily="34" charset="0"/>
            </a:endParaRPr>
          </a:p>
          <a:p>
            <a:pPr>
              <a:spcBef>
                <a:spcPct val="0"/>
              </a:spcBef>
            </a:pPr>
            <a:r>
              <a:rPr lang="en-GB" dirty="0" smtClean="0">
                <a:latin typeface="Arial Rounded MT Bold" pitchFamily="34" charset="0"/>
              </a:rPr>
              <a:t>		</a:t>
            </a:r>
            <a:r>
              <a:rPr lang="en-GB" b="1" i="1" dirty="0" smtClean="0">
                <a:latin typeface="Arial Rounded MT Bold" pitchFamily="34" charset="0"/>
              </a:rPr>
              <a:t>Affordable</a:t>
            </a:r>
            <a:r>
              <a:rPr lang="en-GB" dirty="0" smtClean="0">
                <a:latin typeface="Arial Rounded MT Bold" pitchFamily="34" charset="0"/>
              </a:rPr>
              <a:t> – Cost per TB at a fraction of traditional 		options</a:t>
            </a:r>
          </a:p>
          <a:p>
            <a:pPr>
              <a:spcBef>
                <a:spcPct val="0"/>
              </a:spcBef>
            </a:pPr>
            <a:r>
              <a:rPr lang="en-GB" dirty="0" smtClean="0">
                <a:latin typeface="Arial Rounded MT Bold" pitchFamily="34" charset="0"/>
              </a:rPr>
              <a:t>		</a:t>
            </a:r>
            <a:r>
              <a:rPr lang="en-GB" b="1" i="1" dirty="0" smtClean="0">
                <a:latin typeface="Arial Rounded MT Bold" pitchFamily="34" charset="0"/>
              </a:rPr>
              <a:t>Broadly adopted </a:t>
            </a:r>
            <a:r>
              <a:rPr lang="en-GB" dirty="0" smtClean="0">
                <a:latin typeface="Arial Rounded MT Bold" pitchFamily="34" charset="0"/>
              </a:rPr>
              <a:t>– A large and active ecosystem</a:t>
            </a:r>
          </a:p>
          <a:p>
            <a:pPr>
              <a:spcBef>
                <a:spcPct val="0"/>
              </a:spcBef>
            </a:pPr>
            <a:r>
              <a:rPr lang="en-GB" dirty="0">
                <a:latin typeface="Arial Rounded MT Bold" pitchFamily="34" charset="0"/>
              </a:rPr>
              <a:t>	</a:t>
            </a:r>
            <a:r>
              <a:rPr lang="en-GB" dirty="0" smtClean="0">
                <a:latin typeface="Arial Rounded MT Bold" pitchFamily="34" charset="0"/>
              </a:rPr>
              <a:t>	</a:t>
            </a:r>
            <a:r>
              <a:rPr lang="en-GB" b="1" i="1" dirty="0" smtClean="0">
                <a:latin typeface="Arial Rounded MT Bold" pitchFamily="34" charset="0"/>
              </a:rPr>
              <a:t>Proven at scale </a:t>
            </a:r>
            <a:r>
              <a:rPr lang="en-GB" dirty="0" smtClean="0">
                <a:latin typeface="Arial Rounded MT Bold" pitchFamily="34" charset="0"/>
              </a:rPr>
              <a:t>– Dozens of petabyte + implementation 		in production today</a:t>
            </a:r>
          </a:p>
        </p:txBody>
      </p:sp>
      <p:sp>
        <p:nvSpPr>
          <p:cNvPr id="17" name="Bevel 16"/>
          <p:cNvSpPr/>
          <p:nvPr/>
        </p:nvSpPr>
        <p:spPr>
          <a:xfrm>
            <a:off x="2051720" y="4569788"/>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47" name="Bevel 46"/>
          <p:cNvSpPr/>
          <p:nvPr/>
        </p:nvSpPr>
        <p:spPr>
          <a:xfrm>
            <a:off x="2055488" y="1556792"/>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6" name="Bevel 15"/>
          <p:cNvSpPr/>
          <p:nvPr/>
        </p:nvSpPr>
        <p:spPr>
          <a:xfrm>
            <a:off x="2055488" y="5073844"/>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9" name="Bevel 18"/>
          <p:cNvSpPr/>
          <p:nvPr/>
        </p:nvSpPr>
        <p:spPr>
          <a:xfrm>
            <a:off x="2055488" y="1268760"/>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8" name="Bevel 17"/>
          <p:cNvSpPr/>
          <p:nvPr/>
        </p:nvSpPr>
        <p:spPr>
          <a:xfrm>
            <a:off x="1380968" y="730684"/>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0" name="Bevel 19"/>
          <p:cNvSpPr/>
          <p:nvPr/>
        </p:nvSpPr>
        <p:spPr>
          <a:xfrm>
            <a:off x="1403648" y="3451680"/>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2" name="Bevel 11"/>
          <p:cNvSpPr/>
          <p:nvPr/>
        </p:nvSpPr>
        <p:spPr>
          <a:xfrm>
            <a:off x="2987824" y="1844824"/>
            <a:ext cx="144016" cy="144016"/>
          </a:xfrm>
          <a:prstGeom prst="bevel">
            <a:avLst/>
          </a:prstGeom>
          <a:solidFill>
            <a:srgbClr val="0070C0"/>
          </a:solidFill>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600" b="1" dirty="0"/>
          </a:p>
        </p:txBody>
      </p:sp>
      <p:sp>
        <p:nvSpPr>
          <p:cNvPr id="15" name="Bevel 14"/>
          <p:cNvSpPr/>
          <p:nvPr/>
        </p:nvSpPr>
        <p:spPr>
          <a:xfrm>
            <a:off x="2987824" y="2379944"/>
            <a:ext cx="144016" cy="144016"/>
          </a:xfrm>
          <a:prstGeom prst="bevel">
            <a:avLst/>
          </a:prstGeom>
          <a:solidFill>
            <a:srgbClr val="0070C0"/>
          </a:solidFill>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600" b="1" dirty="0"/>
          </a:p>
        </p:txBody>
      </p:sp>
      <p:sp>
        <p:nvSpPr>
          <p:cNvPr id="21" name="Bevel 20"/>
          <p:cNvSpPr/>
          <p:nvPr/>
        </p:nvSpPr>
        <p:spPr>
          <a:xfrm>
            <a:off x="2051720" y="4005064"/>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2" name="Bevel 21"/>
          <p:cNvSpPr/>
          <p:nvPr/>
        </p:nvSpPr>
        <p:spPr>
          <a:xfrm>
            <a:off x="2051720" y="2636912"/>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3" name="Bevel 22"/>
          <p:cNvSpPr/>
          <p:nvPr/>
        </p:nvSpPr>
        <p:spPr>
          <a:xfrm>
            <a:off x="2987824" y="2924944"/>
            <a:ext cx="144016" cy="144016"/>
          </a:xfrm>
          <a:prstGeom prst="bevel">
            <a:avLst/>
          </a:prstGeom>
          <a:solidFill>
            <a:srgbClr val="0070C0"/>
          </a:solidFill>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600" b="1" dirty="0"/>
          </a:p>
        </p:txBody>
      </p:sp>
      <p:sp>
        <p:nvSpPr>
          <p:cNvPr id="25" name="Bevel 24"/>
          <p:cNvSpPr/>
          <p:nvPr/>
        </p:nvSpPr>
        <p:spPr>
          <a:xfrm>
            <a:off x="2051720" y="5361876"/>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4" name="TextBox 23"/>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26"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27" name="TextBox 26"/>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44</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extLst>
      <p:ext uri="{BB962C8B-B14F-4D97-AF65-F5344CB8AC3E}">
        <p14:creationId xmlns:p14="http://schemas.microsoft.com/office/powerpoint/2010/main" val="105227804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5"/>
          <p:cNvSpPr>
            <a:spLocks noGrp="1"/>
          </p:cNvSpPr>
          <p:nvPr>
            <p:ph type="title"/>
          </p:nvPr>
        </p:nvSpPr>
        <p:spPr>
          <a:xfrm>
            <a:off x="2843808" y="116632"/>
            <a:ext cx="5400600" cy="639763"/>
          </a:xfrm>
        </p:spPr>
        <p:txBody>
          <a:bodyPr/>
          <a:lstStyle/>
          <a:p>
            <a:pPr algn="ctr">
              <a:buNone/>
            </a:pPr>
            <a:r>
              <a:rPr lang="en-US" sz="2800" dirty="0" err="1" smtClean="0">
                <a:solidFill>
                  <a:srgbClr val="0070C0"/>
                </a:solidFill>
                <a:latin typeface="Arial Rounded MT Bold" pitchFamily="34" charset="0"/>
              </a:rPr>
              <a:t>Hadoop</a:t>
            </a:r>
            <a:r>
              <a:rPr lang="en-US" sz="2800" dirty="0" smtClean="0">
                <a:solidFill>
                  <a:srgbClr val="0070C0"/>
                </a:solidFill>
                <a:latin typeface="Arial Rounded MT Bold" pitchFamily="34" charset="0"/>
              </a:rPr>
              <a:t> Analysis</a:t>
            </a:r>
            <a:endParaRPr lang="en-US" sz="2800" dirty="0">
              <a:solidFill>
                <a:srgbClr val="0070C0"/>
              </a:solidFill>
              <a:latin typeface="Arial Rounded MT Bold" pitchFamily="34" charset="0"/>
            </a:endParaRPr>
          </a:p>
        </p:txBody>
      </p:sp>
      <p:sp>
        <p:nvSpPr>
          <p:cNvPr id="5" name="Rounded Rectangle 4"/>
          <p:cNvSpPr/>
          <p:nvPr/>
        </p:nvSpPr>
        <p:spPr>
          <a:xfrm>
            <a:off x="5724128" y="1268760"/>
            <a:ext cx="3024336" cy="864096"/>
          </a:xfrm>
          <a:prstGeom prst="roundRect">
            <a:avLst/>
          </a:prstGeom>
          <a:solidFill>
            <a:schemeClr val="accent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Rounded MT Bold" pitchFamily="34" charset="0"/>
              </a:rPr>
              <a:t>What Analysis is Possible?</a:t>
            </a:r>
          </a:p>
        </p:txBody>
      </p:sp>
      <p:sp>
        <p:nvSpPr>
          <p:cNvPr id="6" name="Rounded Rectangle 5"/>
          <p:cNvSpPr/>
          <p:nvPr/>
        </p:nvSpPr>
        <p:spPr>
          <a:xfrm>
            <a:off x="5724128" y="2227544"/>
            <a:ext cx="3024336" cy="2952328"/>
          </a:xfrm>
          <a:prstGeom prst="roundRect">
            <a:avLst>
              <a:gd name="adj" fmla="val 3980"/>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buFont typeface="Wingdings" pitchFamily="2" charset="2"/>
              <a:buChar char="v"/>
            </a:pPr>
            <a:r>
              <a:rPr lang="en-US" sz="1600" dirty="0">
                <a:solidFill>
                  <a:schemeClr val="tx1"/>
                </a:solidFill>
                <a:latin typeface="Arial Rounded MT Bold" pitchFamily="34" charset="0"/>
              </a:rPr>
              <a:t>Text Mining</a:t>
            </a:r>
          </a:p>
          <a:p>
            <a:pPr>
              <a:buFont typeface="Wingdings" pitchFamily="2" charset="2"/>
              <a:buChar char="v"/>
            </a:pPr>
            <a:r>
              <a:rPr lang="en-US" sz="1600" dirty="0">
                <a:solidFill>
                  <a:schemeClr val="tx1"/>
                </a:solidFill>
                <a:latin typeface="Arial Rounded MT Bold" pitchFamily="34" charset="0"/>
              </a:rPr>
              <a:t>Index building</a:t>
            </a:r>
          </a:p>
          <a:p>
            <a:pPr>
              <a:buFont typeface="Wingdings" pitchFamily="2" charset="2"/>
              <a:buChar char="v"/>
            </a:pPr>
            <a:r>
              <a:rPr lang="en-US" sz="1600" dirty="0">
                <a:solidFill>
                  <a:schemeClr val="tx1"/>
                </a:solidFill>
                <a:latin typeface="Arial Rounded MT Bold" pitchFamily="34" charset="0"/>
              </a:rPr>
              <a:t>Graph creation &amp;</a:t>
            </a:r>
            <a:r>
              <a:rPr lang="en-US" sz="1600" dirty="0" smtClean="0">
                <a:solidFill>
                  <a:schemeClr val="tx1"/>
                </a:solidFill>
                <a:latin typeface="Arial Rounded MT Bold" pitchFamily="34" charset="0"/>
              </a:rPr>
              <a:t> </a:t>
            </a:r>
            <a:r>
              <a:rPr lang="en-US" sz="1600" dirty="0">
                <a:solidFill>
                  <a:schemeClr val="tx1"/>
                </a:solidFill>
                <a:latin typeface="Arial Rounded MT Bold" pitchFamily="34" charset="0"/>
              </a:rPr>
              <a:t>analysis</a:t>
            </a:r>
          </a:p>
          <a:p>
            <a:pPr>
              <a:buFont typeface="Wingdings" pitchFamily="2" charset="2"/>
              <a:buChar char="v"/>
            </a:pPr>
            <a:r>
              <a:rPr lang="en-US" sz="1600" dirty="0">
                <a:solidFill>
                  <a:schemeClr val="tx1"/>
                </a:solidFill>
                <a:latin typeface="Arial Rounded MT Bold" pitchFamily="34" charset="0"/>
              </a:rPr>
              <a:t>Pattern recognition</a:t>
            </a:r>
          </a:p>
          <a:p>
            <a:pPr>
              <a:buFont typeface="Wingdings" pitchFamily="2" charset="2"/>
              <a:buChar char="v"/>
            </a:pPr>
            <a:r>
              <a:rPr lang="en-US" sz="1600" dirty="0">
                <a:solidFill>
                  <a:schemeClr val="tx1"/>
                </a:solidFill>
                <a:latin typeface="Arial Rounded MT Bold" pitchFamily="34" charset="0"/>
              </a:rPr>
              <a:t>Collaborative filtering</a:t>
            </a:r>
          </a:p>
          <a:p>
            <a:pPr>
              <a:buFont typeface="Wingdings" pitchFamily="2" charset="2"/>
              <a:buChar char="v"/>
            </a:pPr>
            <a:r>
              <a:rPr lang="en-US" sz="1600" dirty="0">
                <a:solidFill>
                  <a:schemeClr val="tx1"/>
                </a:solidFill>
                <a:latin typeface="Arial Rounded MT Bold" pitchFamily="34" charset="0"/>
              </a:rPr>
              <a:t>Prediction models</a:t>
            </a:r>
          </a:p>
          <a:p>
            <a:pPr>
              <a:buFont typeface="Wingdings" pitchFamily="2" charset="2"/>
              <a:buChar char="v"/>
            </a:pPr>
            <a:r>
              <a:rPr lang="en-US" sz="1600" dirty="0">
                <a:solidFill>
                  <a:schemeClr val="tx1"/>
                </a:solidFill>
                <a:latin typeface="Arial Rounded MT Bold" pitchFamily="34" charset="0"/>
              </a:rPr>
              <a:t>Risk assessment</a:t>
            </a:r>
          </a:p>
          <a:p>
            <a:pPr>
              <a:buFont typeface="Wingdings" pitchFamily="2" charset="2"/>
              <a:buChar char="v"/>
            </a:pPr>
            <a:r>
              <a:rPr lang="en-US" sz="1600" dirty="0">
                <a:solidFill>
                  <a:schemeClr val="tx1"/>
                </a:solidFill>
                <a:latin typeface="Arial Rounded MT Bold" pitchFamily="34" charset="0"/>
              </a:rPr>
              <a:t>Sentiment analysis</a:t>
            </a:r>
          </a:p>
        </p:txBody>
      </p:sp>
      <p:sp>
        <p:nvSpPr>
          <p:cNvPr id="15" name="Rounded Rectangle 14"/>
          <p:cNvSpPr/>
          <p:nvPr/>
        </p:nvSpPr>
        <p:spPr>
          <a:xfrm>
            <a:off x="2339752" y="1268760"/>
            <a:ext cx="3024336" cy="864096"/>
          </a:xfrm>
          <a:prstGeom prst="roundRect">
            <a:avLst/>
          </a:prstGeom>
          <a:solidFill>
            <a:schemeClr val="accent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Rounded MT Bold" pitchFamily="34" charset="0"/>
              </a:rPr>
              <a:t>Nature of Analysis</a:t>
            </a:r>
          </a:p>
        </p:txBody>
      </p:sp>
      <p:sp>
        <p:nvSpPr>
          <p:cNvPr id="16" name="Rounded Rectangle 15"/>
          <p:cNvSpPr/>
          <p:nvPr/>
        </p:nvSpPr>
        <p:spPr>
          <a:xfrm>
            <a:off x="2339752" y="2216204"/>
            <a:ext cx="3024336" cy="2952328"/>
          </a:xfrm>
          <a:prstGeom prst="roundRect">
            <a:avLst>
              <a:gd name="adj" fmla="val 3980"/>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buFont typeface="Wingdings" pitchFamily="2" charset="2"/>
              <a:buChar char="v"/>
            </a:pPr>
            <a:r>
              <a:rPr lang="en-US" sz="1600" dirty="0">
                <a:solidFill>
                  <a:srgbClr val="000000"/>
                </a:solidFill>
                <a:latin typeface="Arial Rounded MT Bold" pitchFamily="34" charset="0"/>
              </a:rPr>
              <a:t>Batch Processing</a:t>
            </a:r>
          </a:p>
          <a:p>
            <a:pPr>
              <a:buFont typeface="Wingdings" pitchFamily="2" charset="2"/>
              <a:buChar char="v"/>
            </a:pPr>
            <a:endParaRPr lang="en-US" sz="1600" dirty="0">
              <a:solidFill>
                <a:srgbClr val="000000"/>
              </a:solidFill>
              <a:latin typeface="Arial Rounded MT Bold" pitchFamily="34" charset="0"/>
            </a:endParaRPr>
          </a:p>
          <a:p>
            <a:pPr>
              <a:buFont typeface="Wingdings" pitchFamily="2" charset="2"/>
              <a:buChar char="v"/>
            </a:pPr>
            <a:r>
              <a:rPr lang="en-US" sz="1600" dirty="0">
                <a:solidFill>
                  <a:srgbClr val="000000"/>
                </a:solidFill>
                <a:latin typeface="Arial Rounded MT Bold" pitchFamily="34" charset="0"/>
              </a:rPr>
              <a:t>Parallel execution</a:t>
            </a:r>
          </a:p>
          <a:p>
            <a:pPr>
              <a:buFont typeface="Wingdings" pitchFamily="2" charset="2"/>
              <a:buChar char="v"/>
            </a:pPr>
            <a:endParaRPr lang="en-US" sz="1600" dirty="0">
              <a:solidFill>
                <a:srgbClr val="000000"/>
              </a:solidFill>
              <a:latin typeface="Arial Rounded MT Bold" pitchFamily="34" charset="0"/>
            </a:endParaRPr>
          </a:p>
          <a:p>
            <a:pPr>
              <a:buFont typeface="Wingdings" pitchFamily="2" charset="2"/>
              <a:buChar char="v"/>
            </a:pPr>
            <a:r>
              <a:rPr lang="en-US" sz="1600" dirty="0">
                <a:solidFill>
                  <a:srgbClr val="000000"/>
                </a:solidFill>
                <a:latin typeface="Arial Rounded MT Bold" pitchFamily="34" charset="0"/>
              </a:rPr>
              <a:t>Spread data over a cluster servers and take the computation to the data</a:t>
            </a:r>
          </a:p>
        </p:txBody>
      </p:sp>
      <p:sp>
        <p:nvSpPr>
          <p:cNvPr id="7" name="TextBox 6"/>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8"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9" name="TextBox 8"/>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45</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extLst>
      <p:ext uri="{BB962C8B-B14F-4D97-AF65-F5344CB8AC3E}">
        <p14:creationId xmlns:p14="http://schemas.microsoft.com/office/powerpoint/2010/main" val="123511384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1979712" y="2204864"/>
            <a:ext cx="7092280" cy="1368152"/>
          </a:xfrm>
        </p:spPr>
        <p:txBody>
          <a:bodyPr/>
          <a:lstStyle/>
          <a:p>
            <a:pPr algn="ctr">
              <a:buNone/>
            </a:pPr>
            <a:r>
              <a:rPr lang="en-US" sz="3600" dirty="0" smtClean="0">
                <a:solidFill>
                  <a:schemeClr val="tx1"/>
                </a:solidFill>
                <a:latin typeface="Good Times" pitchFamily="2" charset="0"/>
              </a:rPr>
              <a:t>PREGEL EXECUTION ENGINE</a:t>
            </a:r>
            <a:endParaRPr lang="en-US" sz="3600" dirty="0">
              <a:solidFill>
                <a:schemeClr val="tx1"/>
              </a:solidFill>
              <a:latin typeface="Good Times" pitchFamily="2" charset="0"/>
            </a:endParaRPr>
          </a:p>
        </p:txBody>
      </p:sp>
      <p:sp>
        <p:nvSpPr>
          <p:cNvPr id="3" name="TextBox 2"/>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4"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5" name="TextBox 4"/>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46</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extLst>
      <p:ext uri="{BB962C8B-B14F-4D97-AF65-F5344CB8AC3E}">
        <p14:creationId xmlns:p14="http://schemas.microsoft.com/office/powerpoint/2010/main" val="239641246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1979712" y="260648"/>
            <a:ext cx="7092280" cy="639763"/>
          </a:xfrm>
        </p:spPr>
        <p:txBody>
          <a:bodyPr/>
          <a:lstStyle/>
          <a:p>
            <a:pPr algn="ctr">
              <a:buNone/>
            </a:pPr>
            <a:r>
              <a:rPr lang="en-US" sz="2800" dirty="0" smtClean="0">
                <a:solidFill>
                  <a:srgbClr val="0070C0"/>
                </a:solidFill>
                <a:latin typeface="Arial Rounded MT Bold" pitchFamily="34" charset="0"/>
              </a:rPr>
              <a:t>Google Pregel</a:t>
            </a:r>
            <a:endParaRPr lang="en-US" sz="2800" dirty="0">
              <a:solidFill>
                <a:srgbClr val="0070C0"/>
              </a:solidFill>
              <a:latin typeface="Arial Rounded MT Bold" pitchFamily="34" charset="0"/>
            </a:endParaRPr>
          </a:p>
        </p:txBody>
      </p:sp>
      <p:sp>
        <p:nvSpPr>
          <p:cNvPr id="13" name="Rectangle 12"/>
          <p:cNvSpPr/>
          <p:nvPr/>
        </p:nvSpPr>
        <p:spPr>
          <a:xfrm>
            <a:off x="1835696" y="1700808"/>
            <a:ext cx="7056784" cy="2862322"/>
          </a:xfrm>
          <a:prstGeom prst="rect">
            <a:avLst/>
          </a:prstGeom>
          <a:ln>
            <a:noFill/>
          </a:ln>
        </p:spPr>
        <p:txBody>
          <a:bodyPr wrap="square">
            <a:spAutoFit/>
          </a:bodyPr>
          <a:lstStyle/>
          <a:p>
            <a:pPr>
              <a:spcBef>
                <a:spcPct val="0"/>
              </a:spcBef>
            </a:pPr>
            <a:r>
              <a:rPr lang="en-GB" dirty="0" smtClean="0">
                <a:latin typeface="Arial Rounded MT Bold" pitchFamily="34" charset="0"/>
              </a:rPr>
              <a:t>    	Distributed system especially developed for </a:t>
            </a:r>
            <a:r>
              <a:rPr lang="en-GB" b="1" dirty="0" smtClean="0">
                <a:latin typeface="Arial Rounded MT Bold" pitchFamily="34" charset="0"/>
              </a:rPr>
              <a:t>large 	scale graph processing</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Intuitive API that let’s you, think like a vertex	</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Bulk Synchronous Parallel (BSP) as execution model</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Fault tolerance by </a:t>
            </a:r>
            <a:r>
              <a:rPr lang="en-GB" dirty="0" err="1" smtClean="0">
                <a:latin typeface="Arial Rounded MT Bold" pitchFamily="34" charset="0"/>
              </a:rPr>
              <a:t>checkpointing</a:t>
            </a:r>
            <a:endParaRPr lang="en-GB" dirty="0" smtClean="0">
              <a:latin typeface="Arial Rounded MT Bold" pitchFamily="34" charset="0"/>
            </a:endParaRP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a:t>
            </a:r>
          </a:p>
        </p:txBody>
      </p:sp>
      <p:sp>
        <p:nvSpPr>
          <p:cNvPr id="14" name="Bevel 13"/>
          <p:cNvSpPr/>
          <p:nvPr/>
        </p:nvSpPr>
        <p:spPr>
          <a:xfrm>
            <a:off x="2123728" y="1832124"/>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8" name="Bevel 7"/>
          <p:cNvSpPr/>
          <p:nvPr/>
        </p:nvSpPr>
        <p:spPr>
          <a:xfrm>
            <a:off x="2123728" y="2667976"/>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9" name="Bevel 8"/>
          <p:cNvSpPr/>
          <p:nvPr/>
        </p:nvSpPr>
        <p:spPr>
          <a:xfrm>
            <a:off x="2123728" y="3197432"/>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1" name="Bevel 10"/>
          <p:cNvSpPr/>
          <p:nvPr/>
        </p:nvSpPr>
        <p:spPr>
          <a:xfrm>
            <a:off x="2123728" y="3748096"/>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0" name="TextBox 9"/>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2"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15" name="TextBox 14"/>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47</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extLst>
      <p:ext uri="{BB962C8B-B14F-4D97-AF65-F5344CB8AC3E}">
        <p14:creationId xmlns:p14="http://schemas.microsoft.com/office/powerpoint/2010/main" val="11075043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51720" y="124941"/>
            <a:ext cx="7056784" cy="639763"/>
          </a:xfrm>
        </p:spPr>
        <p:txBody>
          <a:bodyPr/>
          <a:lstStyle/>
          <a:p>
            <a:pPr algn="ctr">
              <a:buNone/>
            </a:pPr>
            <a:r>
              <a:rPr lang="en-US" dirty="0" smtClean="0">
                <a:solidFill>
                  <a:srgbClr val="0070C0"/>
                </a:solidFill>
                <a:latin typeface="Arial Rounded MT Bold" pitchFamily="34" charset="0"/>
              </a:rPr>
              <a:t>Types of Systems</a:t>
            </a:r>
            <a:endParaRPr lang="en-US" dirty="0">
              <a:solidFill>
                <a:srgbClr val="0070C0"/>
              </a:solidFill>
              <a:latin typeface="Arial Rounded MT Bold" pitchFamily="34" charset="0"/>
            </a:endParaRPr>
          </a:p>
        </p:txBody>
      </p:sp>
      <p:sp>
        <p:nvSpPr>
          <p:cNvPr id="15" name="TextBox 14"/>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6"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25" name="TextBox 24"/>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4</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
        <p:nvSpPr>
          <p:cNvPr id="5" name="Snip Diagonal Corner Rectangle 4"/>
          <p:cNvSpPr/>
          <p:nvPr/>
        </p:nvSpPr>
        <p:spPr>
          <a:xfrm>
            <a:off x="755576" y="1268760"/>
            <a:ext cx="2304256" cy="1080120"/>
          </a:xfrm>
          <a:prstGeom prst="snip2DiagRect">
            <a:avLst/>
          </a:prstGeom>
          <a:solidFill>
            <a:schemeClr val="accent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DAG Batch Processing Systems</a:t>
            </a:r>
            <a:endParaRPr lang="en-US" dirty="0"/>
          </a:p>
        </p:txBody>
      </p:sp>
      <p:sp>
        <p:nvSpPr>
          <p:cNvPr id="26" name="Snip Diagonal Corner Rectangle 25"/>
          <p:cNvSpPr/>
          <p:nvPr/>
        </p:nvSpPr>
        <p:spPr>
          <a:xfrm>
            <a:off x="755576" y="2852936"/>
            <a:ext cx="2304256" cy="1080120"/>
          </a:xfrm>
          <a:prstGeom prst="snip2DiagRect">
            <a:avLst/>
          </a:prstGeom>
          <a:solidFill>
            <a:schemeClr val="accent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Streaming Systems</a:t>
            </a:r>
            <a:endParaRPr lang="en-US" dirty="0"/>
          </a:p>
        </p:txBody>
      </p:sp>
      <p:sp>
        <p:nvSpPr>
          <p:cNvPr id="27" name="Snip Diagonal Corner Rectangle 26"/>
          <p:cNvSpPr/>
          <p:nvPr/>
        </p:nvSpPr>
        <p:spPr>
          <a:xfrm>
            <a:off x="755576" y="4509120"/>
            <a:ext cx="2304256" cy="1080120"/>
          </a:xfrm>
          <a:prstGeom prst="snip2DiagRect">
            <a:avLst/>
          </a:prstGeom>
          <a:solidFill>
            <a:schemeClr val="accent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Bulk Synchronous Parallel </a:t>
            </a:r>
            <a:endParaRPr lang="en-US" dirty="0"/>
          </a:p>
        </p:txBody>
      </p:sp>
      <p:sp>
        <p:nvSpPr>
          <p:cNvPr id="8" name="TextBox 7"/>
          <p:cNvSpPr txBox="1"/>
          <p:nvPr/>
        </p:nvSpPr>
        <p:spPr>
          <a:xfrm>
            <a:off x="3419872" y="1268760"/>
            <a:ext cx="5544616" cy="10801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normAutofit lnSpcReduction="10000"/>
          </a:bodyPr>
          <a:lstStyle/>
          <a:p>
            <a:pPr marL="0" marR="0" indent="0" algn="just"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tx1"/>
                </a:solidFill>
                <a:effectLst/>
                <a:uLnTx/>
                <a:uFillTx/>
                <a:latin typeface="+mj-lt"/>
                <a:ea typeface="+mj-ea"/>
                <a:cs typeface="Abadi MT Condensed Extra Bold"/>
              </a:rPr>
              <a:t>DAG Batch Processing Engines</a:t>
            </a:r>
            <a:r>
              <a:rPr kumimoji="0" lang="en-US" b="0" i="0" u="none" strike="noStrike" kern="1200" cap="none" spc="0" normalizeH="0" noProof="0" dirty="0" smtClean="0">
                <a:ln>
                  <a:noFill/>
                </a:ln>
                <a:solidFill>
                  <a:schemeClr val="tx1"/>
                </a:solidFill>
                <a:effectLst/>
                <a:uLnTx/>
                <a:uFillTx/>
                <a:latin typeface="+mj-lt"/>
                <a:ea typeface="+mj-ea"/>
                <a:cs typeface="Abadi MT Condensed Extra Bold"/>
              </a:rPr>
              <a:t> let the data flow between different operators or user defined code parts and scuffle the data as it necessary to partition as needed for join.</a:t>
            </a:r>
            <a:endParaRPr kumimoji="0" lang="en-US" b="0" i="0" u="none" strike="noStrike" kern="1200" cap="none" spc="0" normalizeH="0" baseline="0" noProof="0" dirty="0" smtClean="0">
              <a:ln>
                <a:noFill/>
              </a:ln>
              <a:solidFill>
                <a:schemeClr val="tx1"/>
              </a:solidFill>
              <a:effectLst/>
              <a:uLnTx/>
              <a:uFillTx/>
              <a:latin typeface="+mj-lt"/>
              <a:ea typeface="+mj-ea"/>
              <a:cs typeface="Abadi MT Condensed Extra Bold"/>
            </a:endParaRPr>
          </a:p>
        </p:txBody>
      </p:sp>
      <p:sp>
        <p:nvSpPr>
          <p:cNvPr id="28" name="TextBox 27"/>
          <p:cNvSpPr txBox="1"/>
          <p:nvPr/>
        </p:nvSpPr>
        <p:spPr>
          <a:xfrm>
            <a:off x="3419872" y="2852936"/>
            <a:ext cx="5544616" cy="10801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normAutofit lnSpcReduction="10000"/>
          </a:bodyPr>
          <a:lstStyle/>
          <a:p>
            <a:pPr marL="0" marR="0" indent="0" algn="just"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tx1"/>
                </a:solidFill>
                <a:effectLst/>
                <a:uLnTx/>
                <a:uFillTx/>
                <a:latin typeface="+mj-lt"/>
                <a:ea typeface="+mj-ea"/>
                <a:cs typeface="Abadi MT Condensed Extra Bold"/>
              </a:rPr>
              <a:t>Streaming systems can’t afford to handle huge chunk and do complex analysis on them until they are done. They also need to response quickly and have some mechanism in</a:t>
            </a:r>
            <a:r>
              <a:rPr kumimoji="0" lang="en-US" b="0" i="0" u="none" strike="noStrike" kern="1200" cap="none" spc="0" normalizeH="0" noProof="0" dirty="0" smtClean="0">
                <a:ln>
                  <a:noFill/>
                </a:ln>
                <a:solidFill>
                  <a:schemeClr val="tx1"/>
                </a:solidFill>
                <a:effectLst/>
                <a:uLnTx/>
                <a:uFillTx/>
                <a:latin typeface="+mj-lt"/>
                <a:ea typeface="+mj-ea"/>
                <a:cs typeface="Abadi MT Condensed Extra Bold"/>
              </a:rPr>
              <a:t> place for that.</a:t>
            </a:r>
            <a:r>
              <a:rPr kumimoji="0" lang="en-US" b="0" i="0" u="none" strike="noStrike" kern="1200" cap="none" spc="0" normalizeH="0" baseline="0" noProof="0" dirty="0" smtClean="0">
                <a:ln>
                  <a:noFill/>
                </a:ln>
                <a:solidFill>
                  <a:schemeClr val="tx1"/>
                </a:solidFill>
                <a:effectLst/>
                <a:uLnTx/>
                <a:uFillTx/>
                <a:latin typeface="+mj-lt"/>
                <a:ea typeface="+mj-ea"/>
                <a:cs typeface="Abadi MT Condensed Extra Bold"/>
              </a:rPr>
              <a:t> </a:t>
            </a:r>
          </a:p>
        </p:txBody>
      </p:sp>
      <p:sp>
        <p:nvSpPr>
          <p:cNvPr id="29" name="TextBox 28"/>
          <p:cNvSpPr txBox="1"/>
          <p:nvPr/>
        </p:nvSpPr>
        <p:spPr>
          <a:xfrm>
            <a:off x="3419872" y="4509120"/>
            <a:ext cx="5544616" cy="10801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normAutofit lnSpcReduction="10000"/>
          </a:bodyPr>
          <a:lstStyle/>
          <a:p>
            <a:pPr marL="0" marR="0" indent="0" algn="just" defTabSz="914400" rtl="0" eaLnBrk="1" fontAlgn="auto" latinLnBrk="0" hangingPunct="1">
              <a:lnSpc>
                <a:spcPct val="100000"/>
              </a:lnSpc>
              <a:spcBef>
                <a:spcPct val="0"/>
              </a:spcBef>
              <a:spcAft>
                <a:spcPts val="0"/>
              </a:spcAft>
              <a:buClrTx/>
              <a:buSzTx/>
              <a:buFontTx/>
              <a:buNone/>
              <a:tabLst/>
            </a:pPr>
            <a:r>
              <a:rPr kumimoji="0" lang="en-US" b="0" i="0" u="none" strike="noStrike" kern="1200" cap="none" spc="0" normalizeH="0" baseline="0" noProof="0" dirty="0" smtClean="0">
                <a:ln>
                  <a:noFill/>
                </a:ln>
                <a:solidFill>
                  <a:schemeClr val="tx1"/>
                </a:solidFill>
                <a:effectLst/>
                <a:uLnTx/>
                <a:uFillTx/>
                <a:latin typeface="+mj-lt"/>
                <a:ea typeface="+mj-ea"/>
                <a:cs typeface="Abadi MT Condensed Extra Bold"/>
              </a:rPr>
              <a:t>BSP system let data</a:t>
            </a:r>
            <a:r>
              <a:rPr lang="en-US" dirty="0" smtClean="0">
                <a:solidFill>
                  <a:schemeClr val="tx1"/>
                </a:solidFill>
                <a:latin typeface="+mj-lt"/>
                <a:ea typeface="+mj-ea"/>
                <a:cs typeface="Abadi MT Condensed Extra Bold"/>
              </a:rPr>
              <a:t> parts “talk” to each other as in Pregel vertices and send messages to their neighbors. They can do certain thing more naturally and efficiently, and exploit some dependencies in the data.    </a:t>
            </a:r>
            <a:endParaRPr kumimoji="0" lang="en-US" b="0" i="0" u="none" strike="noStrike" kern="1200" cap="none" spc="0" normalizeH="0" baseline="0" noProof="0" dirty="0" smtClean="0">
              <a:ln>
                <a:noFill/>
              </a:ln>
              <a:solidFill>
                <a:schemeClr val="tx1"/>
              </a:solidFill>
              <a:effectLst/>
              <a:uLnTx/>
              <a:uFillTx/>
              <a:latin typeface="+mj-lt"/>
              <a:ea typeface="+mj-ea"/>
              <a:cs typeface="Abadi MT Condensed Extra Bold"/>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1979712" y="260648"/>
            <a:ext cx="7092280" cy="639763"/>
          </a:xfrm>
        </p:spPr>
        <p:txBody>
          <a:bodyPr/>
          <a:lstStyle/>
          <a:p>
            <a:pPr algn="ctr">
              <a:buNone/>
            </a:pPr>
            <a:r>
              <a:rPr lang="en-US" sz="2800" dirty="0" smtClean="0">
                <a:solidFill>
                  <a:srgbClr val="0070C0"/>
                </a:solidFill>
                <a:latin typeface="Arial Rounded MT Bold" pitchFamily="34" charset="0"/>
              </a:rPr>
              <a:t>Bulk Synchronous Parallel</a:t>
            </a:r>
            <a:endParaRPr lang="en-US" sz="2800" dirty="0">
              <a:solidFill>
                <a:srgbClr val="0070C0"/>
              </a:solidFill>
              <a:latin typeface="Arial Rounded MT Bold" pitchFamily="34" charset="0"/>
            </a:endParaRPr>
          </a:p>
        </p:txBody>
      </p:sp>
      <p:pic>
        <p:nvPicPr>
          <p:cNvPr id="138242" name="Picture 2"/>
          <p:cNvPicPr>
            <a:picLocks noChangeAspect="1" noChangeArrowheads="1"/>
          </p:cNvPicPr>
          <p:nvPr/>
        </p:nvPicPr>
        <p:blipFill>
          <a:blip r:embed="rId3" cstate="print"/>
          <a:srcRect/>
          <a:stretch>
            <a:fillRect/>
          </a:stretch>
        </p:blipFill>
        <p:spPr bwMode="auto">
          <a:xfrm>
            <a:off x="2101754" y="1369690"/>
            <a:ext cx="6919416" cy="3931518"/>
          </a:xfrm>
          <a:prstGeom prst="rect">
            <a:avLst/>
          </a:prstGeom>
          <a:noFill/>
          <a:ln w="9525">
            <a:solidFill>
              <a:schemeClr val="accent1"/>
            </a:solidFill>
            <a:miter lim="800000"/>
            <a:headEnd/>
            <a:tailEnd/>
          </a:ln>
        </p:spPr>
      </p:pic>
      <p:sp>
        <p:nvSpPr>
          <p:cNvPr id="4" name="TextBox 3"/>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5" name="Picture 2" descr="https://secure.gravatar.com/avatar/8a7efd209b0829562175c11822eb540b?s=420&amp;d=https://a248.e.akamai.net/assets.github.com%2Fimages%2Fgravatars%2Fgravatar-org-420.png"/>
          <p:cNvPicPr>
            <a:picLocks noChangeAspect="1" noChangeArrowheads="1"/>
          </p:cNvPicPr>
          <p:nvPr/>
        </p:nvPicPr>
        <p:blipFill>
          <a:blip r:embed="rId4" cstate="print"/>
          <a:srcRect/>
          <a:stretch>
            <a:fillRect/>
          </a:stretch>
        </p:blipFill>
        <p:spPr bwMode="auto">
          <a:xfrm>
            <a:off x="2411760" y="6309320"/>
            <a:ext cx="504056" cy="432048"/>
          </a:xfrm>
          <a:prstGeom prst="rect">
            <a:avLst/>
          </a:prstGeom>
          <a:noFill/>
          <a:ln>
            <a:solidFill>
              <a:schemeClr val="accent1"/>
            </a:solidFill>
          </a:ln>
        </p:spPr>
      </p:pic>
      <p:sp>
        <p:nvSpPr>
          <p:cNvPr id="6" name="TextBox 5"/>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48</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extLst>
      <p:ext uri="{BB962C8B-B14F-4D97-AF65-F5344CB8AC3E}">
        <p14:creationId xmlns:p14="http://schemas.microsoft.com/office/powerpoint/2010/main" val="194925267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1979712" y="44624"/>
            <a:ext cx="7092280" cy="639763"/>
          </a:xfrm>
        </p:spPr>
        <p:txBody>
          <a:bodyPr/>
          <a:lstStyle/>
          <a:p>
            <a:pPr algn="ctr">
              <a:buNone/>
            </a:pPr>
            <a:r>
              <a:rPr lang="en-US" sz="2800" dirty="0" smtClean="0">
                <a:solidFill>
                  <a:srgbClr val="0070C0"/>
                </a:solidFill>
                <a:latin typeface="Arial Rounded MT Bold" pitchFamily="34" charset="0"/>
              </a:rPr>
              <a:t>BSP Vertex-Centric</a:t>
            </a:r>
            <a:endParaRPr lang="en-US" sz="2800" dirty="0">
              <a:solidFill>
                <a:srgbClr val="0070C0"/>
              </a:solidFill>
              <a:latin typeface="Arial Rounded MT Bold" pitchFamily="34" charset="0"/>
            </a:endParaRPr>
          </a:p>
        </p:txBody>
      </p:sp>
      <p:sp>
        <p:nvSpPr>
          <p:cNvPr id="4" name="Rectangle 3"/>
          <p:cNvSpPr/>
          <p:nvPr/>
        </p:nvSpPr>
        <p:spPr>
          <a:xfrm>
            <a:off x="2032624" y="778352"/>
            <a:ext cx="7056784" cy="3416320"/>
          </a:xfrm>
          <a:prstGeom prst="rect">
            <a:avLst/>
          </a:prstGeom>
          <a:ln>
            <a:noFill/>
          </a:ln>
        </p:spPr>
        <p:txBody>
          <a:bodyPr wrap="square">
            <a:spAutoFit/>
          </a:bodyPr>
          <a:lstStyle/>
          <a:p>
            <a:pPr>
              <a:spcBef>
                <a:spcPct val="0"/>
              </a:spcBef>
            </a:pPr>
            <a:r>
              <a:rPr lang="en-GB" dirty="0" smtClean="0">
                <a:latin typeface="Arial Rounded MT Bold" pitchFamily="34" charset="0"/>
              </a:rPr>
              <a:t>    	Each vertex has an ID, a value, a list of its adjacent 	vertex Ids, and the corresponding edge values </a:t>
            </a:r>
            <a:endParaRPr lang="en-GB" b="1" dirty="0" smtClean="0">
              <a:latin typeface="Arial Rounded MT Bold" pitchFamily="34" charset="0"/>
            </a:endParaRP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Each vertex is invoked in each </a:t>
            </a:r>
            <a:r>
              <a:rPr lang="en-GB" dirty="0" err="1" smtClean="0">
                <a:latin typeface="Arial Rounded MT Bold" pitchFamily="34" charset="0"/>
              </a:rPr>
              <a:t>superstep</a:t>
            </a:r>
            <a:r>
              <a:rPr lang="en-GB" dirty="0" smtClean="0">
                <a:latin typeface="Arial Rounded MT Bold" pitchFamily="34" charset="0"/>
              </a:rPr>
              <a:t>, can re-	compute its value and send messages to other vertex, 	which are delivered over </a:t>
            </a:r>
            <a:r>
              <a:rPr lang="en-GB" dirty="0" err="1" smtClean="0">
                <a:latin typeface="Arial Rounded MT Bold" pitchFamily="34" charset="0"/>
              </a:rPr>
              <a:t>superstep</a:t>
            </a:r>
            <a:r>
              <a:rPr lang="en-GB" dirty="0" smtClean="0">
                <a:latin typeface="Arial Rounded MT Bold" pitchFamily="34" charset="0"/>
              </a:rPr>
              <a:t> barriers</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Advanced features: termination votes, aggregators, ...</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a:t>
            </a:r>
          </a:p>
        </p:txBody>
      </p:sp>
      <p:sp>
        <p:nvSpPr>
          <p:cNvPr id="5" name="Bevel 4"/>
          <p:cNvSpPr/>
          <p:nvPr/>
        </p:nvSpPr>
        <p:spPr>
          <a:xfrm>
            <a:off x="2123728" y="892252"/>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6" name="Bevel 5"/>
          <p:cNvSpPr/>
          <p:nvPr/>
        </p:nvSpPr>
        <p:spPr>
          <a:xfrm>
            <a:off x="2123728" y="1728104"/>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8" name="Bevel 7"/>
          <p:cNvSpPr/>
          <p:nvPr/>
        </p:nvSpPr>
        <p:spPr>
          <a:xfrm>
            <a:off x="2123728" y="2806328"/>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pic>
        <p:nvPicPr>
          <p:cNvPr id="139266" name="Picture 2"/>
          <p:cNvPicPr>
            <a:picLocks noChangeAspect="1" noChangeArrowheads="1"/>
          </p:cNvPicPr>
          <p:nvPr/>
        </p:nvPicPr>
        <p:blipFill>
          <a:blip r:embed="rId3" cstate="print"/>
          <a:srcRect/>
          <a:stretch>
            <a:fillRect/>
          </a:stretch>
        </p:blipFill>
        <p:spPr bwMode="auto">
          <a:xfrm>
            <a:off x="2164672" y="3384288"/>
            <a:ext cx="6840760" cy="2520280"/>
          </a:xfrm>
          <a:prstGeom prst="rect">
            <a:avLst/>
          </a:prstGeom>
          <a:noFill/>
          <a:ln w="9525">
            <a:noFill/>
            <a:miter lim="800000"/>
            <a:headEnd/>
            <a:tailEnd/>
          </a:ln>
        </p:spPr>
      </p:pic>
      <p:sp>
        <p:nvSpPr>
          <p:cNvPr id="9" name="TextBox 8"/>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0" name="Picture 2" descr="https://secure.gravatar.com/avatar/8a7efd209b0829562175c11822eb540b?s=420&amp;d=https://a248.e.akamai.net/assets.github.com%2Fimages%2Fgravatars%2Fgravatar-org-420.png"/>
          <p:cNvPicPr>
            <a:picLocks noChangeAspect="1" noChangeArrowheads="1"/>
          </p:cNvPicPr>
          <p:nvPr/>
        </p:nvPicPr>
        <p:blipFill>
          <a:blip r:embed="rId4" cstate="print"/>
          <a:srcRect/>
          <a:stretch>
            <a:fillRect/>
          </a:stretch>
        </p:blipFill>
        <p:spPr bwMode="auto">
          <a:xfrm>
            <a:off x="2411760" y="6309320"/>
            <a:ext cx="504056" cy="432048"/>
          </a:xfrm>
          <a:prstGeom prst="rect">
            <a:avLst/>
          </a:prstGeom>
          <a:noFill/>
          <a:ln>
            <a:solidFill>
              <a:schemeClr val="accent1"/>
            </a:solidFill>
          </a:ln>
        </p:spPr>
      </p:pic>
      <p:sp>
        <p:nvSpPr>
          <p:cNvPr id="11" name="TextBox 10"/>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49</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extLst>
      <p:ext uri="{BB962C8B-B14F-4D97-AF65-F5344CB8AC3E}">
        <p14:creationId xmlns:p14="http://schemas.microsoft.com/office/powerpoint/2010/main" val="96914964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1979712" y="260648"/>
            <a:ext cx="7092280" cy="639763"/>
          </a:xfrm>
        </p:spPr>
        <p:txBody>
          <a:bodyPr/>
          <a:lstStyle/>
          <a:p>
            <a:pPr algn="ctr">
              <a:buNone/>
            </a:pPr>
            <a:r>
              <a:rPr lang="en-US" sz="2800" dirty="0" smtClean="0">
                <a:solidFill>
                  <a:srgbClr val="0070C0"/>
                </a:solidFill>
                <a:latin typeface="Arial Rounded MT Bold" pitchFamily="34" charset="0"/>
              </a:rPr>
              <a:t>Bulk Synchronous Parallel (BSP)</a:t>
            </a:r>
            <a:endParaRPr lang="en-US" sz="2800" dirty="0">
              <a:solidFill>
                <a:srgbClr val="0070C0"/>
              </a:solidFill>
              <a:latin typeface="Arial Rounded MT Bold" pitchFamily="34" charset="0"/>
            </a:endParaRPr>
          </a:p>
        </p:txBody>
      </p:sp>
      <p:sp>
        <p:nvSpPr>
          <p:cNvPr id="13" name="Rectangle 12"/>
          <p:cNvSpPr/>
          <p:nvPr/>
        </p:nvSpPr>
        <p:spPr>
          <a:xfrm>
            <a:off x="1835696" y="1700808"/>
            <a:ext cx="7056784" cy="3139321"/>
          </a:xfrm>
          <a:prstGeom prst="rect">
            <a:avLst/>
          </a:prstGeom>
          <a:ln>
            <a:noFill/>
          </a:ln>
        </p:spPr>
        <p:txBody>
          <a:bodyPr wrap="square">
            <a:spAutoFit/>
          </a:bodyPr>
          <a:lstStyle/>
          <a:p>
            <a:pPr>
              <a:spcBef>
                <a:spcPct val="0"/>
              </a:spcBef>
            </a:pPr>
            <a:r>
              <a:rPr lang="en-GB" dirty="0" smtClean="0">
                <a:latin typeface="Arial Rounded MT Bold" pitchFamily="34" charset="0"/>
              </a:rPr>
              <a:t>    	Series of iterations (</a:t>
            </a:r>
            <a:r>
              <a:rPr lang="en-GB" dirty="0" err="1" smtClean="0">
                <a:latin typeface="Arial Rounded MT Bold" pitchFamily="34" charset="0"/>
              </a:rPr>
              <a:t>supersteps</a:t>
            </a:r>
            <a:r>
              <a:rPr lang="en-GB" dirty="0" smtClean="0">
                <a:latin typeface="Arial Rounded MT Bold" pitchFamily="34" charset="0"/>
              </a:rPr>
              <a:t>)</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Each vertex invokes a function in parallel	</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Can read messages sent in previous </a:t>
            </a:r>
            <a:r>
              <a:rPr lang="en-GB" dirty="0" err="1" smtClean="0">
                <a:latin typeface="Arial Rounded MT Bold" pitchFamily="34" charset="0"/>
              </a:rPr>
              <a:t>supersteps</a:t>
            </a:r>
            <a:endParaRPr lang="en-GB" dirty="0" smtClean="0">
              <a:latin typeface="Arial Rounded MT Bold" pitchFamily="34" charset="0"/>
            </a:endParaRP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Can send messages, to be read at the next </a:t>
            </a:r>
            <a:r>
              <a:rPr lang="en-GB" dirty="0" err="1" smtClean="0">
                <a:latin typeface="Arial Rounded MT Bold" pitchFamily="34" charset="0"/>
              </a:rPr>
              <a:t>superstep</a:t>
            </a:r>
            <a:endParaRPr lang="en-GB" dirty="0" smtClean="0">
              <a:latin typeface="Arial Rounded MT Bold" pitchFamily="34" charset="0"/>
            </a:endParaRP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Can modify the state of outgoing edges</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a:t>
            </a:r>
          </a:p>
        </p:txBody>
      </p:sp>
      <p:sp>
        <p:nvSpPr>
          <p:cNvPr id="14" name="Bevel 13"/>
          <p:cNvSpPr/>
          <p:nvPr/>
        </p:nvSpPr>
        <p:spPr>
          <a:xfrm>
            <a:off x="2123728" y="1832124"/>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8" name="Bevel 7"/>
          <p:cNvSpPr/>
          <p:nvPr/>
        </p:nvSpPr>
        <p:spPr>
          <a:xfrm>
            <a:off x="2123728" y="2408188"/>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9" name="Bevel 8"/>
          <p:cNvSpPr/>
          <p:nvPr/>
        </p:nvSpPr>
        <p:spPr>
          <a:xfrm>
            <a:off x="2123728" y="2937644"/>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1" name="Bevel 10"/>
          <p:cNvSpPr/>
          <p:nvPr/>
        </p:nvSpPr>
        <p:spPr>
          <a:xfrm>
            <a:off x="2123728" y="3488308"/>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0" name="Bevel 9"/>
          <p:cNvSpPr/>
          <p:nvPr/>
        </p:nvSpPr>
        <p:spPr>
          <a:xfrm>
            <a:off x="2123728" y="4018712"/>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2" name="TextBox 11"/>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5"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16" name="TextBox 15"/>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50</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extLst>
      <p:ext uri="{BB962C8B-B14F-4D97-AF65-F5344CB8AC3E}">
        <p14:creationId xmlns:p14="http://schemas.microsoft.com/office/powerpoint/2010/main" val="417135766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1979712" y="-88"/>
            <a:ext cx="7092280" cy="639763"/>
          </a:xfrm>
        </p:spPr>
        <p:txBody>
          <a:bodyPr/>
          <a:lstStyle/>
          <a:p>
            <a:pPr algn="ctr">
              <a:buNone/>
            </a:pPr>
            <a:r>
              <a:rPr lang="en-US" sz="2800" dirty="0" smtClean="0">
                <a:solidFill>
                  <a:srgbClr val="0070C0"/>
                </a:solidFill>
                <a:latin typeface="Arial Rounded MT Bold" pitchFamily="34" charset="0"/>
              </a:rPr>
              <a:t>Pregel Compute Model</a:t>
            </a:r>
            <a:endParaRPr lang="en-US" sz="2800" dirty="0">
              <a:solidFill>
                <a:srgbClr val="0070C0"/>
              </a:solidFill>
              <a:latin typeface="Arial Rounded MT Bold" pitchFamily="34" charset="0"/>
            </a:endParaRPr>
          </a:p>
        </p:txBody>
      </p:sp>
      <p:sp>
        <p:nvSpPr>
          <p:cNvPr id="13" name="Rectangle 12"/>
          <p:cNvSpPr/>
          <p:nvPr/>
        </p:nvSpPr>
        <p:spPr>
          <a:xfrm>
            <a:off x="1835696" y="836712"/>
            <a:ext cx="7056784" cy="2585323"/>
          </a:xfrm>
          <a:prstGeom prst="rect">
            <a:avLst/>
          </a:prstGeom>
          <a:ln>
            <a:noFill/>
          </a:ln>
        </p:spPr>
        <p:txBody>
          <a:bodyPr wrap="square">
            <a:spAutoFit/>
          </a:bodyPr>
          <a:lstStyle/>
          <a:p>
            <a:pPr>
              <a:spcBef>
                <a:spcPct val="0"/>
              </a:spcBef>
            </a:pPr>
            <a:r>
              <a:rPr lang="en-GB" dirty="0" smtClean="0">
                <a:latin typeface="Arial Rounded MT Bold" pitchFamily="34" charset="0"/>
              </a:rPr>
              <a:t>    	You give Pregel a directed graph</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It runs your computation at each vertex	</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Do this process until every vertex votes to halt</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Pregel gives you a directed graph back</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a:t>
            </a:r>
          </a:p>
        </p:txBody>
      </p:sp>
      <p:sp>
        <p:nvSpPr>
          <p:cNvPr id="14" name="Bevel 13"/>
          <p:cNvSpPr/>
          <p:nvPr/>
        </p:nvSpPr>
        <p:spPr>
          <a:xfrm>
            <a:off x="2123728" y="967080"/>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8" name="Bevel 7"/>
          <p:cNvSpPr/>
          <p:nvPr/>
        </p:nvSpPr>
        <p:spPr>
          <a:xfrm>
            <a:off x="2123728" y="1543144"/>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9" name="Bevel 8"/>
          <p:cNvSpPr/>
          <p:nvPr/>
        </p:nvSpPr>
        <p:spPr>
          <a:xfrm>
            <a:off x="2123728" y="2072600"/>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1" name="Bevel 10"/>
          <p:cNvSpPr/>
          <p:nvPr/>
        </p:nvSpPr>
        <p:spPr>
          <a:xfrm>
            <a:off x="2123728" y="2623264"/>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5" name="Title 5"/>
          <p:cNvSpPr txBox="1">
            <a:spLocks/>
          </p:cNvSpPr>
          <p:nvPr/>
        </p:nvSpPr>
        <p:spPr>
          <a:xfrm>
            <a:off x="2016224" y="3005261"/>
            <a:ext cx="7092280" cy="63976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
                <a:schemeClr val="tx1">
                  <a:lumMod val="75000"/>
                  <a:lumOff val="25000"/>
                </a:schemeClr>
              </a:buClr>
              <a:buSzTx/>
              <a:buFont typeface="Arial" pitchFamily="34" charset="0"/>
              <a:buNone/>
              <a:tabLst/>
              <a:defRPr/>
            </a:pPr>
            <a:r>
              <a:rPr kumimoji="0" lang="en-US" sz="2800" b="1" i="0" u="none" strike="noStrike" kern="1200" cap="none" spc="0" normalizeH="0" baseline="0" noProof="0" dirty="0" smtClean="0">
                <a:ln>
                  <a:noFill/>
                </a:ln>
                <a:solidFill>
                  <a:srgbClr val="0070C0"/>
                </a:solidFill>
                <a:effectLst/>
                <a:uLnTx/>
                <a:uFillTx/>
                <a:latin typeface="Arial Rounded MT Bold" pitchFamily="34" charset="0"/>
                <a:ea typeface="+mj-ea"/>
                <a:cs typeface="Segoe UI" pitchFamily="34" charset="0"/>
              </a:rPr>
              <a:t>Vertex State Machine</a:t>
            </a:r>
            <a:endParaRPr kumimoji="0" lang="en-US" sz="2800" b="1" i="0" u="none" strike="noStrike" kern="1200" cap="none" spc="0" normalizeH="0" baseline="0" noProof="0" dirty="0">
              <a:ln>
                <a:noFill/>
              </a:ln>
              <a:solidFill>
                <a:srgbClr val="0070C0"/>
              </a:solidFill>
              <a:effectLst/>
              <a:uLnTx/>
              <a:uFillTx/>
              <a:latin typeface="Arial Rounded MT Bold" pitchFamily="34" charset="0"/>
              <a:ea typeface="+mj-ea"/>
              <a:cs typeface="Segoe UI" pitchFamily="34" charset="0"/>
            </a:endParaRPr>
          </a:p>
        </p:txBody>
      </p:sp>
      <p:pic>
        <p:nvPicPr>
          <p:cNvPr id="137218" name="Picture 2"/>
          <p:cNvPicPr>
            <a:picLocks noChangeAspect="1" noChangeArrowheads="1"/>
          </p:cNvPicPr>
          <p:nvPr/>
        </p:nvPicPr>
        <p:blipFill>
          <a:blip r:embed="rId3" cstate="print"/>
          <a:srcRect/>
          <a:stretch>
            <a:fillRect/>
          </a:stretch>
        </p:blipFill>
        <p:spPr bwMode="auto">
          <a:xfrm>
            <a:off x="2915816" y="3861048"/>
            <a:ext cx="5015458" cy="1858144"/>
          </a:xfrm>
          <a:prstGeom prst="rect">
            <a:avLst/>
          </a:prstGeom>
          <a:noFill/>
          <a:ln w="9525">
            <a:noFill/>
            <a:miter lim="800000"/>
            <a:headEnd/>
            <a:tailEnd/>
          </a:ln>
        </p:spPr>
      </p:pic>
      <p:sp>
        <p:nvSpPr>
          <p:cNvPr id="10" name="TextBox 9"/>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2" name="Picture 2" descr="https://secure.gravatar.com/avatar/8a7efd209b0829562175c11822eb540b?s=420&amp;d=https://a248.e.akamai.net/assets.github.com%2Fimages%2Fgravatars%2Fgravatar-org-420.png"/>
          <p:cNvPicPr>
            <a:picLocks noChangeAspect="1" noChangeArrowheads="1"/>
          </p:cNvPicPr>
          <p:nvPr/>
        </p:nvPicPr>
        <p:blipFill>
          <a:blip r:embed="rId4" cstate="print"/>
          <a:srcRect/>
          <a:stretch>
            <a:fillRect/>
          </a:stretch>
        </p:blipFill>
        <p:spPr bwMode="auto">
          <a:xfrm>
            <a:off x="2411760" y="6309320"/>
            <a:ext cx="504056" cy="432048"/>
          </a:xfrm>
          <a:prstGeom prst="rect">
            <a:avLst/>
          </a:prstGeom>
          <a:noFill/>
          <a:ln>
            <a:solidFill>
              <a:schemeClr val="accent1"/>
            </a:solidFill>
          </a:ln>
        </p:spPr>
      </p:pic>
      <p:sp>
        <p:nvSpPr>
          <p:cNvPr id="16" name="TextBox 15"/>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51</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extLst>
      <p:ext uri="{BB962C8B-B14F-4D97-AF65-F5344CB8AC3E}">
        <p14:creationId xmlns:p14="http://schemas.microsoft.com/office/powerpoint/2010/main" val="246734027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1979712" y="260648"/>
            <a:ext cx="7092280" cy="639763"/>
          </a:xfrm>
        </p:spPr>
        <p:txBody>
          <a:bodyPr/>
          <a:lstStyle/>
          <a:p>
            <a:pPr algn="ctr">
              <a:buNone/>
            </a:pPr>
            <a:r>
              <a:rPr lang="en-US" sz="2800" dirty="0" smtClean="0">
                <a:solidFill>
                  <a:srgbClr val="0070C0"/>
                </a:solidFill>
                <a:latin typeface="Arial Rounded MT Bold" pitchFamily="34" charset="0"/>
              </a:rPr>
              <a:t>Fault Tolerance</a:t>
            </a:r>
            <a:endParaRPr lang="en-US" sz="2800" dirty="0">
              <a:solidFill>
                <a:srgbClr val="0070C0"/>
              </a:solidFill>
              <a:latin typeface="Arial Rounded MT Bold" pitchFamily="34" charset="0"/>
            </a:endParaRPr>
          </a:p>
        </p:txBody>
      </p:sp>
      <p:sp>
        <p:nvSpPr>
          <p:cNvPr id="13" name="Rectangle 12"/>
          <p:cNvSpPr/>
          <p:nvPr/>
        </p:nvSpPr>
        <p:spPr>
          <a:xfrm>
            <a:off x="1835696" y="1556792"/>
            <a:ext cx="7056784" cy="3970318"/>
          </a:xfrm>
          <a:prstGeom prst="rect">
            <a:avLst/>
          </a:prstGeom>
          <a:ln>
            <a:noFill/>
          </a:ln>
        </p:spPr>
        <p:txBody>
          <a:bodyPr wrap="square">
            <a:spAutoFit/>
          </a:bodyPr>
          <a:lstStyle/>
          <a:p>
            <a:pPr>
              <a:spcBef>
                <a:spcPct val="0"/>
              </a:spcBef>
            </a:pPr>
            <a:r>
              <a:rPr lang="en-GB" dirty="0" smtClean="0">
                <a:latin typeface="Arial Rounded MT Bold" pitchFamily="34" charset="0"/>
              </a:rPr>
              <a:t>    	At each </a:t>
            </a:r>
            <a:r>
              <a:rPr lang="en-GB" dirty="0" err="1" smtClean="0">
                <a:latin typeface="Arial Rounded MT Bold" pitchFamily="34" charset="0"/>
              </a:rPr>
              <a:t>superstep</a:t>
            </a:r>
            <a:r>
              <a:rPr lang="en-GB" dirty="0" smtClean="0">
                <a:latin typeface="Arial Rounded MT Bold" pitchFamily="34" charset="0"/>
              </a:rPr>
              <a:t> S: </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Worker checkpoints V, E and messages</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Master checkpoint aggregators</a:t>
            </a:r>
          </a:p>
          <a:p>
            <a:pPr>
              <a:spcBef>
                <a:spcPct val="0"/>
              </a:spcBef>
            </a:pPr>
            <a:endParaRPr lang="en-GB" dirty="0" smtClean="0">
              <a:latin typeface="Arial Rounded MT Bold" pitchFamily="34" charset="0"/>
            </a:endParaRP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If a node fails, everyone start over at S </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Confined recovery is under development</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What happens if the Masters fails? </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a:t>
            </a:r>
          </a:p>
        </p:txBody>
      </p:sp>
      <p:sp>
        <p:nvSpPr>
          <p:cNvPr id="14" name="Bevel 13"/>
          <p:cNvSpPr/>
          <p:nvPr/>
        </p:nvSpPr>
        <p:spPr>
          <a:xfrm>
            <a:off x="2123728" y="1656096"/>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8" name="Bevel 7"/>
          <p:cNvSpPr/>
          <p:nvPr/>
        </p:nvSpPr>
        <p:spPr>
          <a:xfrm>
            <a:off x="2843808" y="2232160"/>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9" name="Bevel 8"/>
          <p:cNvSpPr/>
          <p:nvPr/>
        </p:nvSpPr>
        <p:spPr>
          <a:xfrm>
            <a:off x="2123728" y="3613012"/>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1" name="Bevel 10"/>
          <p:cNvSpPr/>
          <p:nvPr/>
        </p:nvSpPr>
        <p:spPr>
          <a:xfrm>
            <a:off x="2123728" y="4163676"/>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0" name="Bevel 9"/>
          <p:cNvSpPr/>
          <p:nvPr/>
        </p:nvSpPr>
        <p:spPr>
          <a:xfrm>
            <a:off x="2123728" y="4694080"/>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2" name="Bevel 11"/>
          <p:cNvSpPr/>
          <p:nvPr/>
        </p:nvSpPr>
        <p:spPr>
          <a:xfrm>
            <a:off x="2843808" y="2780928"/>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5" name="TextBox 14"/>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6"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17" name="TextBox 16"/>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52</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extLst>
      <p:ext uri="{BB962C8B-B14F-4D97-AF65-F5344CB8AC3E}">
        <p14:creationId xmlns:p14="http://schemas.microsoft.com/office/powerpoint/2010/main" val="175246699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1944216" y="2204864"/>
            <a:ext cx="7236296" cy="1368152"/>
          </a:xfrm>
        </p:spPr>
        <p:txBody>
          <a:bodyPr/>
          <a:lstStyle/>
          <a:p>
            <a:pPr algn="ctr">
              <a:buNone/>
            </a:pPr>
            <a:r>
              <a:rPr lang="en-US" sz="3600" dirty="0" smtClean="0">
                <a:solidFill>
                  <a:schemeClr val="tx1"/>
                </a:solidFill>
                <a:latin typeface="Good Times" pitchFamily="2" charset="0"/>
              </a:rPr>
              <a:t>HYRACKS EXECUTION ENGINE</a:t>
            </a:r>
            <a:endParaRPr lang="en-US" sz="3600" dirty="0">
              <a:solidFill>
                <a:schemeClr val="tx1"/>
              </a:solidFill>
              <a:latin typeface="Good Times" pitchFamily="2" charset="0"/>
            </a:endParaRPr>
          </a:p>
        </p:txBody>
      </p:sp>
      <p:sp>
        <p:nvSpPr>
          <p:cNvPr id="3" name="TextBox 2"/>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4"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5" name="TextBox 4"/>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53</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1907704" y="21869"/>
            <a:ext cx="6408712" cy="639763"/>
          </a:xfrm>
        </p:spPr>
        <p:txBody>
          <a:bodyPr/>
          <a:lstStyle/>
          <a:p>
            <a:pPr algn="ctr">
              <a:buNone/>
            </a:pPr>
            <a:r>
              <a:rPr lang="en-US" sz="2800" dirty="0" smtClean="0">
                <a:solidFill>
                  <a:srgbClr val="0070C0"/>
                </a:solidFill>
                <a:latin typeface="Arial Rounded MT Bold" pitchFamily="34" charset="0"/>
              </a:rPr>
              <a:t>Why Hyracks?</a:t>
            </a:r>
            <a:endParaRPr lang="en-US" sz="2800" dirty="0">
              <a:solidFill>
                <a:srgbClr val="0070C0"/>
              </a:solidFill>
              <a:latin typeface="Arial Rounded MT Bold" pitchFamily="34" charset="0"/>
            </a:endParaRPr>
          </a:p>
        </p:txBody>
      </p:sp>
      <p:sp>
        <p:nvSpPr>
          <p:cNvPr id="13" name="Rectangle 12"/>
          <p:cNvSpPr/>
          <p:nvPr/>
        </p:nvSpPr>
        <p:spPr>
          <a:xfrm>
            <a:off x="1619672" y="749017"/>
            <a:ext cx="7524328" cy="5355312"/>
          </a:xfrm>
          <a:prstGeom prst="rect">
            <a:avLst/>
          </a:prstGeom>
          <a:ln>
            <a:noFill/>
          </a:ln>
        </p:spPr>
        <p:txBody>
          <a:bodyPr wrap="square">
            <a:spAutoFit/>
          </a:bodyPr>
          <a:lstStyle/>
          <a:p>
            <a:pPr>
              <a:spcBef>
                <a:spcPct val="0"/>
              </a:spcBef>
            </a:pPr>
            <a:r>
              <a:rPr lang="en-GB" dirty="0" smtClean="0">
                <a:latin typeface="Arial Rounded MT Bold" pitchFamily="34" charset="0"/>
              </a:rPr>
              <a:t>    	Data sizes are growing exponentially </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Web – Trillions of URLs</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Social Networks (Facebook – 500M Active Users, 			More than 50M status updates per day)</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Data is not necessarily flat</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Semi-structure data</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Unstructured data</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Different data models (e.g., Arrays)</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Non-traditional treatment of data</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Need for processing data using custom logic		</a:t>
            </a:r>
          </a:p>
        </p:txBody>
      </p:sp>
      <p:grpSp>
        <p:nvGrpSpPr>
          <p:cNvPr id="24" name="Group 23"/>
          <p:cNvGrpSpPr/>
          <p:nvPr/>
        </p:nvGrpSpPr>
        <p:grpSpPr>
          <a:xfrm>
            <a:off x="2038072" y="869272"/>
            <a:ext cx="747376" cy="4814656"/>
            <a:chOff x="1462008" y="860240"/>
            <a:chExt cx="747376" cy="4814656"/>
          </a:xfrm>
        </p:grpSpPr>
        <p:sp>
          <p:nvSpPr>
            <p:cNvPr id="17" name="Bevel 16"/>
            <p:cNvSpPr/>
            <p:nvPr/>
          </p:nvSpPr>
          <p:spPr>
            <a:xfrm>
              <a:off x="2065368" y="1971424"/>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44" name="Bevel 43"/>
            <p:cNvSpPr/>
            <p:nvPr/>
          </p:nvSpPr>
          <p:spPr>
            <a:xfrm>
              <a:off x="2055488" y="1422656"/>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47" name="Bevel 46"/>
            <p:cNvSpPr/>
            <p:nvPr/>
          </p:nvSpPr>
          <p:spPr>
            <a:xfrm>
              <a:off x="2055488" y="3901992"/>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6" name="Bevel 15"/>
            <p:cNvSpPr/>
            <p:nvPr/>
          </p:nvSpPr>
          <p:spPr>
            <a:xfrm>
              <a:off x="2055488" y="3339576"/>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9" name="Bevel 18"/>
            <p:cNvSpPr/>
            <p:nvPr/>
          </p:nvSpPr>
          <p:spPr>
            <a:xfrm>
              <a:off x="2055488" y="4446992"/>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4" name="Bevel 13"/>
            <p:cNvSpPr/>
            <p:nvPr/>
          </p:nvSpPr>
          <p:spPr>
            <a:xfrm>
              <a:off x="1475656" y="860240"/>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8" name="Bevel 17"/>
            <p:cNvSpPr/>
            <p:nvPr/>
          </p:nvSpPr>
          <p:spPr>
            <a:xfrm>
              <a:off x="1462008" y="4982112"/>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0" name="Bevel 19"/>
            <p:cNvSpPr/>
            <p:nvPr/>
          </p:nvSpPr>
          <p:spPr>
            <a:xfrm>
              <a:off x="1462008" y="2777160"/>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1" name="Bevel 20"/>
            <p:cNvSpPr/>
            <p:nvPr/>
          </p:nvSpPr>
          <p:spPr>
            <a:xfrm>
              <a:off x="2051720" y="5530880"/>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grpSp>
      <p:sp>
        <p:nvSpPr>
          <p:cNvPr id="15" name="TextBox 14"/>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22"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23" name="TextBox 22"/>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54</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2411760" y="52933"/>
            <a:ext cx="5832648" cy="639763"/>
          </a:xfrm>
        </p:spPr>
        <p:txBody>
          <a:bodyPr/>
          <a:lstStyle/>
          <a:p>
            <a:pPr algn="ctr">
              <a:buNone/>
            </a:pPr>
            <a:r>
              <a:rPr lang="en-US" sz="2800" dirty="0" smtClean="0">
                <a:solidFill>
                  <a:srgbClr val="0070C0"/>
                </a:solidFill>
                <a:latin typeface="Arial Rounded MT Bold" pitchFamily="34" charset="0"/>
              </a:rPr>
              <a:t>Motivation for Hyracks</a:t>
            </a:r>
            <a:endParaRPr lang="en-US" sz="2800" dirty="0">
              <a:solidFill>
                <a:srgbClr val="0070C0"/>
              </a:solidFill>
              <a:latin typeface="Arial Rounded MT Bold" pitchFamily="34" charset="0"/>
            </a:endParaRPr>
          </a:p>
        </p:txBody>
      </p:sp>
      <p:sp>
        <p:nvSpPr>
          <p:cNvPr id="13" name="Rectangle 12"/>
          <p:cNvSpPr/>
          <p:nvPr/>
        </p:nvSpPr>
        <p:spPr>
          <a:xfrm>
            <a:off x="1619672" y="992917"/>
            <a:ext cx="7524328" cy="4524315"/>
          </a:xfrm>
          <a:prstGeom prst="rect">
            <a:avLst/>
          </a:prstGeom>
          <a:ln>
            <a:noFill/>
          </a:ln>
        </p:spPr>
        <p:txBody>
          <a:bodyPr wrap="square">
            <a:spAutoFit/>
          </a:bodyPr>
          <a:lstStyle/>
          <a:p>
            <a:pPr>
              <a:spcBef>
                <a:spcPct val="0"/>
              </a:spcBef>
            </a:pPr>
            <a:r>
              <a:rPr lang="en-GB" dirty="0" smtClean="0">
                <a:latin typeface="Arial Rounded MT Bold" pitchFamily="34" charset="0"/>
              </a:rPr>
              <a:t>    	Large cluster of commodity hardware feasible</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Google claims 10000s of cheap computers in 			their cluster</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Fast networks are commodity</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1 GB already available</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10 GB available soon</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Last but not least : Attention from industry</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Plenty of new and interesting use-cases		</a:t>
            </a:r>
          </a:p>
        </p:txBody>
      </p:sp>
      <p:grpSp>
        <p:nvGrpSpPr>
          <p:cNvPr id="23" name="Group 22"/>
          <p:cNvGrpSpPr/>
          <p:nvPr/>
        </p:nvGrpSpPr>
        <p:grpSpPr>
          <a:xfrm>
            <a:off x="2038072" y="1113440"/>
            <a:ext cx="751144" cy="4277192"/>
            <a:chOff x="2038072" y="1113440"/>
            <a:chExt cx="751144" cy="4277192"/>
          </a:xfrm>
        </p:grpSpPr>
        <p:sp>
          <p:nvSpPr>
            <p:cNvPr id="44" name="Bevel 43"/>
            <p:cNvSpPr/>
            <p:nvPr/>
          </p:nvSpPr>
          <p:spPr>
            <a:xfrm>
              <a:off x="2631552" y="1683392"/>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47" name="Bevel 46"/>
            <p:cNvSpPr/>
            <p:nvPr/>
          </p:nvSpPr>
          <p:spPr>
            <a:xfrm>
              <a:off x="2645200" y="3857280"/>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6" name="Bevel 15"/>
            <p:cNvSpPr/>
            <p:nvPr/>
          </p:nvSpPr>
          <p:spPr>
            <a:xfrm>
              <a:off x="2645200" y="3294864"/>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4" name="Bevel 13"/>
            <p:cNvSpPr/>
            <p:nvPr/>
          </p:nvSpPr>
          <p:spPr>
            <a:xfrm>
              <a:off x="2051720" y="1113440"/>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8" name="Bevel 17"/>
            <p:cNvSpPr/>
            <p:nvPr/>
          </p:nvSpPr>
          <p:spPr>
            <a:xfrm>
              <a:off x="2038072" y="4676664"/>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0" name="Bevel 19"/>
            <p:cNvSpPr/>
            <p:nvPr/>
          </p:nvSpPr>
          <p:spPr>
            <a:xfrm>
              <a:off x="2038072" y="2759744"/>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1" name="Bevel 20"/>
            <p:cNvSpPr/>
            <p:nvPr/>
          </p:nvSpPr>
          <p:spPr>
            <a:xfrm>
              <a:off x="2641432" y="5246616"/>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grpSp>
      <p:sp>
        <p:nvSpPr>
          <p:cNvPr id="12" name="TextBox 11"/>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5"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17" name="TextBox 16"/>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55</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1979712" y="116632"/>
            <a:ext cx="7092280" cy="792088"/>
          </a:xfrm>
        </p:spPr>
        <p:txBody>
          <a:bodyPr/>
          <a:lstStyle/>
          <a:p>
            <a:pPr algn="ctr">
              <a:buNone/>
            </a:pPr>
            <a:r>
              <a:rPr lang="en-US" dirty="0" smtClean="0">
                <a:solidFill>
                  <a:srgbClr val="0070C0"/>
                </a:solidFill>
                <a:latin typeface="Arial Rounded MT Bold" pitchFamily="34" charset="0"/>
              </a:rPr>
              <a:t>Hyracks Architecture</a:t>
            </a:r>
            <a:endParaRPr lang="en-US" dirty="0">
              <a:solidFill>
                <a:srgbClr val="0070C0"/>
              </a:solidFill>
              <a:latin typeface="Arial Rounded MT Bold" pitchFamily="34" charset="0"/>
            </a:endParaRPr>
          </a:p>
        </p:txBody>
      </p:sp>
      <p:grpSp>
        <p:nvGrpSpPr>
          <p:cNvPr id="3" name="Group 2"/>
          <p:cNvGrpSpPr/>
          <p:nvPr/>
        </p:nvGrpSpPr>
        <p:grpSpPr>
          <a:xfrm>
            <a:off x="1043608" y="1196752"/>
            <a:ext cx="7799784" cy="4320480"/>
            <a:chOff x="188889" y="990600"/>
            <a:chExt cx="8726511" cy="4953000"/>
          </a:xfrm>
        </p:grpSpPr>
        <p:grpSp>
          <p:nvGrpSpPr>
            <p:cNvPr id="4" name="Group 8"/>
            <p:cNvGrpSpPr/>
            <p:nvPr/>
          </p:nvGrpSpPr>
          <p:grpSpPr>
            <a:xfrm>
              <a:off x="609600" y="3429000"/>
              <a:ext cx="1752600" cy="2514600"/>
              <a:chOff x="1066800" y="3200400"/>
              <a:chExt cx="1752600" cy="2514600"/>
            </a:xfrm>
          </p:grpSpPr>
          <p:sp>
            <p:nvSpPr>
              <p:cNvPr id="47" name="Flowchart: Magnetic Disk 3"/>
              <p:cNvSpPr/>
              <p:nvPr/>
            </p:nvSpPr>
            <p:spPr>
              <a:xfrm>
                <a:off x="1600200" y="4724400"/>
                <a:ext cx="685800" cy="8382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
              <p:cNvSpPr/>
              <p:nvPr/>
            </p:nvSpPr>
            <p:spPr>
              <a:xfrm>
                <a:off x="1447800" y="3429000"/>
                <a:ext cx="990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5"/>
              <p:cNvSpPr/>
              <p:nvPr/>
            </p:nvSpPr>
            <p:spPr>
              <a:xfrm>
                <a:off x="1066800" y="3200400"/>
                <a:ext cx="1752600"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7"/>
              <p:cNvCxnSpPr/>
              <p:nvPr/>
            </p:nvCxnSpPr>
            <p:spPr>
              <a:xfrm rot="5400000">
                <a:off x="1790700" y="4572000"/>
                <a:ext cx="304800" cy="0"/>
              </a:xfrm>
              <a:prstGeom prst="line">
                <a:avLst/>
              </a:prstGeom>
              <a:ln w="50800"/>
            </p:spPr>
            <p:style>
              <a:lnRef idx="1">
                <a:schemeClr val="accent1"/>
              </a:lnRef>
              <a:fillRef idx="0">
                <a:schemeClr val="accent1"/>
              </a:fillRef>
              <a:effectRef idx="0">
                <a:schemeClr val="accent1"/>
              </a:effectRef>
              <a:fontRef idx="minor">
                <a:schemeClr val="tx1"/>
              </a:fontRef>
            </p:style>
          </p:cxnSp>
        </p:grpSp>
        <p:grpSp>
          <p:nvGrpSpPr>
            <p:cNvPr id="5" name="Group 9"/>
            <p:cNvGrpSpPr/>
            <p:nvPr/>
          </p:nvGrpSpPr>
          <p:grpSpPr>
            <a:xfrm>
              <a:off x="2743200" y="3429000"/>
              <a:ext cx="1752600" cy="2514600"/>
              <a:chOff x="1066800" y="3200400"/>
              <a:chExt cx="1752600" cy="2514600"/>
            </a:xfrm>
          </p:grpSpPr>
          <p:sp>
            <p:nvSpPr>
              <p:cNvPr id="43" name="Flowchart: Magnetic Disk 10"/>
              <p:cNvSpPr/>
              <p:nvPr/>
            </p:nvSpPr>
            <p:spPr>
              <a:xfrm>
                <a:off x="1600200" y="4724400"/>
                <a:ext cx="685800" cy="8382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447800" y="3429000"/>
                <a:ext cx="990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2"/>
              <p:cNvSpPr/>
              <p:nvPr/>
            </p:nvSpPr>
            <p:spPr>
              <a:xfrm>
                <a:off x="1066800" y="3200400"/>
                <a:ext cx="1752600"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13"/>
              <p:cNvCxnSpPr>
                <a:stCxn id="44" idx="2"/>
              </p:cNvCxnSpPr>
              <p:nvPr/>
            </p:nvCxnSpPr>
            <p:spPr>
              <a:xfrm rot="5400000">
                <a:off x="1790700" y="4572000"/>
                <a:ext cx="304800" cy="0"/>
              </a:xfrm>
              <a:prstGeom prst="line">
                <a:avLst/>
              </a:prstGeom>
              <a:ln w="50800"/>
            </p:spPr>
            <p:style>
              <a:lnRef idx="1">
                <a:schemeClr val="accent1"/>
              </a:lnRef>
              <a:fillRef idx="0">
                <a:schemeClr val="accent1"/>
              </a:fillRef>
              <a:effectRef idx="0">
                <a:schemeClr val="accent1"/>
              </a:effectRef>
              <a:fontRef idx="minor">
                <a:schemeClr val="tx1"/>
              </a:fontRef>
            </p:style>
          </p:cxnSp>
        </p:grpSp>
        <p:grpSp>
          <p:nvGrpSpPr>
            <p:cNvPr id="6" name="Group 14"/>
            <p:cNvGrpSpPr/>
            <p:nvPr/>
          </p:nvGrpSpPr>
          <p:grpSpPr>
            <a:xfrm>
              <a:off x="4800600" y="3429000"/>
              <a:ext cx="1752600" cy="2514600"/>
              <a:chOff x="1066800" y="3200400"/>
              <a:chExt cx="1752600" cy="2514600"/>
            </a:xfrm>
          </p:grpSpPr>
          <p:sp>
            <p:nvSpPr>
              <p:cNvPr id="39" name="Flowchart: Magnetic Disk 38"/>
              <p:cNvSpPr/>
              <p:nvPr/>
            </p:nvSpPr>
            <p:spPr>
              <a:xfrm>
                <a:off x="1600200" y="4724400"/>
                <a:ext cx="685800" cy="8382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447800" y="3429000"/>
                <a:ext cx="990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066800" y="3200400"/>
                <a:ext cx="1752600"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stCxn id="40" idx="2"/>
                <a:endCxn id="39" idx="1"/>
              </p:cNvCxnSpPr>
              <p:nvPr/>
            </p:nvCxnSpPr>
            <p:spPr>
              <a:xfrm rot="5400000">
                <a:off x="1790700" y="4572000"/>
                <a:ext cx="304800" cy="0"/>
              </a:xfrm>
              <a:prstGeom prst="line">
                <a:avLst/>
              </a:prstGeom>
              <a:ln w="50800"/>
            </p:spPr>
            <p:style>
              <a:lnRef idx="1">
                <a:schemeClr val="accent1"/>
              </a:lnRef>
              <a:fillRef idx="0">
                <a:schemeClr val="accent1"/>
              </a:fillRef>
              <a:effectRef idx="0">
                <a:schemeClr val="accent1"/>
              </a:effectRef>
              <a:fontRef idx="minor">
                <a:schemeClr val="tx1"/>
              </a:fontRef>
            </p:style>
          </p:cxnSp>
        </p:grpSp>
        <p:grpSp>
          <p:nvGrpSpPr>
            <p:cNvPr id="8" name="Group 19"/>
            <p:cNvGrpSpPr/>
            <p:nvPr/>
          </p:nvGrpSpPr>
          <p:grpSpPr>
            <a:xfrm>
              <a:off x="6858000" y="3429000"/>
              <a:ext cx="1752600" cy="2514600"/>
              <a:chOff x="1066800" y="3200400"/>
              <a:chExt cx="1752600" cy="2514600"/>
            </a:xfrm>
          </p:grpSpPr>
          <p:sp>
            <p:nvSpPr>
              <p:cNvPr id="35" name="Flowchart: Magnetic Disk 34"/>
              <p:cNvSpPr/>
              <p:nvPr/>
            </p:nvSpPr>
            <p:spPr>
              <a:xfrm>
                <a:off x="1600200" y="4724400"/>
                <a:ext cx="685800" cy="8382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447800" y="3429000"/>
                <a:ext cx="990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066800" y="3200400"/>
                <a:ext cx="1752600"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a:stCxn id="36" idx="2"/>
                <a:endCxn id="35" idx="1"/>
              </p:cNvCxnSpPr>
              <p:nvPr/>
            </p:nvCxnSpPr>
            <p:spPr>
              <a:xfrm rot="5400000">
                <a:off x="1790700" y="4572000"/>
                <a:ext cx="304800" cy="0"/>
              </a:xfrm>
              <a:prstGeom prst="line">
                <a:avLst/>
              </a:prstGeom>
              <a:ln w="50800"/>
            </p:spPr>
            <p:style>
              <a:lnRef idx="1">
                <a:schemeClr val="accent1"/>
              </a:lnRef>
              <a:fillRef idx="0">
                <a:schemeClr val="accent1"/>
              </a:fillRef>
              <a:effectRef idx="0">
                <a:schemeClr val="accent1"/>
              </a:effectRef>
              <a:fontRef idx="minor">
                <a:schemeClr val="tx1"/>
              </a:fontRef>
            </p:style>
          </p:cxnSp>
        </p:grpSp>
        <p:grpSp>
          <p:nvGrpSpPr>
            <p:cNvPr id="9" name="Group 31"/>
            <p:cNvGrpSpPr/>
            <p:nvPr/>
          </p:nvGrpSpPr>
          <p:grpSpPr>
            <a:xfrm>
              <a:off x="381000" y="2743200"/>
              <a:ext cx="8534400" cy="677537"/>
              <a:chOff x="381000" y="2514600"/>
              <a:chExt cx="8534400" cy="677537"/>
            </a:xfrm>
          </p:grpSpPr>
          <p:cxnSp>
            <p:nvCxnSpPr>
              <p:cNvPr id="30" name="Straight Connector 29"/>
              <p:cNvCxnSpPr/>
              <p:nvPr/>
            </p:nvCxnSpPr>
            <p:spPr>
              <a:xfrm>
                <a:off x="381000" y="2514600"/>
                <a:ext cx="8534400"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V="1">
                <a:off x="1142312" y="2848549"/>
                <a:ext cx="677537" cy="964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V="1">
                <a:off x="3247452" y="2848549"/>
                <a:ext cx="677537" cy="964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V="1">
                <a:off x="5304852" y="2848549"/>
                <a:ext cx="677537" cy="964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V="1">
                <a:off x="7362252" y="2848549"/>
                <a:ext cx="677537" cy="9640"/>
              </a:xfrm>
              <a:prstGeom prst="line">
                <a:avLst/>
              </a:prstGeom>
              <a:ln w="63500"/>
            </p:spPr>
            <p:style>
              <a:lnRef idx="1">
                <a:schemeClr val="accent1"/>
              </a:lnRef>
              <a:fillRef idx="0">
                <a:schemeClr val="accent1"/>
              </a:fillRef>
              <a:effectRef idx="0">
                <a:schemeClr val="accent1"/>
              </a:effectRef>
              <a:fontRef idx="minor">
                <a:schemeClr val="tx1"/>
              </a:fontRef>
            </p:style>
          </p:cxnSp>
        </p:grpSp>
        <p:grpSp>
          <p:nvGrpSpPr>
            <p:cNvPr id="10" name="Group 39"/>
            <p:cNvGrpSpPr/>
            <p:nvPr/>
          </p:nvGrpSpPr>
          <p:grpSpPr>
            <a:xfrm>
              <a:off x="3119717" y="3733800"/>
              <a:ext cx="1047327" cy="2133600"/>
              <a:chOff x="71717" y="-339436"/>
              <a:chExt cx="1047327" cy="1551709"/>
            </a:xfrm>
          </p:grpSpPr>
          <p:sp>
            <p:nvSpPr>
              <p:cNvPr id="28" name="Rounded Rectangle 27"/>
              <p:cNvSpPr/>
              <p:nvPr/>
            </p:nvSpPr>
            <p:spPr>
              <a:xfrm>
                <a:off x="152400" y="-339436"/>
                <a:ext cx="838200" cy="1551709"/>
              </a:xfrm>
              <a:prstGeom prst="round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71717" y="-196962"/>
                <a:ext cx="1047327" cy="335756"/>
              </a:xfrm>
              <a:prstGeom prst="rect">
                <a:avLst/>
              </a:prstGeom>
              <a:noFill/>
            </p:spPr>
            <p:txBody>
              <a:bodyPr wrap="square" rtlCol="0">
                <a:spAutoFit/>
              </a:bodyPr>
              <a:lstStyle/>
              <a:p>
                <a:pPr algn="ctr"/>
                <a:r>
                  <a:rPr lang="en-US" sz="1200" b="1" dirty="0" smtClean="0">
                    <a:solidFill>
                      <a:schemeClr val="bg1"/>
                    </a:solidFill>
                  </a:rPr>
                  <a:t>Node Controller</a:t>
                </a:r>
                <a:endParaRPr lang="en-US" sz="1200" b="1" dirty="0">
                  <a:solidFill>
                    <a:schemeClr val="bg1"/>
                  </a:solidFill>
                </a:endParaRPr>
              </a:p>
            </p:txBody>
          </p:sp>
        </p:grpSp>
        <p:grpSp>
          <p:nvGrpSpPr>
            <p:cNvPr id="11" name="Group 39"/>
            <p:cNvGrpSpPr/>
            <p:nvPr/>
          </p:nvGrpSpPr>
          <p:grpSpPr>
            <a:xfrm>
              <a:off x="994524" y="3733800"/>
              <a:ext cx="966763" cy="2133600"/>
              <a:chOff x="80124" y="-339436"/>
              <a:chExt cx="966763" cy="1551709"/>
            </a:xfrm>
          </p:grpSpPr>
          <p:sp>
            <p:nvSpPr>
              <p:cNvPr id="26" name="Rounded Rectangle 25"/>
              <p:cNvSpPr/>
              <p:nvPr/>
            </p:nvSpPr>
            <p:spPr>
              <a:xfrm>
                <a:off x="152400" y="-339436"/>
                <a:ext cx="838200" cy="1551709"/>
              </a:xfrm>
              <a:prstGeom prst="round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80124" y="-187036"/>
                <a:ext cx="966763" cy="335756"/>
              </a:xfrm>
              <a:prstGeom prst="rect">
                <a:avLst/>
              </a:prstGeom>
              <a:noFill/>
            </p:spPr>
            <p:txBody>
              <a:bodyPr wrap="square" rtlCol="0">
                <a:spAutoFit/>
              </a:bodyPr>
              <a:lstStyle/>
              <a:p>
                <a:pPr algn="ctr"/>
                <a:r>
                  <a:rPr lang="en-US" sz="1200" b="1" dirty="0" smtClean="0">
                    <a:solidFill>
                      <a:schemeClr val="bg1"/>
                    </a:solidFill>
                  </a:rPr>
                  <a:t>Node Controller</a:t>
                </a:r>
                <a:endParaRPr lang="en-US" sz="1200" b="1" dirty="0">
                  <a:solidFill>
                    <a:schemeClr val="bg1"/>
                  </a:solidFill>
                </a:endParaRPr>
              </a:p>
            </p:txBody>
          </p:sp>
        </p:grpSp>
        <p:grpSp>
          <p:nvGrpSpPr>
            <p:cNvPr id="12" name="Group 39"/>
            <p:cNvGrpSpPr/>
            <p:nvPr/>
          </p:nvGrpSpPr>
          <p:grpSpPr>
            <a:xfrm>
              <a:off x="5211989" y="3733800"/>
              <a:ext cx="973358" cy="2133600"/>
              <a:chOff x="106589" y="-339436"/>
              <a:chExt cx="973358" cy="1551709"/>
            </a:xfrm>
          </p:grpSpPr>
          <p:sp>
            <p:nvSpPr>
              <p:cNvPr id="24" name="Rounded Rectangle 23"/>
              <p:cNvSpPr/>
              <p:nvPr/>
            </p:nvSpPr>
            <p:spPr>
              <a:xfrm>
                <a:off x="152400" y="-339436"/>
                <a:ext cx="838200" cy="1551709"/>
              </a:xfrm>
              <a:prstGeom prst="round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6589" y="-187036"/>
                <a:ext cx="973358" cy="335756"/>
              </a:xfrm>
              <a:prstGeom prst="rect">
                <a:avLst/>
              </a:prstGeom>
              <a:noFill/>
            </p:spPr>
            <p:txBody>
              <a:bodyPr wrap="square" rtlCol="0">
                <a:spAutoFit/>
              </a:bodyPr>
              <a:lstStyle/>
              <a:p>
                <a:pPr algn="ctr"/>
                <a:r>
                  <a:rPr lang="en-US" sz="1200" b="1" dirty="0" smtClean="0">
                    <a:solidFill>
                      <a:schemeClr val="bg1"/>
                    </a:solidFill>
                  </a:rPr>
                  <a:t>Node Controller</a:t>
                </a:r>
                <a:endParaRPr lang="en-US" sz="1200" b="1" dirty="0">
                  <a:solidFill>
                    <a:schemeClr val="bg1"/>
                  </a:solidFill>
                </a:endParaRPr>
              </a:p>
            </p:txBody>
          </p:sp>
        </p:grpSp>
        <p:grpSp>
          <p:nvGrpSpPr>
            <p:cNvPr id="13" name="Group 39"/>
            <p:cNvGrpSpPr/>
            <p:nvPr/>
          </p:nvGrpSpPr>
          <p:grpSpPr>
            <a:xfrm>
              <a:off x="7197921" y="3733800"/>
              <a:ext cx="1047327" cy="2133600"/>
              <a:chOff x="35121" y="-339436"/>
              <a:chExt cx="1047327" cy="1551709"/>
            </a:xfrm>
          </p:grpSpPr>
          <p:sp>
            <p:nvSpPr>
              <p:cNvPr id="22" name="Rounded Rectangle 21"/>
              <p:cNvSpPr/>
              <p:nvPr/>
            </p:nvSpPr>
            <p:spPr>
              <a:xfrm>
                <a:off x="152400" y="-339436"/>
                <a:ext cx="838200" cy="1551709"/>
              </a:xfrm>
              <a:prstGeom prst="round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5121" y="-187036"/>
                <a:ext cx="1047327" cy="335756"/>
              </a:xfrm>
              <a:prstGeom prst="rect">
                <a:avLst/>
              </a:prstGeom>
              <a:noFill/>
            </p:spPr>
            <p:txBody>
              <a:bodyPr wrap="square" rtlCol="0">
                <a:spAutoFit/>
              </a:bodyPr>
              <a:lstStyle/>
              <a:p>
                <a:pPr algn="ctr"/>
                <a:r>
                  <a:rPr lang="en-US" sz="1200" b="1" dirty="0" smtClean="0">
                    <a:solidFill>
                      <a:schemeClr val="bg1"/>
                    </a:solidFill>
                  </a:rPr>
                  <a:t>Node Controller</a:t>
                </a:r>
                <a:endParaRPr lang="en-US" sz="1200" b="1" dirty="0">
                  <a:solidFill>
                    <a:schemeClr val="bg1"/>
                  </a:solidFill>
                </a:endParaRPr>
              </a:p>
            </p:txBody>
          </p:sp>
        </p:grpSp>
        <p:sp>
          <p:nvSpPr>
            <p:cNvPr id="14" name="TextBox 13"/>
            <p:cNvSpPr txBox="1"/>
            <p:nvPr/>
          </p:nvSpPr>
          <p:spPr>
            <a:xfrm>
              <a:off x="7600740" y="2286000"/>
              <a:ext cx="1238460" cy="381000"/>
            </a:xfrm>
            <a:prstGeom prst="rect">
              <a:avLst/>
            </a:prstGeom>
            <a:noFill/>
          </p:spPr>
          <p:txBody>
            <a:bodyPr wrap="square" rtlCol="0">
              <a:spAutoFit/>
            </a:bodyPr>
            <a:lstStyle/>
            <a:p>
              <a:r>
                <a:rPr lang="en-US" b="1" dirty="0" smtClean="0"/>
                <a:t>Network</a:t>
              </a:r>
              <a:endParaRPr lang="en-US" b="1" dirty="0"/>
            </a:p>
          </p:txBody>
        </p:sp>
        <p:grpSp>
          <p:nvGrpSpPr>
            <p:cNvPr id="15" name="Group 66"/>
            <p:cNvGrpSpPr/>
            <p:nvPr/>
          </p:nvGrpSpPr>
          <p:grpSpPr>
            <a:xfrm>
              <a:off x="188889" y="990600"/>
              <a:ext cx="1752600" cy="1447800"/>
              <a:chOff x="9144000" y="1447800"/>
              <a:chExt cx="1752600" cy="1447800"/>
            </a:xfrm>
          </p:grpSpPr>
          <p:sp>
            <p:nvSpPr>
              <p:cNvPr id="20" name="Rectangle 19"/>
              <p:cNvSpPr/>
              <p:nvPr/>
            </p:nvSpPr>
            <p:spPr>
              <a:xfrm>
                <a:off x="9450985" y="1676400"/>
                <a:ext cx="990600" cy="990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144000" y="1447800"/>
                <a:ext cx="17526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p:cNvCxnSpPr/>
            <p:nvPr/>
          </p:nvCxnSpPr>
          <p:spPr>
            <a:xfrm rot="5400000" flipH="1" flipV="1">
              <a:off x="838200" y="2590800"/>
              <a:ext cx="304800" cy="0"/>
            </a:xfrm>
            <a:prstGeom prst="line">
              <a:avLst/>
            </a:prstGeom>
            <a:ln w="63500"/>
          </p:spPr>
          <p:style>
            <a:lnRef idx="1">
              <a:schemeClr val="accent1"/>
            </a:lnRef>
            <a:fillRef idx="0">
              <a:schemeClr val="accent1"/>
            </a:fillRef>
            <a:effectRef idx="0">
              <a:schemeClr val="accent1"/>
            </a:effectRef>
            <a:fontRef idx="minor">
              <a:schemeClr val="tx1"/>
            </a:fontRef>
          </p:style>
        </p:cxnSp>
        <p:grpSp>
          <p:nvGrpSpPr>
            <p:cNvPr id="17" name="Group 72"/>
            <p:cNvGrpSpPr/>
            <p:nvPr/>
          </p:nvGrpSpPr>
          <p:grpSpPr>
            <a:xfrm>
              <a:off x="569888" y="1295400"/>
              <a:ext cx="908017" cy="838200"/>
              <a:chOff x="609599" y="1295400"/>
              <a:chExt cx="908017" cy="838200"/>
            </a:xfrm>
          </p:grpSpPr>
          <p:sp>
            <p:nvSpPr>
              <p:cNvPr id="18" name="Rounded Rectangle 17"/>
              <p:cNvSpPr/>
              <p:nvPr/>
            </p:nvSpPr>
            <p:spPr>
              <a:xfrm>
                <a:off x="609600" y="1295400"/>
                <a:ext cx="838200" cy="838200"/>
              </a:xfrm>
              <a:prstGeom prst="round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09599" y="1504950"/>
                <a:ext cx="908017" cy="461665"/>
              </a:xfrm>
              <a:prstGeom prst="rect">
                <a:avLst/>
              </a:prstGeom>
              <a:noFill/>
            </p:spPr>
            <p:txBody>
              <a:bodyPr wrap="square" rtlCol="0">
                <a:spAutoFit/>
              </a:bodyPr>
              <a:lstStyle/>
              <a:p>
                <a:pPr algn="ctr"/>
                <a:r>
                  <a:rPr lang="en-US" sz="1200" b="1" dirty="0" smtClean="0">
                    <a:solidFill>
                      <a:schemeClr val="bg1"/>
                    </a:solidFill>
                  </a:rPr>
                  <a:t>Cluster Controller</a:t>
                </a:r>
                <a:endParaRPr lang="en-US" sz="1200" b="1" dirty="0">
                  <a:solidFill>
                    <a:schemeClr val="bg1"/>
                  </a:solidFill>
                </a:endParaRPr>
              </a:p>
            </p:txBody>
          </p:sp>
        </p:grpSp>
      </p:grpSp>
      <p:sp>
        <p:nvSpPr>
          <p:cNvPr id="51" name="TextBox 50"/>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52"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53" name="TextBox 52"/>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56</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2123728" y="93877"/>
            <a:ext cx="5832648" cy="639763"/>
          </a:xfrm>
        </p:spPr>
        <p:txBody>
          <a:bodyPr/>
          <a:lstStyle/>
          <a:p>
            <a:pPr algn="ctr">
              <a:buNone/>
            </a:pPr>
            <a:r>
              <a:rPr lang="en-US" sz="2800" dirty="0" smtClean="0">
                <a:solidFill>
                  <a:srgbClr val="0070C0"/>
                </a:solidFill>
                <a:latin typeface="Arial Rounded MT Bold" pitchFamily="34" charset="0"/>
              </a:rPr>
              <a:t>Hyracks Main Steps</a:t>
            </a:r>
            <a:endParaRPr lang="en-US" sz="2800" dirty="0">
              <a:solidFill>
                <a:srgbClr val="0070C0"/>
              </a:solidFill>
              <a:latin typeface="Arial Rounded MT Bold" pitchFamily="34" charset="0"/>
            </a:endParaRPr>
          </a:p>
        </p:txBody>
      </p:sp>
      <p:sp>
        <p:nvSpPr>
          <p:cNvPr id="13" name="Rectangle 12"/>
          <p:cNvSpPr/>
          <p:nvPr/>
        </p:nvSpPr>
        <p:spPr>
          <a:xfrm>
            <a:off x="1403648" y="1098603"/>
            <a:ext cx="7524328" cy="4247317"/>
          </a:xfrm>
          <a:prstGeom prst="rect">
            <a:avLst/>
          </a:prstGeom>
          <a:ln>
            <a:noFill/>
          </a:ln>
        </p:spPr>
        <p:txBody>
          <a:bodyPr wrap="square">
            <a:spAutoFit/>
          </a:bodyPr>
          <a:lstStyle/>
          <a:p>
            <a:pPr>
              <a:spcBef>
                <a:spcPct val="0"/>
              </a:spcBef>
            </a:pPr>
            <a:r>
              <a:rPr lang="en-GB" dirty="0" smtClean="0">
                <a:latin typeface="Arial Rounded MT Bold" pitchFamily="34" charset="0"/>
              </a:rPr>
              <a:t>    	</a:t>
            </a:r>
            <a:r>
              <a:rPr lang="en-US" dirty="0" smtClean="0">
                <a:latin typeface="Arial Rounded MT Bold" pitchFamily="34" charset="0"/>
              </a:rPr>
              <a:t>Fine-grained fault tolerance / recovery</a:t>
            </a:r>
          </a:p>
          <a:p>
            <a:pPr>
              <a:spcBef>
                <a:spcPct val="0"/>
              </a:spcBef>
            </a:pPr>
            <a:endParaRPr lang="en-GB" dirty="0" smtClean="0">
              <a:latin typeface="Arial Rounded MT Bold" pitchFamily="34" charset="0"/>
            </a:endParaRPr>
          </a:p>
          <a:p>
            <a:pPr marL="0" lvl="1">
              <a:spcBef>
                <a:spcPct val="0"/>
              </a:spcBef>
            </a:pPr>
            <a:r>
              <a:rPr lang="en-GB" dirty="0" smtClean="0">
                <a:latin typeface="Arial Rounded MT Bold" pitchFamily="34" charset="0"/>
              </a:rPr>
              <a:t>    	   	</a:t>
            </a:r>
            <a:r>
              <a:rPr lang="en-US" dirty="0" smtClean="0">
                <a:latin typeface="Arial Rounded MT Bold" pitchFamily="34" charset="0"/>
              </a:rPr>
              <a:t>Restart failed jobs in a more fine-grained manner</a:t>
            </a:r>
          </a:p>
          <a:p>
            <a:pPr>
              <a:spcBef>
                <a:spcPct val="0"/>
              </a:spcBef>
            </a:pPr>
            <a:r>
              <a:rPr lang="en-GB" dirty="0" smtClean="0">
                <a:latin typeface="Arial Rounded MT Bold" pitchFamily="34" charset="0"/>
              </a:rPr>
              <a:t>		</a:t>
            </a:r>
          </a:p>
          <a:p>
            <a:pPr marL="0" lvl="1">
              <a:spcBef>
                <a:spcPct val="0"/>
              </a:spcBef>
            </a:pPr>
            <a:r>
              <a:rPr lang="en-GB" dirty="0" smtClean="0">
                <a:latin typeface="Arial Rounded MT Bold" pitchFamily="34" charset="0"/>
              </a:rPr>
              <a:t>	 	</a:t>
            </a:r>
            <a:r>
              <a:rPr lang="en-US" dirty="0" smtClean="0">
                <a:latin typeface="Arial Rounded MT Bold" pitchFamily="34" charset="0"/>
              </a:rPr>
              <a:t>Exploit operator properties (natural blocking 			points) to get fault-tolerance at marginal (or no) 			extra cost</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a:t>
            </a:r>
            <a:r>
              <a:rPr lang="en-US" dirty="0" smtClean="0">
                <a:latin typeface="Arial Rounded MT Bold" pitchFamily="34" charset="0"/>
              </a:rPr>
              <a:t>Automatic Scheduling</a:t>
            </a:r>
          </a:p>
          <a:p>
            <a:pPr>
              <a:spcBef>
                <a:spcPct val="0"/>
              </a:spcBef>
            </a:pPr>
            <a:endParaRPr lang="en-GB" dirty="0" smtClean="0">
              <a:latin typeface="Arial Rounded MT Bold" pitchFamily="34" charset="0"/>
            </a:endParaRPr>
          </a:p>
          <a:p>
            <a:pPr marL="838962" lvl="1" indent="-320040">
              <a:spcBef>
                <a:spcPts val="0"/>
              </a:spcBef>
              <a:defRPr/>
            </a:pPr>
            <a:r>
              <a:rPr lang="en-GB" dirty="0" smtClean="0">
                <a:latin typeface="Arial Rounded MT Bold" pitchFamily="34" charset="0"/>
              </a:rPr>
              <a:t>	 		</a:t>
            </a:r>
            <a:r>
              <a:rPr lang="en-US" dirty="0" smtClean="0">
                <a:latin typeface="Arial Rounded MT Bold" pitchFamily="34" charset="0"/>
              </a:rPr>
              <a:t>Use operator resource needs to decide sites for 			operator evaluation</a:t>
            </a:r>
          </a:p>
          <a:p>
            <a:pPr>
              <a:spcBef>
                <a:spcPct val="0"/>
              </a:spcBef>
            </a:pPr>
            <a:endParaRPr lang="en-GB" dirty="0" smtClean="0">
              <a:latin typeface="Arial Rounded MT Bold" pitchFamily="34" charset="0"/>
            </a:endParaRPr>
          </a:p>
          <a:p>
            <a:pPr marL="438912" indent="-320040">
              <a:spcBef>
                <a:spcPts val="0"/>
              </a:spcBef>
              <a:defRPr/>
            </a:pPr>
            <a:r>
              <a:rPr lang="en-GB" dirty="0" smtClean="0">
                <a:latin typeface="Arial Rounded MT Bold" pitchFamily="34" charset="0"/>
              </a:rPr>
              <a:t>		</a:t>
            </a:r>
            <a:r>
              <a:rPr lang="en-US" dirty="0" smtClean="0">
                <a:latin typeface="Arial Rounded MT Bold" pitchFamily="34" charset="0"/>
              </a:rPr>
              <a:t>Define protocol for interacting with HLL query planners</a:t>
            </a:r>
          </a:p>
          <a:p>
            <a:pPr>
              <a:spcBef>
                <a:spcPct val="0"/>
              </a:spcBef>
            </a:pPr>
            <a:r>
              <a:rPr lang="en-GB" dirty="0" smtClean="0">
                <a:latin typeface="Arial Rounded MT Bold" pitchFamily="34" charset="0"/>
              </a:rPr>
              <a:t>		</a:t>
            </a:r>
          </a:p>
        </p:txBody>
      </p:sp>
      <p:grpSp>
        <p:nvGrpSpPr>
          <p:cNvPr id="2" name="Group 11"/>
          <p:cNvGrpSpPr/>
          <p:nvPr/>
        </p:nvGrpSpPr>
        <p:grpSpPr>
          <a:xfrm>
            <a:off x="1818280" y="1233928"/>
            <a:ext cx="751144" cy="3707240"/>
            <a:chOff x="1763688" y="1113440"/>
            <a:chExt cx="751144" cy="3707240"/>
          </a:xfrm>
        </p:grpSpPr>
        <p:sp>
          <p:nvSpPr>
            <p:cNvPr id="44" name="Bevel 43"/>
            <p:cNvSpPr/>
            <p:nvPr/>
          </p:nvSpPr>
          <p:spPr>
            <a:xfrm>
              <a:off x="2357168" y="1656096"/>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47" name="Bevel 46"/>
            <p:cNvSpPr/>
            <p:nvPr/>
          </p:nvSpPr>
          <p:spPr>
            <a:xfrm>
              <a:off x="2370816" y="3857280"/>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6" name="Bevel 15"/>
            <p:cNvSpPr/>
            <p:nvPr/>
          </p:nvSpPr>
          <p:spPr>
            <a:xfrm>
              <a:off x="2370816" y="2235928"/>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4" name="Bevel 13"/>
            <p:cNvSpPr/>
            <p:nvPr/>
          </p:nvSpPr>
          <p:spPr>
            <a:xfrm>
              <a:off x="1777336" y="1113440"/>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8" name="Bevel 17"/>
            <p:cNvSpPr/>
            <p:nvPr/>
          </p:nvSpPr>
          <p:spPr>
            <a:xfrm>
              <a:off x="1763688" y="4676664"/>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0" name="Bevel 19"/>
            <p:cNvSpPr/>
            <p:nvPr/>
          </p:nvSpPr>
          <p:spPr>
            <a:xfrm>
              <a:off x="1763688" y="3312280"/>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grpSp>
      <p:sp>
        <p:nvSpPr>
          <p:cNvPr id="11" name="TextBox 10"/>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2"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15" name="TextBox 14"/>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57</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1979712" y="40008"/>
            <a:ext cx="7092280" cy="792088"/>
          </a:xfrm>
        </p:spPr>
        <p:txBody>
          <a:bodyPr/>
          <a:lstStyle/>
          <a:p>
            <a:pPr algn="ctr">
              <a:buNone/>
            </a:pPr>
            <a:r>
              <a:rPr lang="en-US" sz="2800" dirty="0" smtClean="0">
                <a:solidFill>
                  <a:srgbClr val="0070C0"/>
                </a:solidFill>
                <a:latin typeface="Arial Rounded MT Bold" pitchFamily="34" charset="0"/>
              </a:rPr>
              <a:t>Batch Systems : Optimal Scheduling &amp; Processor Optimization</a:t>
            </a:r>
            <a:endParaRPr lang="en-US" sz="2800" dirty="0">
              <a:solidFill>
                <a:srgbClr val="0070C0"/>
              </a:solidFill>
              <a:latin typeface="Arial Rounded MT Bold" pitchFamily="34" charset="0"/>
            </a:endParaRPr>
          </a:p>
        </p:txBody>
      </p:sp>
      <p:sp>
        <p:nvSpPr>
          <p:cNvPr id="13" name="Rectangle 12"/>
          <p:cNvSpPr/>
          <p:nvPr/>
        </p:nvSpPr>
        <p:spPr>
          <a:xfrm>
            <a:off x="1619672" y="938325"/>
            <a:ext cx="7524328" cy="5355313"/>
          </a:xfrm>
          <a:prstGeom prst="rect">
            <a:avLst/>
          </a:prstGeom>
          <a:ln>
            <a:noFill/>
          </a:ln>
        </p:spPr>
        <p:txBody>
          <a:bodyPr wrap="square">
            <a:spAutoFit/>
          </a:bodyPr>
          <a:lstStyle/>
          <a:p>
            <a:pPr>
              <a:spcBef>
                <a:spcPct val="0"/>
              </a:spcBef>
            </a:pPr>
            <a:r>
              <a:rPr lang="en-GB" dirty="0" smtClean="0">
                <a:latin typeface="Arial Rounded MT Bold" pitchFamily="34" charset="0"/>
              </a:rPr>
              <a:t>    	Main Characteristics of Batch Systems</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A set of Job – Each job is characterized by its 		execution time</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Dependency relationship – a job cannot start 		unless and until each and every job on which it is 		dependent is completed </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A dependency relationship is represented by as a 		Directed Acyclic Graph (DAG)</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Batch completion time constraints – Batch 		execution should finish before batch finish time</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Resource constraint – There is threshold on a 		maximum amount of resources that could be 		used at a point of time	</a:t>
            </a:r>
          </a:p>
          <a:p>
            <a:pPr>
              <a:spcBef>
                <a:spcPct val="0"/>
              </a:spcBef>
            </a:pPr>
            <a:endParaRPr lang="en-GB" dirty="0" smtClean="0">
              <a:latin typeface="Arial Rounded MT Bold" pitchFamily="34" charset="0"/>
            </a:endParaRPr>
          </a:p>
        </p:txBody>
      </p:sp>
      <p:sp>
        <p:nvSpPr>
          <p:cNvPr id="14" name="Bevel 13"/>
          <p:cNvSpPr/>
          <p:nvPr/>
        </p:nvSpPr>
        <p:spPr>
          <a:xfrm>
            <a:off x="2055488" y="1052736"/>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2" name="Bevel 21"/>
          <p:cNvSpPr/>
          <p:nvPr/>
        </p:nvSpPr>
        <p:spPr>
          <a:xfrm>
            <a:off x="2641432" y="1642448"/>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8" name="Bevel 7"/>
          <p:cNvSpPr/>
          <p:nvPr/>
        </p:nvSpPr>
        <p:spPr>
          <a:xfrm>
            <a:off x="2641432" y="2450080"/>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9" name="Bevel 8"/>
          <p:cNvSpPr/>
          <p:nvPr/>
        </p:nvSpPr>
        <p:spPr>
          <a:xfrm>
            <a:off x="2627784" y="5170840"/>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1" name="Bevel 10"/>
          <p:cNvSpPr/>
          <p:nvPr/>
        </p:nvSpPr>
        <p:spPr>
          <a:xfrm>
            <a:off x="2627784" y="4365104"/>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0" name="TextBox 9"/>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2"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15" name="TextBox 14"/>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5</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1619672" y="52933"/>
            <a:ext cx="6521664" cy="639763"/>
          </a:xfrm>
        </p:spPr>
        <p:txBody>
          <a:bodyPr/>
          <a:lstStyle/>
          <a:p>
            <a:pPr algn="ctr">
              <a:buNone/>
            </a:pPr>
            <a:r>
              <a:rPr lang="en-US" sz="2800" dirty="0" smtClean="0">
                <a:solidFill>
                  <a:srgbClr val="0070C0"/>
                </a:solidFill>
                <a:latin typeface="Arial Rounded MT Bold" pitchFamily="34" charset="0"/>
              </a:rPr>
              <a:t>The Usage Scenarios of Hyracks</a:t>
            </a:r>
            <a:endParaRPr lang="en-US" sz="2800" dirty="0">
              <a:solidFill>
                <a:srgbClr val="0070C0"/>
              </a:solidFill>
              <a:latin typeface="Arial Rounded MT Bold" pitchFamily="34" charset="0"/>
            </a:endParaRPr>
          </a:p>
        </p:txBody>
      </p:sp>
      <p:sp>
        <p:nvSpPr>
          <p:cNvPr id="13" name="Rectangle 12"/>
          <p:cNvSpPr/>
          <p:nvPr/>
        </p:nvSpPr>
        <p:spPr>
          <a:xfrm>
            <a:off x="985248" y="764704"/>
            <a:ext cx="7344816" cy="2031325"/>
          </a:xfrm>
          <a:prstGeom prst="rect">
            <a:avLst/>
          </a:prstGeom>
          <a:ln>
            <a:noFill/>
          </a:ln>
        </p:spPr>
        <p:txBody>
          <a:bodyPr wrap="square">
            <a:spAutoFit/>
          </a:bodyPr>
          <a:lstStyle/>
          <a:p>
            <a:pPr>
              <a:spcBef>
                <a:spcPct val="0"/>
              </a:spcBef>
            </a:pPr>
            <a:r>
              <a:rPr lang="en-GB" dirty="0" smtClean="0">
                <a:latin typeface="Arial Rounded MT Bold" pitchFamily="34" charset="0"/>
              </a:rPr>
              <a:t>	Designed with three possible uses in mind</a:t>
            </a:r>
          </a:p>
          <a:p>
            <a:pPr>
              <a:spcBef>
                <a:spcPct val="0"/>
              </a:spcBef>
            </a:pPr>
            <a:r>
              <a:rPr lang="en-GB" dirty="0" smtClean="0">
                <a:latin typeface="Arial Rounded MT Bold" pitchFamily="34" charset="0"/>
              </a:rPr>
              <a:t>    		High level data language compilation target</a:t>
            </a:r>
          </a:p>
          <a:p>
            <a:pPr>
              <a:spcBef>
                <a:spcPct val="0"/>
              </a:spcBef>
            </a:pPr>
            <a:r>
              <a:rPr lang="en-GB" dirty="0" smtClean="0">
                <a:latin typeface="Arial Rounded MT Bold" pitchFamily="34" charset="0"/>
              </a:rPr>
              <a:t>    			Compile directly to Native Hyracks job</a:t>
            </a:r>
          </a:p>
          <a:p>
            <a:pPr>
              <a:spcBef>
                <a:spcPct val="0"/>
              </a:spcBef>
            </a:pPr>
            <a:r>
              <a:rPr lang="en-GB" dirty="0" smtClean="0">
                <a:latin typeface="Arial Rounded MT Bold" pitchFamily="34" charset="0"/>
              </a:rPr>
              <a:t>			Compile to Hadoop jobs and run using </a:t>
            </a:r>
          </a:p>
          <a:p>
            <a:pPr>
              <a:spcBef>
                <a:spcPct val="0"/>
              </a:spcBef>
            </a:pPr>
            <a:r>
              <a:rPr lang="en-GB" dirty="0" smtClean="0">
                <a:latin typeface="Arial Rounded MT Bold" pitchFamily="34" charset="0"/>
              </a:rPr>
              <a:t>			compatibility layer </a:t>
            </a:r>
          </a:p>
          <a:p>
            <a:pPr>
              <a:spcBef>
                <a:spcPct val="0"/>
              </a:spcBef>
            </a:pPr>
            <a:r>
              <a:rPr lang="en-GB" dirty="0" smtClean="0">
                <a:latin typeface="Arial Rounded MT Bold" pitchFamily="34" charset="0"/>
              </a:rPr>
              <a:t>		Run Hadoop jobs from existing Hadoop clients</a:t>
            </a:r>
          </a:p>
          <a:p>
            <a:pPr>
              <a:spcBef>
                <a:spcPct val="0"/>
              </a:spcBef>
            </a:pPr>
            <a:r>
              <a:rPr lang="en-GB" dirty="0" smtClean="0">
                <a:latin typeface="Arial Rounded MT Bold" pitchFamily="34" charset="0"/>
              </a:rPr>
              <a:t>		Run Native Hyracks job		</a:t>
            </a:r>
          </a:p>
        </p:txBody>
      </p:sp>
      <p:sp>
        <p:nvSpPr>
          <p:cNvPr id="14" name="Bevel 13"/>
          <p:cNvSpPr/>
          <p:nvPr/>
        </p:nvSpPr>
        <p:spPr>
          <a:xfrm>
            <a:off x="1390000" y="891304"/>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2" name="Bevel 21"/>
          <p:cNvSpPr/>
          <p:nvPr/>
        </p:nvSpPr>
        <p:spPr>
          <a:xfrm>
            <a:off x="2030536" y="2525384"/>
            <a:ext cx="144016" cy="144016"/>
          </a:xfrm>
          <a:prstGeom prst="bevel">
            <a:avLst/>
          </a:prstGeom>
          <a:solidFill>
            <a:srgbClr val="0070C0"/>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6" name="Bevel 15"/>
          <p:cNvSpPr/>
          <p:nvPr/>
        </p:nvSpPr>
        <p:spPr>
          <a:xfrm>
            <a:off x="2030536" y="2249576"/>
            <a:ext cx="144016" cy="144016"/>
          </a:xfrm>
          <a:prstGeom prst="bevel">
            <a:avLst/>
          </a:prstGeom>
          <a:solidFill>
            <a:srgbClr val="0070C0"/>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7" name="Bevel 16"/>
          <p:cNvSpPr/>
          <p:nvPr/>
        </p:nvSpPr>
        <p:spPr>
          <a:xfrm>
            <a:off x="2030536" y="1170880"/>
            <a:ext cx="144016" cy="144016"/>
          </a:xfrm>
          <a:prstGeom prst="bevel">
            <a:avLst/>
          </a:prstGeom>
          <a:solidFill>
            <a:srgbClr val="0070C0"/>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9" name="Bevel 18"/>
          <p:cNvSpPr/>
          <p:nvPr/>
        </p:nvSpPr>
        <p:spPr>
          <a:xfrm>
            <a:off x="2931808" y="1412776"/>
            <a:ext cx="144016" cy="144016"/>
          </a:xfrm>
          <a:prstGeom prst="bevel">
            <a:avLst/>
          </a:prstGeom>
          <a:solidFill>
            <a:srgbClr val="0070C0"/>
          </a:solidFill>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600" b="1" dirty="0"/>
          </a:p>
        </p:txBody>
      </p:sp>
      <p:sp>
        <p:nvSpPr>
          <p:cNvPr id="15" name="Bevel 14"/>
          <p:cNvSpPr/>
          <p:nvPr/>
        </p:nvSpPr>
        <p:spPr>
          <a:xfrm>
            <a:off x="2931808" y="1724336"/>
            <a:ext cx="144016" cy="144016"/>
          </a:xfrm>
          <a:prstGeom prst="bevel">
            <a:avLst/>
          </a:prstGeom>
          <a:solidFill>
            <a:srgbClr val="0070C0"/>
          </a:solidFill>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600" b="1" dirty="0"/>
          </a:p>
        </p:txBody>
      </p:sp>
      <p:graphicFrame>
        <p:nvGraphicFramePr>
          <p:cNvPr id="1026" name="Object 2"/>
          <p:cNvGraphicFramePr>
            <a:graphicFrameLocks noChangeAspect="1"/>
          </p:cNvGraphicFramePr>
          <p:nvPr/>
        </p:nvGraphicFramePr>
        <p:xfrm>
          <a:off x="2051720" y="2924175"/>
          <a:ext cx="6191250" cy="2952750"/>
        </p:xfrm>
        <a:graphic>
          <a:graphicData uri="http://schemas.openxmlformats.org/presentationml/2006/ole">
            <mc:AlternateContent xmlns:mc="http://schemas.openxmlformats.org/markup-compatibility/2006">
              <mc:Choice xmlns:v="urn:schemas-microsoft-com:vml" Requires="v">
                <p:oleObj spid="_x0000_s1109" name="Acrobat Document" r:id="rId4" imgW="5760000" imgH="6098760" progId="AcroExch.Document.7">
                  <p:embed/>
                </p:oleObj>
              </mc:Choice>
              <mc:Fallback>
                <p:oleObj name="Acrobat Document" r:id="rId4" imgW="5760000" imgH="6098760" progId="AcroExch.Document.7">
                  <p:embed/>
                  <p:pic>
                    <p:nvPicPr>
                      <p:cNvPr id="0" name="Picture 44"/>
                      <p:cNvPicPr>
                        <a:picLocks noChangeAspect="1" noChangeArrowheads="1"/>
                      </p:cNvPicPr>
                      <p:nvPr/>
                    </p:nvPicPr>
                    <p:blipFill>
                      <a:blip r:embed="rId5">
                        <a:extLst>
                          <a:ext uri="{28A0092B-C50C-407E-A947-70E740481C1C}">
                            <a14:useLocalDpi xmlns:a14="http://schemas.microsoft.com/office/drawing/2010/main" val="0"/>
                          </a:ext>
                        </a:extLst>
                      </a:blip>
                      <a:srcRect r="22687" b="47990"/>
                      <a:stretch>
                        <a:fillRect/>
                      </a:stretch>
                    </p:blipFill>
                    <p:spPr bwMode="auto">
                      <a:xfrm>
                        <a:off x="2051720" y="2924175"/>
                        <a:ext cx="6191250" cy="2952750"/>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1" name="TextBox 10"/>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2" name="Picture 2" descr="https://secure.gravatar.com/avatar/8a7efd209b0829562175c11822eb540b?s=420&amp;d=https://a248.e.akamai.net/assets.github.com%2Fimages%2Fgravatars%2Fgravatar-org-420.png"/>
          <p:cNvPicPr>
            <a:picLocks noChangeAspect="1" noChangeArrowheads="1"/>
          </p:cNvPicPr>
          <p:nvPr/>
        </p:nvPicPr>
        <p:blipFill>
          <a:blip r:embed="rId6" cstate="print"/>
          <a:srcRect/>
          <a:stretch>
            <a:fillRect/>
          </a:stretch>
        </p:blipFill>
        <p:spPr bwMode="auto">
          <a:xfrm>
            <a:off x="2411760" y="6309320"/>
            <a:ext cx="504056" cy="432048"/>
          </a:xfrm>
          <a:prstGeom prst="rect">
            <a:avLst/>
          </a:prstGeom>
          <a:noFill/>
          <a:ln>
            <a:solidFill>
              <a:schemeClr val="accent1"/>
            </a:solidFill>
          </a:ln>
        </p:spPr>
      </p:pic>
      <p:sp>
        <p:nvSpPr>
          <p:cNvPr id="18" name="TextBox 17"/>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58</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1979712" y="-27384"/>
            <a:ext cx="6161624" cy="639763"/>
          </a:xfrm>
        </p:spPr>
        <p:txBody>
          <a:bodyPr/>
          <a:lstStyle/>
          <a:p>
            <a:pPr algn="ctr">
              <a:buNone/>
            </a:pPr>
            <a:r>
              <a:rPr lang="en-US" sz="2800" dirty="0" smtClean="0">
                <a:solidFill>
                  <a:srgbClr val="0070C0"/>
                </a:solidFill>
                <a:latin typeface="Arial Rounded MT Bold" pitchFamily="34" charset="0"/>
              </a:rPr>
              <a:t>Hyracks Jobs</a:t>
            </a:r>
            <a:endParaRPr lang="en-US" sz="2800" dirty="0">
              <a:solidFill>
                <a:srgbClr val="0070C0"/>
              </a:solidFill>
              <a:latin typeface="Arial Rounded MT Bold" pitchFamily="34" charset="0"/>
            </a:endParaRPr>
          </a:p>
        </p:txBody>
      </p:sp>
      <p:sp>
        <p:nvSpPr>
          <p:cNvPr id="13" name="Rectangle 12"/>
          <p:cNvSpPr/>
          <p:nvPr/>
        </p:nvSpPr>
        <p:spPr>
          <a:xfrm>
            <a:off x="899592" y="760936"/>
            <a:ext cx="8244408" cy="2585323"/>
          </a:xfrm>
          <a:prstGeom prst="rect">
            <a:avLst/>
          </a:prstGeom>
          <a:ln>
            <a:noFill/>
          </a:ln>
        </p:spPr>
        <p:txBody>
          <a:bodyPr wrap="square">
            <a:spAutoFit/>
          </a:bodyPr>
          <a:lstStyle/>
          <a:p>
            <a:pPr>
              <a:spcBef>
                <a:spcPct val="0"/>
              </a:spcBef>
            </a:pPr>
            <a:r>
              <a:rPr lang="en-GB" dirty="0" smtClean="0">
                <a:latin typeface="Arial Rounded MT Bold" pitchFamily="34" charset="0"/>
              </a:rPr>
              <a:t>		Job = Unit of work submitted by a Hyracks clients</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Job = dataflow DAG of operators and connectors</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Operators consume / produce partitions of data</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Connectors repartition / route data between 			operators</a:t>
            </a:r>
          </a:p>
          <a:p>
            <a:pPr>
              <a:spcBef>
                <a:spcPct val="0"/>
              </a:spcBef>
            </a:pPr>
            <a:r>
              <a:rPr lang="en-GB" dirty="0" smtClean="0">
                <a:latin typeface="Arial Rounded MT Bold" pitchFamily="34" charset="0"/>
              </a:rPr>
              <a:t>			</a:t>
            </a:r>
          </a:p>
        </p:txBody>
      </p:sp>
      <p:sp>
        <p:nvSpPr>
          <p:cNvPr id="14" name="Bevel 13"/>
          <p:cNvSpPr/>
          <p:nvPr/>
        </p:nvSpPr>
        <p:spPr>
          <a:xfrm>
            <a:off x="2065368" y="877656"/>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2" name="Bevel 21"/>
          <p:cNvSpPr/>
          <p:nvPr/>
        </p:nvSpPr>
        <p:spPr>
          <a:xfrm>
            <a:off x="2974176" y="2539032"/>
            <a:ext cx="144016" cy="144016"/>
          </a:xfrm>
          <a:prstGeom prst="bevel">
            <a:avLst/>
          </a:prstGeom>
          <a:solidFill>
            <a:srgbClr val="0070C0"/>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6" name="Bevel 15"/>
          <p:cNvSpPr/>
          <p:nvPr/>
        </p:nvSpPr>
        <p:spPr>
          <a:xfrm>
            <a:off x="2974176" y="1988840"/>
            <a:ext cx="144016" cy="144016"/>
          </a:xfrm>
          <a:prstGeom prst="bevel">
            <a:avLst/>
          </a:prstGeom>
          <a:solidFill>
            <a:srgbClr val="0070C0"/>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1" name="Bevel 10"/>
          <p:cNvSpPr/>
          <p:nvPr/>
        </p:nvSpPr>
        <p:spPr>
          <a:xfrm>
            <a:off x="2051720" y="1422656"/>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pic>
        <p:nvPicPr>
          <p:cNvPr id="12" name="Picture 11" descr="tpch-jobspec.png"/>
          <p:cNvPicPr>
            <a:picLocks noChangeAspect="1"/>
          </p:cNvPicPr>
          <p:nvPr/>
        </p:nvPicPr>
        <p:blipFill>
          <a:blip r:embed="rId3" cstate="print"/>
          <a:srcRect r="16452" b="79392"/>
          <a:stretch>
            <a:fillRect/>
          </a:stretch>
        </p:blipFill>
        <p:spPr>
          <a:xfrm>
            <a:off x="2016224" y="3501008"/>
            <a:ext cx="7020272" cy="2362200"/>
          </a:xfrm>
          <a:prstGeom prst="rect">
            <a:avLst/>
          </a:prstGeom>
          <a:solidFill>
            <a:srgbClr val="0070C0"/>
          </a:solidFill>
          <a:ln w="19050">
            <a:solidFill>
              <a:srgbClr val="0070C0"/>
            </a:solidFill>
          </a:ln>
        </p:spPr>
      </p:pic>
      <p:sp>
        <p:nvSpPr>
          <p:cNvPr id="18" name="TextBox 17"/>
          <p:cNvSpPr txBox="1"/>
          <p:nvPr/>
        </p:nvSpPr>
        <p:spPr>
          <a:xfrm>
            <a:off x="1907704" y="3140968"/>
            <a:ext cx="1368152" cy="36004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b="0" i="0" u="none" strike="noStrike" kern="1200" cap="none" spc="0" normalizeH="0" baseline="0" noProof="0" dirty="0" smtClean="0">
                <a:ln>
                  <a:noFill/>
                </a:ln>
                <a:solidFill>
                  <a:srgbClr val="0070C0"/>
                </a:solidFill>
                <a:effectLst/>
                <a:uLnTx/>
                <a:uFillTx/>
                <a:latin typeface="Arial Rounded MT Bold" pitchFamily="34" charset="0"/>
                <a:ea typeface="+mj-ea"/>
                <a:cs typeface="+mj-cs"/>
              </a:rPr>
              <a:t>An Example</a:t>
            </a:r>
          </a:p>
        </p:txBody>
      </p:sp>
      <p:sp>
        <p:nvSpPr>
          <p:cNvPr id="10" name="TextBox 9"/>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5" name="Picture 2" descr="https://secure.gravatar.com/avatar/8a7efd209b0829562175c11822eb540b?s=420&amp;d=https://a248.e.akamai.net/assets.github.com%2Fimages%2Fgravatars%2Fgravatar-org-420.png"/>
          <p:cNvPicPr>
            <a:picLocks noChangeAspect="1" noChangeArrowheads="1"/>
          </p:cNvPicPr>
          <p:nvPr/>
        </p:nvPicPr>
        <p:blipFill>
          <a:blip r:embed="rId4" cstate="print"/>
          <a:srcRect/>
          <a:stretch>
            <a:fillRect/>
          </a:stretch>
        </p:blipFill>
        <p:spPr bwMode="auto">
          <a:xfrm>
            <a:off x="2411760" y="6309320"/>
            <a:ext cx="504056" cy="432048"/>
          </a:xfrm>
          <a:prstGeom prst="rect">
            <a:avLst/>
          </a:prstGeom>
          <a:noFill/>
          <a:ln>
            <a:solidFill>
              <a:schemeClr val="accent1"/>
            </a:solidFill>
          </a:ln>
        </p:spPr>
      </p:pic>
      <p:sp>
        <p:nvSpPr>
          <p:cNvPr id="17" name="TextBox 16"/>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59</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971600" y="-27384"/>
            <a:ext cx="7956376" cy="639763"/>
          </a:xfrm>
        </p:spPr>
        <p:txBody>
          <a:bodyPr/>
          <a:lstStyle/>
          <a:p>
            <a:pPr algn="ctr">
              <a:buNone/>
            </a:pPr>
            <a:r>
              <a:rPr lang="en-US" sz="2800" dirty="0" smtClean="0">
                <a:solidFill>
                  <a:srgbClr val="0070C0"/>
                </a:solidFill>
                <a:latin typeface="Arial Rounded MT Bold" pitchFamily="34" charset="0"/>
              </a:rPr>
              <a:t>Hyracks : An Example of Operator Activities</a:t>
            </a:r>
            <a:endParaRPr lang="en-US" sz="2800" dirty="0">
              <a:solidFill>
                <a:srgbClr val="0070C0"/>
              </a:solidFill>
              <a:latin typeface="Arial Rounded MT Bold" pitchFamily="34" charset="0"/>
            </a:endParaRPr>
          </a:p>
        </p:txBody>
      </p:sp>
      <p:pic>
        <p:nvPicPr>
          <p:cNvPr id="12" name="Picture 11" descr="tpch-jobspec.png"/>
          <p:cNvPicPr>
            <a:picLocks noChangeAspect="1"/>
          </p:cNvPicPr>
          <p:nvPr/>
        </p:nvPicPr>
        <p:blipFill>
          <a:blip r:embed="rId3" cstate="print"/>
          <a:srcRect r="16452" b="79392"/>
          <a:stretch>
            <a:fillRect/>
          </a:stretch>
        </p:blipFill>
        <p:spPr>
          <a:xfrm>
            <a:off x="1403648" y="764704"/>
            <a:ext cx="7020272" cy="2362200"/>
          </a:xfrm>
          <a:prstGeom prst="rect">
            <a:avLst/>
          </a:prstGeom>
          <a:solidFill>
            <a:srgbClr val="0070C0"/>
          </a:solidFill>
          <a:ln w="38100">
            <a:solidFill>
              <a:srgbClr val="0070C0"/>
            </a:solidFill>
          </a:ln>
        </p:spPr>
      </p:pic>
      <p:pic>
        <p:nvPicPr>
          <p:cNvPr id="10" name="Content Placeholder 3" descr="tpch-han.png"/>
          <p:cNvPicPr>
            <a:picLocks noGrp="1" noChangeAspect="1"/>
          </p:cNvPicPr>
          <p:nvPr>
            <p:ph idx="1"/>
          </p:nvPr>
        </p:nvPicPr>
        <p:blipFill>
          <a:blip r:embed="rId4" cstate="print"/>
          <a:srcRect l="-1754" t="-658" r="9651" b="80261"/>
          <a:stretch>
            <a:fillRect/>
          </a:stretch>
        </p:blipFill>
        <p:spPr>
          <a:xfrm>
            <a:off x="1403648" y="3573016"/>
            <a:ext cx="6984776" cy="2249715"/>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15" name="Down Arrow 14"/>
          <p:cNvSpPr/>
          <p:nvPr/>
        </p:nvSpPr>
        <p:spPr>
          <a:xfrm>
            <a:off x="4775448" y="3154616"/>
            <a:ext cx="228600" cy="381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8" name="Picture 2" descr="https://secure.gravatar.com/avatar/8a7efd209b0829562175c11822eb540b?s=420&amp;d=https://a248.e.akamai.net/assets.github.com%2Fimages%2Fgravatars%2Fgravatar-org-420.png"/>
          <p:cNvPicPr>
            <a:picLocks noChangeAspect="1" noChangeArrowheads="1"/>
          </p:cNvPicPr>
          <p:nvPr/>
        </p:nvPicPr>
        <p:blipFill>
          <a:blip r:embed="rId5" cstate="print"/>
          <a:srcRect/>
          <a:stretch>
            <a:fillRect/>
          </a:stretch>
        </p:blipFill>
        <p:spPr bwMode="auto">
          <a:xfrm>
            <a:off x="2411760" y="6309320"/>
            <a:ext cx="504056" cy="432048"/>
          </a:xfrm>
          <a:prstGeom prst="rect">
            <a:avLst/>
          </a:prstGeom>
          <a:noFill/>
          <a:ln>
            <a:solidFill>
              <a:schemeClr val="accent1"/>
            </a:solidFill>
          </a:ln>
        </p:spPr>
      </p:pic>
      <p:sp>
        <p:nvSpPr>
          <p:cNvPr id="9" name="TextBox 8"/>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60</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1763688" y="268957"/>
            <a:ext cx="7092280" cy="639763"/>
          </a:xfrm>
        </p:spPr>
        <p:txBody>
          <a:bodyPr/>
          <a:lstStyle/>
          <a:p>
            <a:pPr algn="ctr">
              <a:buNone/>
            </a:pPr>
            <a:r>
              <a:rPr lang="en-US" sz="2800" dirty="0" smtClean="0">
                <a:solidFill>
                  <a:srgbClr val="0070C0"/>
                </a:solidFill>
                <a:latin typeface="Arial Rounded MT Bold" pitchFamily="34" charset="0"/>
              </a:rPr>
              <a:t>Hyracks Data Movement</a:t>
            </a:r>
            <a:endParaRPr lang="en-US" sz="2800" dirty="0">
              <a:solidFill>
                <a:srgbClr val="0070C0"/>
              </a:solidFill>
              <a:latin typeface="Arial Rounded MT Bold" pitchFamily="34" charset="0"/>
            </a:endParaRPr>
          </a:p>
        </p:txBody>
      </p:sp>
      <p:sp>
        <p:nvSpPr>
          <p:cNvPr id="13" name="Rectangle 12"/>
          <p:cNvSpPr/>
          <p:nvPr/>
        </p:nvSpPr>
        <p:spPr>
          <a:xfrm>
            <a:off x="1475656" y="1484784"/>
            <a:ext cx="7488832" cy="3693319"/>
          </a:xfrm>
          <a:prstGeom prst="rect">
            <a:avLst/>
          </a:prstGeom>
          <a:ln>
            <a:noFill/>
          </a:ln>
        </p:spPr>
        <p:txBody>
          <a:bodyPr wrap="square">
            <a:spAutoFit/>
          </a:bodyPr>
          <a:lstStyle/>
          <a:p>
            <a:pPr>
              <a:spcBef>
                <a:spcPct val="0"/>
              </a:spcBef>
            </a:pPr>
            <a:r>
              <a:rPr lang="en-GB" dirty="0" smtClean="0">
                <a:latin typeface="Arial Rounded MT Bold" pitchFamily="34" charset="0"/>
              </a:rPr>
              <a:t>    	Fixed size memory blocks used to transport data</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Cursors to iterate over serialize data</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Common operations (comparison/hashing/projection) can 	be performed directly on data in frames</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Goals : Keep garbage collection to a minimum and 	minimize data copies</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According to given evidence (Anecdotally) : Run 		queries for </a:t>
            </a:r>
            <a:r>
              <a:rPr lang="en-GB" dirty="0" err="1" smtClean="0">
                <a:latin typeface="Arial Rounded MT Bold" pitchFamily="34" charset="0"/>
              </a:rPr>
              <a:t>Apx</a:t>
            </a:r>
            <a:r>
              <a:rPr lang="en-GB" dirty="0" smtClean="0">
                <a:latin typeface="Arial Rounded MT Bold" pitchFamily="34" charset="0"/>
              </a:rPr>
              <a:t>. 60 minutes, the total GC time 		</a:t>
            </a:r>
            <a:r>
              <a:rPr lang="en-GB" dirty="0" err="1" smtClean="0">
                <a:latin typeface="Arial Rounded MT Bold" pitchFamily="34" charset="0"/>
              </a:rPr>
              <a:t>Apx</a:t>
            </a:r>
            <a:r>
              <a:rPr lang="en-GB" dirty="0" smtClean="0">
                <a:latin typeface="Arial Rounded MT Bold" pitchFamily="34" charset="0"/>
              </a:rPr>
              <a:t>. 1.8 s.</a:t>
            </a:r>
          </a:p>
        </p:txBody>
      </p:sp>
      <p:grpSp>
        <p:nvGrpSpPr>
          <p:cNvPr id="23" name="Group 22"/>
          <p:cNvGrpSpPr/>
          <p:nvPr/>
        </p:nvGrpSpPr>
        <p:grpSpPr>
          <a:xfrm>
            <a:off x="1835696" y="1628800"/>
            <a:ext cx="864096" cy="2893968"/>
            <a:chOff x="1835696" y="823064"/>
            <a:chExt cx="864096" cy="2893968"/>
          </a:xfrm>
        </p:grpSpPr>
        <p:sp>
          <p:nvSpPr>
            <p:cNvPr id="14" name="Bevel 13"/>
            <p:cNvSpPr/>
            <p:nvPr/>
          </p:nvSpPr>
          <p:spPr>
            <a:xfrm>
              <a:off x="1835696" y="823064"/>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2" name="Bevel 21"/>
            <p:cNvSpPr/>
            <p:nvPr/>
          </p:nvSpPr>
          <p:spPr>
            <a:xfrm>
              <a:off x="1835696" y="2749864"/>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1" name="Bevel 10"/>
            <p:cNvSpPr/>
            <p:nvPr/>
          </p:nvSpPr>
          <p:spPr>
            <a:xfrm>
              <a:off x="2555776" y="3573016"/>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9" name="Bevel 18"/>
            <p:cNvSpPr/>
            <p:nvPr/>
          </p:nvSpPr>
          <p:spPr>
            <a:xfrm>
              <a:off x="1835696" y="1930480"/>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1" name="Bevel 20"/>
            <p:cNvSpPr/>
            <p:nvPr/>
          </p:nvSpPr>
          <p:spPr>
            <a:xfrm>
              <a:off x="1835696" y="1368064"/>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grpSp>
      <p:sp>
        <p:nvSpPr>
          <p:cNvPr id="10" name="TextBox 9"/>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2"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15" name="TextBox 14"/>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61</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1763688" y="268957"/>
            <a:ext cx="7092280" cy="639763"/>
          </a:xfrm>
        </p:spPr>
        <p:txBody>
          <a:bodyPr/>
          <a:lstStyle/>
          <a:p>
            <a:pPr algn="ctr">
              <a:buNone/>
            </a:pPr>
            <a:r>
              <a:rPr lang="en-US" sz="2800" dirty="0" smtClean="0">
                <a:solidFill>
                  <a:srgbClr val="0070C0"/>
                </a:solidFill>
                <a:latin typeface="Arial Rounded MT Bold" pitchFamily="34" charset="0"/>
              </a:rPr>
              <a:t>Hyracks Operator/Connector Design</a:t>
            </a:r>
            <a:endParaRPr lang="en-US" sz="2800" dirty="0">
              <a:solidFill>
                <a:srgbClr val="0070C0"/>
              </a:solidFill>
              <a:latin typeface="Arial Rounded MT Bold" pitchFamily="34" charset="0"/>
            </a:endParaRPr>
          </a:p>
        </p:txBody>
      </p:sp>
      <p:sp>
        <p:nvSpPr>
          <p:cNvPr id="13" name="Rectangle 12"/>
          <p:cNvSpPr/>
          <p:nvPr/>
        </p:nvSpPr>
        <p:spPr>
          <a:xfrm>
            <a:off x="1475656" y="1484784"/>
            <a:ext cx="7488832" cy="3693319"/>
          </a:xfrm>
          <a:prstGeom prst="rect">
            <a:avLst/>
          </a:prstGeom>
          <a:ln>
            <a:noFill/>
          </a:ln>
        </p:spPr>
        <p:txBody>
          <a:bodyPr wrap="square">
            <a:spAutoFit/>
          </a:bodyPr>
          <a:lstStyle/>
          <a:p>
            <a:pPr>
              <a:spcBef>
                <a:spcPct val="0"/>
              </a:spcBef>
            </a:pPr>
            <a:r>
              <a:rPr lang="en-GB" dirty="0" smtClean="0">
                <a:latin typeface="Arial Rounded MT Bold" pitchFamily="34" charset="0"/>
              </a:rPr>
              <a:t>    	</a:t>
            </a:r>
            <a:r>
              <a:rPr lang="en-US" dirty="0" smtClean="0">
                <a:latin typeface="Arial Rounded MT Bold" pitchFamily="34" charset="0"/>
              </a:rPr>
              <a:t>Operations on Collections of Abstract Data Types</a:t>
            </a:r>
          </a:p>
          <a:p>
            <a:endParaRPr lang="en-US" dirty="0" smtClean="0">
              <a:latin typeface="Arial Rounded MT Bold" pitchFamily="34" charset="0"/>
            </a:endParaRPr>
          </a:p>
          <a:p>
            <a:r>
              <a:rPr lang="en-US" dirty="0" smtClean="0">
                <a:latin typeface="Arial Rounded MT Bold" pitchFamily="34" charset="0"/>
              </a:rPr>
              <a:t>	Data model operations are provided during instantiation</a:t>
            </a:r>
          </a:p>
          <a:p>
            <a:endParaRPr lang="en-US" dirty="0" smtClean="0">
              <a:latin typeface="Arial Rounded MT Bold" pitchFamily="34" charset="0"/>
            </a:endParaRPr>
          </a:p>
          <a:p>
            <a:r>
              <a:rPr lang="en-US" dirty="0" smtClean="0">
                <a:latin typeface="Arial Rounded MT Bold" pitchFamily="34" charset="0"/>
              </a:rPr>
              <a:t>	For example </a:t>
            </a:r>
          </a:p>
          <a:p>
            <a:pPr lvl="1"/>
            <a:r>
              <a:rPr lang="en-US" dirty="0" smtClean="0">
                <a:latin typeface="Arial Rounded MT Bold" pitchFamily="34" charset="0"/>
              </a:rPr>
              <a:t>		</a:t>
            </a:r>
          </a:p>
          <a:p>
            <a:pPr lvl="1"/>
            <a:r>
              <a:rPr lang="en-US" dirty="0" smtClean="0">
                <a:latin typeface="Arial Rounded MT Bold" pitchFamily="34" charset="0"/>
              </a:rPr>
              <a:t>		Sort operator accepts a list of comparators</a:t>
            </a:r>
          </a:p>
          <a:p>
            <a:pPr lvl="1"/>
            <a:r>
              <a:rPr lang="en-US" dirty="0" smtClean="0">
                <a:latin typeface="Arial Rounded MT Bold" pitchFamily="34" charset="0"/>
              </a:rPr>
              <a:t>		</a:t>
            </a:r>
          </a:p>
          <a:p>
            <a:pPr lvl="1"/>
            <a:r>
              <a:rPr lang="en-US" dirty="0" smtClean="0">
                <a:latin typeface="Arial Rounded MT Bold" pitchFamily="34" charset="0"/>
              </a:rPr>
              <a:t>		Hash-based </a:t>
            </a:r>
            <a:r>
              <a:rPr lang="en-US" dirty="0" err="1" smtClean="0">
                <a:latin typeface="Arial Rounded MT Bold" pitchFamily="34" charset="0"/>
              </a:rPr>
              <a:t>Groupby</a:t>
            </a:r>
            <a:r>
              <a:rPr lang="en-US" dirty="0" smtClean="0">
                <a:latin typeface="Arial Rounded MT Bold" pitchFamily="34" charset="0"/>
              </a:rPr>
              <a:t> accepts a list of hash-		 functions and a list of comparators</a:t>
            </a:r>
          </a:p>
          <a:p>
            <a:pPr lvl="1"/>
            <a:r>
              <a:rPr lang="en-US" dirty="0" smtClean="0">
                <a:latin typeface="Arial Rounded MT Bold" pitchFamily="34" charset="0"/>
              </a:rPr>
              <a:t>		</a:t>
            </a:r>
          </a:p>
          <a:p>
            <a:pPr lvl="1"/>
            <a:r>
              <a:rPr lang="en-US" dirty="0" smtClean="0">
                <a:latin typeface="Arial Rounded MT Bold" pitchFamily="34" charset="0"/>
              </a:rPr>
              <a:t>		Hash-Partitioning connector accepts a hash-		 function</a:t>
            </a:r>
          </a:p>
        </p:txBody>
      </p:sp>
      <p:sp>
        <p:nvSpPr>
          <p:cNvPr id="14" name="Bevel 13"/>
          <p:cNvSpPr/>
          <p:nvPr/>
        </p:nvSpPr>
        <p:spPr>
          <a:xfrm>
            <a:off x="1835696" y="1628800"/>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1" name="Bevel 10"/>
          <p:cNvSpPr/>
          <p:nvPr/>
        </p:nvSpPr>
        <p:spPr>
          <a:xfrm>
            <a:off x="2555776" y="3253920"/>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9" name="Bevel 18"/>
          <p:cNvSpPr/>
          <p:nvPr/>
        </p:nvSpPr>
        <p:spPr>
          <a:xfrm>
            <a:off x="1835696" y="2722568"/>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1" name="Bevel 20"/>
          <p:cNvSpPr/>
          <p:nvPr/>
        </p:nvSpPr>
        <p:spPr>
          <a:xfrm>
            <a:off x="1835696" y="2173800"/>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0" name="Bevel 9"/>
          <p:cNvSpPr/>
          <p:nvPr/>
        </p:nvSpPr>
        <p:spPr>
          <a:xfrm>
            <a:off x="2555776" y="3789040"/>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2" name="Bevel 11"/>
          <p:cNvSpPr/>
          <p:nvPr/>
        </p:nvSpPr>
        <p:spPr>
          <a:xfrm>
            <a:off x="2555776" y="4653136"/>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5" name="TextBox 14"/>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6"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17" name="TextBox 16"/>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62</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1763688" y="268957"/>
            <a:ext cx="7092280" cy="639763"/>
          </a:xfrm>
        </p:spPr>
        <p:txBody>
          <a:bodyPr/>
          <a:lstStyle/>
          <a:p>
            <a:pPr algn="ctr">
              <a:buNone/>
            </a:pPr>
            <a:r>
              <a:rPr lang="en-US" sz="2800" dirty="0" smtClean="0">
                <a:solidFill>
                  <a:srgbClr val="0070C0"/>
                </a:solidFill>
                <a:latin typeface="Arial Rounded MT Bold" pitchFamily="34" charset="0"/>
              </a:rPr>
              <a:t>Hyracks Operator/Connector Interface</a:t>
            </a:r>
            <a:endParaRPr lang="en-US" sz="2800" dirty="0">
              <a:solidFill>
                <a:srgbClr val="0070C0"/>
              </a:solidFill>
              <a:latin typeface="Arial Rounded MT Bold" pitchFamily="34" charset="0"/>
            </a:endParaRPr>
          </a:p>
        </p:txBody>
      </p:sp>
      <p:sp>
        <p:nvSpPr>
          <p:cNvPr id="13" name="Rectangle 12"/>
          <p:cNvSpPr/>
          <p:nvPr/>
        </p:nvSpPr>
        <p:spPr>
          <a:xfrm>
            <a:off x="1475656" y="1484784"/>
            <a:ext cx="7488832" cy="4247317"/>
          </a:xfrm>
          <a:prstGeom prst="rect">
            <a:avLst/>
          </a:prstGeom>
          <a:ln>
            <a:noFill/>
          </a:ln>
        </p:spPr>
        <p:txBody>
          <a:bodyPr wrap="square">
            <a:spAutoFit/>
          </a:bodyPr>
          <a:lstStyle/>
          <a:p>
            <a:pPr>
              <a:spcBef>
                <a:spcPct val="0"/>
              </a:spcBef>
            </a:pPr>
            <a:r>
              <a:rPr lang="en-GB" dirty="0" smtClean="0">
                <a:latin typeface="Arial Rounded MT Bold" pitchFamily="34" charset="0"/>
              </a:rPr>
              <a:t>    	</a:t>
            </a:r>
            <a:r>
              <a:rPr lang="en-US" dirty="0" smtClean="0">
                <a:latin typeface="Arial Rounded MT Bold" pitchFamily="34" charset="0"/>
              </a:rPr>
              <a:t>Uniform push-style </a:t>
            </a:r>
            <a:r>
              <a:rPr lang="en-US" dirty="0" err="1" smtClean="0">
                <a:latin typeface="Arial Rounded MT Bold" pitchFamily="34" charset="0"/>
              </a:rPr>
              <a:t>iterator</a:t>
            </a:r>
            <a:r>
              <a:rPr lang="en-US" dirty="0" smtClean="0">
                <a:latin typeface="Arial Rounded MT Bold" pitchFamily="34" charset="0"/>
              </a:rPr>
              <a:t> interface that accept 	</a:t>
            </a:r>
            <a:r>
              <a:rPr lang="en-US" dirty="0" err="1" smtClean="0">
                <a:latin typeface="Arial Rounded MT Bold" pitchFamily="34" charset="0"/>
              </a:rPr>
              <a:t>ByteBuffer</a:t>
            </a:r>
            <a:r>
              <a:rPr lang="en-US" dirty="0" smtClean="0">
                <a:latin typeface="Arial Rounded MT Bold" pitchFamily="34" charset="0"/>
              </a:rPr>
              <a:t> objects</a:t>
            </a:r>
          </a:p>
          <a:p>
            <a:pPr>
              <a:spcBef>
                <a:spcPct val="0"/>
              </a:spcBef>
            </a:pPr>
            <a:endParaRPr lang="en-US" dirty="0" smtClean="0">
              <a:latin typeface="Arial Rounded MT Bold" pitchFamily="34" charset="0"/>
            </a:endParaRPr>
          </a:p>
          <a:p>
            <a:pPr>
              <a:spcBef>
                <a:spcPct val="0"/>
              </a:spcBef>
            </a:pPr>
            <a:endParaRPr lang="en-US" dirty="0" smtClean="0">
              <a:latin typeface="Arial Rounded MT Bold" pitchFamily="34" charset="0"/>
            </a:endParaRPr>
          </a:p>
          <a:p>
            <a:pPr>
              <a:spcBef>
                <a:spcPct val="0"/>
              </a:spcBef>
            </a:pPr>
            <a:endParaRPr lang="en-US" dirty="0" smtClean="0">
              <a:latin typeface="Arial Rounded MT Bold" pitchFamily="34" charset="0"/>
            </a:endParaRPr>
          </a:p>
          <a:p>
            <a:pPr>
              <a:spcBef>
                <a:spcPct val="0"/>
              </a:spcBef>
            </a:pPr>
            <a:endParaRPr lang="en-US" dirty="0" smtClean="0">
              <a:latin typeface="Arial Rounded MT Bold" pitchFamily="34" charset="0"/>
            </a:endParaRPr>
          </a:p>
          <a:p>
            <a:pPr>
              <a:spcBef>
                <a:spcPct val="0"/>
              </a:spcBef>
            </a:pPr>
            <a:endParaRPr lang="en-US" dirty="0" smtClean="0">
              <a:latin typeface="Arial Rounded MT Bold" pitchFamily="34" charset="0"/>
            </a:endParaRPr>
          </a:p>
          <a:p>
            <a:pPr>
              <a:spcBef>
                <a:spcPct val="0"/>
              </a:spcBef>
            </a:pPr>
            <a:endParaRPr lang="en-US" dirty="0" smtClean="0">
              <a:latin typeface="Arial Rounded MT Bold" pitchFamily="34" charset="0"/>
            </a:endParaRPr>
          </a:p>
          <a:p>
            <a:pPr>
              <a:spcBef>
                <a:spcPct val="0"/>
              </a:spcBef>
            </a:pPr>
            <a:endParaRPr lang="en-US" dirty="0" smtClean="0">
              <a:latin typeface="Arial Rounded MT Bold" pitchFamily="34" charset="0"/>
            </a:endParaRPr>
          </a:p>
          <a:p>
            <a:pPr>
              <a:spcBef>
                <a:spcPct val="0"/>
              </a:spcBef>
            </a:pPr>
            <a:endParaRPr lang="en-US" dirty="0" smtClean="0">
              <a:latin typeface="Arial Rounded MT Bold" pitchFamily="34" charset="0"/>
            </a:endParaRPr>
          </a:p>
          <a:p>
            <a:endParaRPr lang="en-US" dirty="0" smtClean="0">
              <a:latin typeface="Arial Rounded MT Bold" pitchFamily="34" charset="0"/>
            </a:endParaRPr>
          </a:p>
          <a:p>
            <a:r>
              <a:rPr lang="en-US" dirty="0" smtClean="0">
                <a:latin typeface="Arial Rounded MT Bold" pitchFamily="34" charset="0"/>
              </a:rPr>
              <a:t>	Data model operations are provided during instantiation</a:t>
            </a:r>
          </a:p>
          <a:p>
            <a:endParaRPr lang="en-US" dirty="0" smtClean="0">
              <a:latin typeface="Arial Rounded MT Bold" pitchFamily="34" charset="0"/>
            </a:endParaRPr>
          </a:p>
          <a:p>
            <a:r>
              <a:rPr lang="en-US" dirty="0" smtClean="0">
                <a:latin typeface="Arial Rounded MT Bold" pitchFamily="34" charset="0"/>
              </a:rPr>
              <a:t>	</a:t>
            </a:r>
          </a:p>
          <a:p>
            <a:pPr lvl="1"/>
            <a:r>
              <a:rPr lang="en-US" dirty="0" smtClean="0">
                <a:latin typeface="Arial Rounded MT Bold" pitchFamily="34" charset="0"/>
              </a:rPr>
              <a:t>		</a:t>
            </a:r>
          </a:p>
        </p:txBody>
      </p:sp>
      <p:sp>
        <p:nvSpPr>
          <p:cNvPr id="14" name="Bevel 13"/>
          <p:cNvSpPr/>
          <p:nvPr/>
        </p:nvSpPr>
        <p:spPr>
          <a:xfrm>
            <a:off x="1835696" y="1628800"/>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9" name="Bevel 18"/>
          <p:cNvSpPr/>
          <p:nvPr/>
        </p:nvSpPr>
        <p:spPr>
          <a:xfrm>
            <a:off x="1835696" y="4608424"/>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5" name="TextBox 14"/>
          <p:cNvSpPr txBox="1"/>
          <p:nvPr/>
        </p:nvSpPr>
        <p:spPr>
          <a:xfrm>
            <a:off x="2411760" y="2564904"/>
            <a:ext cx="6168676" cy="1569660"/>
          </a:xfrm>
          <a:prstGeom prst="rect">
            <a:avLst/>
          </a:prstGeom>
          <a:noFill/>
          <a:ln w="25400">
            <a:solidFill>
              <a:srgbClr val="0070C0"/>
            </a:solidFill>
          </a:ln>
        </p:spPr>
        <p:txBody>
          <a:bodyPr wrap="square" rtlCol="0">
            <a:spAutoFit/>
          </a:bodyPr>
          <a:lstStyle/>
          <a:p>
            <a:pPr>
              <a:buNone/>
            </a:pPr>
            <a:r>
              <a:rPr lang="en-US" sz="1600" dirty="0" smtClean="0">
                <a:latin typeface="Courier New" pitchFamily="49" charset="0"/>
                <a:cs typeface="Courier New" pitchFamily="49" charset="0"/>
              </a:rPr>
              <a:t>public interface </a:t>
            </a:r>
            <a:r>
              <a:rPr lang="en-US" sz="1600" dirty="0" err="1" smtClean="0">
                <a:latin typeface="Courier New" pitchFamily="49" charset="0"/>
                <a:cs typeface="Courier New" pitchFamily="49" charset="0"/>
              </a:rPr>
              <a:t>IFrameWriter</a:t>
            </a:r>
            <a:r>
              <a:rPr lang="en-US" sz="1600" dirty="0" smtClean="0">
                <a:latin typeface="Courier New" pitchFamily="49" charset="0"/>
                <a:cs typeface="Courier New" pitchFamily="49" charset="0"/>
              </a:rPr>
              <a:t> {</a:t>
            </a:r>
          </a:p>
          <a:p>
            <a:pPr>
              <a:buNone/>
            </a:pPr>
            <a:r>
              <a:rPr lang="en-US" sz="1600" dirty="0" smtClean="0">
                <a:latin typeface="Courier New" pitchFamily="49" charset="0"/>
                <a:cs typeface="Courier New" pitchFamily="49" charset="0"/>
              </a:rPr>
              <a:t>	public void open() …;</a:t>
            </a:r>
          </a:p>
          <a:p>
            <a:pPr>
              <a:buNone/>
            </a:pPr>
            <a:r>
              <a:rPr lang="en-US" sz="1600" dirty="0" smtClean="0">
                <a:latin typeface="Courier New" pitchFamily="49" charset="0"/>
                <a:cs typeface="Courier New" pitchFamily="49" charset="0"/>
              </a:rPr>
              <a:t>	public void close() …;</a:t>
            </a:r>
          </a:p>
          <a:p>
            <a:pPr>
              <a:buNone/>
            </a:pPr>
            <a:r>
              <a:rPr lang="en-US" sz="1600" dirty="0" smtClean="0">
                <a:latin typeface="Courier New" pitchFamily="49" charset="0"/>
                <a:cs typeface="Courier New" pitchFamily="49" charset="0"/>
              </a:rPr>
              <a:t>	public void </a:t>
            </a:r>
            <a:r>
              <a:rPr lang="en-US" sz="1600" dirty="0" err="1" smtClean="0">
                <a:latin typeface="Courier New" pitchFamily="49" charset="0"/>
                <a:cs typeface="Courier New" pitchFamily="49" charset="0"/>
              </a:rPr>
              <a:t>nextFrame</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ByteBuffer</a:t>
            </a:r>
            <a:r>
              <a:rPr lang="en-US" sz="1600" dirty="0" smtClean="0">
                <a:latin typeface="Courier New" pitchFamily="49" charset="0"/>
                <a:cs typeface="Courier New" pitchFamily="49" charset="0"/>
              </a:rPr>
              <a:t> frame)…;</a:t>
            </a:r>
          </a:p>
          <a:p>
            <a:pPr>
              <a:buNone/>
            </a:pPr>
            <a:r>
              <a:rPr lang="en-US" sz="1600" dirty="0" smtClean="0">
                <a:latin typeface="Courier New" pitchFamily="49" charset="0"/>
                <a:cs typeface="Courier New" pitchFamily="49" charset="0"/>
              </a:rPr>
              <a:t>}</a:t>
            </a:r>
          </a:p>
          <a:p>
            <a:endParaRPr lang="en-US" sz="1600" dirty="0"/>
          </a:p>
        </p:txBody>
      </p:sp>
      <p:sp>
        <p:nvSpPr>
          <p:cNvPr id="8" name="TextBox 7"/>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9"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10" name="TextBox 9"/>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63</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2010776" y="44624"/>
            <a:ext cx="6521664" cy="639763"/>
          </a:xfrm>
        </p:spPr>
        <p:txBody>
          <a:bodyPr/>
          <a:lstStyle/>
          <a:p>
            <a:pPr algn="ctr">
              <a:buNone/>
            </a:pPr>
            <a:r>
              <a:rPr lang="en-US" sz="2800" dirty="0" smtClean="0">
                <a:solidFill>
                  <a:srgbClr val="0070C0"/>
                </a:solidFill>
                <a:latin typeface="Arial Rounded MT Bold" pitchFamily="34" charset="0"/>
              </a:rPr>
              <a:t>Hadoop Compatibility Layer</a:t>
            </a:r>
            <a:endParaRPr lang="en-US" sz="2800" dirty="0">
              <a:solidFill>
                <a:srgbClr val="0070C0"/>
              </a:solidFill>
              <a:latin typeface="Arial Rounded MT Bold" pitchFamily="34" charset="0"/>
            </a:endParaRPr>
          </a:p>
        </p:txBody>
      </p:sp>
      <p:sp>
        <p:nvSpPr>
          <p:cNvPr id="13" name="Rectangle 12"/>
          <p:cNvSpPr/>
          <p:nvPr/>
        </p:nvSpPr>
        <p:spPr>
          <a:xfrm>
            <a:off x="80208" y="692696"/>
            <a:ext cx="6336704" cy="3970318"/>
          </a:xfrm>
          <a:prstGeom prst="rect">
            <a:avLst/>
          </a:prstGeom>
          <a:ln>
            <a:noFill/>
          </a:ln>
        </p:spPr>
        <p:txBody>
          <a:bodyPr wrap="square">
            <a:spAutoFit/>
          </a:bodyPr>
          <a:lstStyle/>
          <a:p>
            <a:pPr>
              <a:spcBef>
                <a:spcPct val="0"/>
              </a:spcBef>
            </a:pPr>
            <a:r>
              <a:rPr lang="en-GB" dirty="0" smtClean="0">
                <a:latin typeface="Arial Rounded MT Bold" pitchFamily="34" charset="0"/>
              </a:rPr>
              <a:t>	GOAL</a:t>
            </a:r>
          </a:p>
          <a:p>
            <a:pPr>
              <a:spcBef>
                <a:spcPct val="0"/>
              </a:spcBef>
            </a:pPr>
            <a:r>
              <a:rPr lang="en-GB" dirty="0" smtClean="0">
                <a:latin typeface="Arial Rounded MT Bold" pitchFamily="34" charset="0"/>
              </a:rPr>
              <a:t>    		Run Hadoop jobs unchanged on top of 		Hyracks</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HOW</a:t>
            </a:r>
          </a:p>
          <a:p>
            <a:pPr>
              <a:spcBef>
                <a:spcPct val="0"/>
              </a:spcBef>
            </a:pPr>
            <a:r>
              <a:rPr lang="en-GB" dirty="0" smtClean="0">
                <a:latin typeface="Arial Rounded MT Bold" pitchFamily="34" charset="0"/>
              </a:rPr>
              <a:t>		Clients-side library converts a Hadoop 		job spec into an equivalent Hyracks job 		spec </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Hyracks has operator to interact with 		HDFS</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a:t>
            </a:r>
            <a:r>
              <a:rPr lang="en-GB" dirty="0" err="1" smtClean="0">
                <a:latin typeface="Arial Rounded MT Bold" pitchFamily="34" charset="0"/>
              </a:rPr>
              <a:t>Dcache</a:t>
            </a:r>
            <a:r>
              <a:rPr lang="en-GB" dirty="0" smtClean="0">
                <a:latin typeface="Arial Rounded MT Bold" pitchFamily="34" charset="0"/>
              </a:rPr>
              <a:t> provides distributed cache 		functionality		</a:t>
            </a:r>
          </a:p>
        </p:txBody>
      </p:sp>
      <p:sp>
        <p:nvSpPr>
          <p:cNvPr id="14" name="Bevel 13"/>
          <p:cNvSpPr/>
          <p:nvPr/>
        </p:nvSpPr>
        <p:spPr>
          <a:xfrm>
            <a:off x="710864" y="823064"/>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2" name="Bevel 21"/>
          <p:cNvSpPr/>
          <p:nvPr/>
        </p:nvSpPr>
        <p:spPr>
          <a:xfrm>
            <a:off x="1502952" y="2218512"/>
            <a:ext cx="144016" cy="144016"/>
          </a:xfrm>
          <a:prstGeom prst="bevel">
            <a:avLst/>
          </a:prstGeom>
          <a:solidFill>
            <a:srgbClr val="0070C0"/>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6" name="Bevel 15"/>
          <p:cNvSpPr/>
          <p:nvPr/>
        </p:nvSpPr>
        <p:spPr>
          <a:xfrm>
            <a:off x="1516600" y="4135432"/>
            <a:ext cx="144016" cy="144016"/>
          </a:xfrm>
          <a:prstGeom prst="bevel">
            <a:avLst/>
          </a:prstGeom>
          <a:solidFill>
            <a:srgbClr val="0070C0"/>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7" name="Bevel 16"/>
          <p:cNvSpPr/>
          <p:nvPr/>
        </p:nvSpPr>
        <p:spPr>
          <a:xfrm>
            <a:off x="1530248" y="1097448"/>
            <a:ext cx="144016" cy="144016"/>
          </a:xfrm>
          <a:prstGeom prst="bevel">
            <a:avLst/>
          </a:prstGeom>
          <a:solidFill>
            <a:srgbClr val="0070C0"/>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8" name="Bevel 17"/>
          <p:cNvSpPr/>
          <p:nvPr/>
        </p:nvSpPr>
        <p:spPr>
          <a:xfrm>
            <a:off x="1516600" y="3298632"/>
            <a:ext cx="144016" cy="144016"/>
          </a:xfrm>
          <a:prstGeom prst="bevel">
            <a:avLst/>
          </a:prstGeom>
          <a:solidFill>
            <a:srgbClr val="0070C0"/>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9" name="Bevel 18"/>
          <p:cNvSpPr/>
          <p:nvPr/>
        </p:nvSpPr>
        <p:spPr>
          <a:xfrm>
            <a:off x="714632" y="1930480"/>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pic>
        <p:nvPicPr>
          <p:cNvPr id="15" name="Content Placeholder 5" descr="hadoopcompat_server.png"/>
          <p:cNvPicPr>
            <a:picLocks noGrp="1" noChangeAspect="1"/>
          </p:cNvPicPr>
          <p:nvPr>
            <p:ph sz="half" idx="2"/>
          </p:nvPr>
        </p:nvPicPr>
        <p:blipFill>
          <a:blip r:embed="rId3" cstate="print"/>
          <a:srcRect l="-3058" r="-3058"/>
          <a:stretch>
            <a:fillRect/>
          </a:stretch>
        </p:blipFill>
        <p:spPr>
          <a:xfrm>
            <a:off x="6372200" y="764704"/>
            <a:ext cx="2686144" cy="3881887"/>
          </a:xfrm>
          <a:ln>
            <a:solidFill>
              <a:srgbClr val="0070C0"/>
            </a:solidFill>
          </a:ln>
        </p:spPr>
      </p:pic>
      <p:pic>
        <p:nvPicPr>
          <p:cNvPr id="20" name="Picture 19" descr="hyrax-hadoop.png"/>
          <p:cNvPicPr>
            <a:picLocks noChangeAspect="1"/>
          </p:cNvPicPr>
          <p:nvPr/>
        </p:nvPicPr>
        <p:blipFill>
          <a:blip r:embed="rId4" cstate="print"/>
          <a:stretch>
            <a:fillRect/>
          </a:stretch>
        </p:blipFill>
        <p:spPr>
          <a:xfrm>
            <a:off x="1516600" y="5085184"/>
            <a:ext cx="7560840" cy="648072"/>
          </a:xfrm>
          <a:prstGeom prst="rect">
            <a:avLst/>
          </a:prstGeom>
          <a:ln>
            <a:solidFill>
              <a:srgbClr val="0070C0"/>
            </a:solidFill>
          </a:ln>
        </p:spPr>
      </p:pic>
      <p:sp>
        <p:nvSpPr>
          <p:cNvPr id="12" name="TextBox 11"/>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21" name="Picture 2" descr="https://secure.gravatar.com/avatar/8a7efd209b0829562175c11822eb540b?s=420&amp;d=https://a248.e.akamai.net/assets.github.com%2Fimages%2Fgravatars%2Fgravatar-org-420.png"/>
          <p:cNvPicPr>
            <a:picLocks noChangeAspect="1" noChangeArrowheads="1"/>
          </p:cNvPicPr>
          <p:nvPr/>
        </p:nvPicPr>
        <p:blipFill>
          <a:blip r:embed="rId5" cstate="print"/>
          <a:srcRect/>
          <a:stretch>
            <a:fillRect/>
          </a:stretch>
        </p:blipFill>
        <p:spPr bwMode="auto">
          <a:xfrm>
            <a:off x="2411760" y="6309320"/>
            <a:ext cx="504056" cy="432048"/>
          </a:xfrm>
          <a:prstGeom prst="rect">
            <a:avLst/>
          </a:prstGeom>
          <a:noFill/>
          <a:ln>
            <a:solidFill>
              <a:schemeClr val="accent1"/>
            </a:solidFill>
          </a:ln>
        </p:spPr>
      </p:pic>
      <p:sp>
        <p:nvSpPr>
          <p:cNvPr id="23" name="TextBox 22"/>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64</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755576" y="2828453"/>
            <a:ext cx="2743200" cy="1896691"/>
          </a:xfrm>
        </p:spPr>
        <p:txBody>
          <a:bodyPr>
            <a:normAutofit/>
          </a:bodyPr>
          <a:lstStyle/>
          <a:p>
            <a:pPr>
              <a:buFont typeface="Wingdings" pitchFamily="2" charset="2"/>
              <a:buChar char="v"/>
            </a:pPr>
            <a:r>
              <a:rPr lang="en-US" sz="1600" dirty="0" smtClean="0">
                <a:latin typeface="Arial Rounded MT Bold" pitchFamily="34" charset="0"/>
              </a:rPr>
              <a:t>Extensible Data Model</a:t>
            </a:r>
          </a:p>
          <a:p>
            <a:pPr>
              <a:buFont typeface="Wingdings" pitchFamily="2" charset="2"/>
              <a:buChar char="v"/>
            </a:pPr>
            <a:endParaRPr lang="en-US" sz="1600" dirty="0" smtClean="0">
              <a:latin typeface="Arial Rounded MT Bold" pitchFamily="34" charset="0"/>
            </a:endParaRPr>
          </a:p>
          <a:p>
            <a:pPr>
              <a:buFont typeface="Wingdings" pitchFamily="2" charset="2"/>
              <a:buChar char="v"/>
            </a:pPr>
            <a:r>
              <a:rPr lang="en-US" sz="1600" dirty="0" smtClean="0">
                <a:latin typeface="Arial Rounded MT Bold" pitchFamily="34" charset="0"/>
              </a:rPr>
              <a:t>Fault Tolerance</a:t>
            </a:r>
            <a:endParaRPr lang="en-US" sz="1600" dirty="0">
              <a:latin typeface="Arial Rounded MT Bold" pitchFamily="34" charset="0"/>
            </a:endParaRPr>
          </a:p>
        </p:txBody>
      </p:sp>
      <p:sp>
        <p:nvSpPr>
          <p:cNvPr id="10" name="Content Placeholder 9"/>
          <p:cNvSpPr>
            <a:spLocks noGrp="1"/>
          </p:cNvSpPr>
          <p:nvPr>
            <p:ph sz="half" idx="2"/>
          </p:nvPr>
        </p:nvSpPr>
        <p:spPr>
          <a:xfrm>
            <a:off x="3536876" y="2828453"/>
            <a:ext cx="2743200" cy="2976811"/>
          </a:xfrm>
        </p:spPr>
        <p:txBody>
          <a:bodyPr>
            <a:normAutofit/>
          </a:bodyPr>
          <a:lstStyle/>
          <a:p>
            <a:pPr>
              <a:buFont typeface="Wingdings" pitchFamily="2" charset="2"/>
              <a:buChar char="v"/>
            </a:pPr>
            <a:r>
              <a:rPr lang="en-US" sz="1600" dirty="0" smtClean="0">
                <a:latin typeface="Arial Rounded MT Bold" pitchFamily="34" charset="0"/>
              </a:rPr>
              <a:t>More flexible computational model</a:t>
            </a:r>
          </a:p>
          <a:p>
            <a:pPr>
              <a:buFont typeface="Wingdings" pitchFamily="2" charset="2"/>
              <a:buChar char="v"/>
            </a:pPr>
            <a:endParaRPr lang="en-US" sz="1600" dirty="0" smtClean="0">
              <a:latin typeface="Arial Rounded MT Bold" pitchFamily="34" charset="0"/>
            </a:endParaRPr>
          </a:p>
          <a:p>
            <a:pPr>
              <a:buFont typeface="Wingdings" pitchFamily="2" charset="2"/>
              <a:buChar char="v"/>
            </a:pPr>
            <a:r>
              <a:rPr lang="en-US" sz="1600" dirty="0" smtClean="0">
                <a:latin typeface="Arial Rounded MT Bold" pitchFamily="34" charset="0"/>
              </a:rPr>
              <a:t>Generalize runtime processing model</a:t>
            </a:r>
          </a:p>
          <a:p>
            <a:pPr>
              <a:buFont typeface="Wingdings" pitchFamily="2" charset="2"/>
              <a:buChar char="v"/>
            </a:pPr>
            <a:endParaRPr lang="en-US" sz="1600" dirty="0" smtClean="0">
              <a:latin typeface="Arial Rounded MT Bold" pitchFamily="34" charset="0"/>
            </a:endParaRPr>
          </a:p>
          <a:p>
            <a:pPr>
              <a:buFont typeface="Wingdings" pitchFamily="2" charset="2"/>
              <a:buChar char="v"/>
            </a:pPr>
            <a:r>
              <a:rPr lang="en-US" sz="1600" dirty="0" smtClean="0">
                <a:latin typeface="Arial Rounded MT Bold" pitchFamily="34" charset="0"/>
              </a:rPr>
              <a:t>Better support (transparency) for scheduling</a:t>
            </a:r>
          </a:p>
        </p:txBody>
      </p:sp>
      <p:sp>
        <p:nvSpPr>
          <p:cNvPr id="12" name="Content Placeholder 11"/>
          <p:cNvSpPr>
            <a:spLocks noGrp="1"/>
          </p:cNvSpPr>
          <p:nvPr>
            <p:ph sz="half" idx="14"/>
          </p:nvPr>
        </p:nvSpPr>
        <p:spPr>
          <a:xfrm>
            <a:off x="6318176" y="2828453"/>
            <a:ext cx="2743200" cy="2544763"/>
          </a:xfrm>
        </p:spPr>
        <p:txBody>
          <a:bodyPr>
            <a:normAutofit fontScale="85000" lnSpcReduction="10000"/>
          </a:bodyPr>
          <a:lstStyle/>
          <a:p>
            <a:pPr>
              <a:buFont typeface="Wingdings" pitchFamily="2" charset="2"/>
              <a:buChar char="v"/>
            </a:pPr>
            <a:r>
              <a:rPr lang="en-US" sz="1900" dirty="0" smtClean="0">
                <a:latin typeface="Arial Rounded MT Bold" pitchFamily="34" charset="0"/>
              </a:rPr>
              <a:t>Data as a first class citizen</a:t>
            </a:r>
          </a:p>
          <a:p>
            <a:pPr>
              <a:buFont typeface="Wingdings" pitchFamily="2" charset="2"/>
              <a:buChar char="v"/>
            </a:pPr>
            <a:endParaRPr lang="en-US" sz="1900" dirty="0" smtClean="0">
              <a:latin typeface="Arial Rounded MT Bold" pitchFamily="34" charset="0"/>
            </a:endParaRPr>
          </a:p>
          <a:p>
            <a:pPr>
              <a:buFont typeface="Wingdings" pitchFamily="2" charset="2"/>
              <a:buChar char="v"/>
            </a:pPr>
            <a:r>
              <a:rPr lang="en-US" sz="1900" dirty="0" smtClean="0">
                <a:latin typeface="Arial Rounded MT Bold" pitchFamily="34" charset="0"/>
              </a:rPr>
              <a:t>Commonly occurring Data operators</a:t>
            </a:r>
          </a:p>
          <a:p>
            <a:pPr>
              <a:buFont typeface="Wingdings" pitchFamily="2" charset="2"/>
              <a:buChar char="v"/>
            </a:pPr>
            <a:endParaRPr lang="en-US" sz="1900" dirty="0" smtClean="0">
              <a:latin typeface="Arial Rounded MT Bold" pitchFamily="34" charset="0"/>
            </a:endParaRPr>
          </a:p>
          <a:p>
            <a:pPr>
              <a:buFont typeface="Wingdings" pitchFamily="2" charset="2"/>
              <a:buChar char="v"/>
            </a:pPr>
            <a:r>
              <a:rPr lang="en-US" sz="1900" dirty="0" smtClean="0">
                <a:latin typeface="Arial Rounded MT Bold" pitchFamily="34" charset="0"/>
              </a:rPr>
              <a:t>Support common data communication patterns</a:t>
            </a:r>
          </a:p>
          <a:p>
            <a:endParaRPr lang="en-US" dirty="0" smtClean="0"/>
          </a:p>
          <a:p>
            <a:endParaRPr lang="en-US" dirty="0"/>
          </a:p>
        </p:txBody>
      </p:sp>
      <p:sp>
        <p:nvSpPr>
          <p:cNvPr id="17" name="Title 5"/>
          <p:cNvSpPr>
            <a:spLocks noGrp="1"/>
          </p:cNvSpPr>
          <p:nvPr>
            <p:ph type="title"/>
          </p:nvPr>
        </p:nvSpPr>
        <p:spPr>
          <a:xfrm>
            <a:off x="1650736" y="124941"/>
            <a:ext cx="6521664" cy="639763"/>
          </a:xfrm>
        </p:spPr>
        <p:txBody>
          <a:bodyPr/>
          <a:lstStyle/>
          <a:p>
            <a:pPr algn="ctr">
              <a:buNone/>
            </a:pPr>
            <a:r>
              <a:rPr lang="en-US" sz="2800" dirty="0" err="1" smtClean="0">
                <a:solidFill>
                  <a:srgbClr val="0070C0"/>
                </a:solidFill>
                <a:latin typeface="Arial Rounded MT Bold" pitchFamily="34" charset="0"/>
              </a:rPr>
              <a:t>Hyracks</a:t>
            </a:r>
            <a:r>
              <a:rPr lang="en-US" sz="2800" dirty="0" smtClean="0">
                <a:solidFill>
                  <a:srgbClr val="0070C0"/>
                </a:solidFill>
                <a:latin typeface="Arial Rounded MT Bold" pitchFamily="34" charset="0"/>
              </a:rPr>
              <a:t> </a:t>
            </a:r>
            <a:r>
              <a:rPr lang="en-US" sz="2800" dirty="0" err="1" smtClean="0">
                <a:solidFill>
                  <a:srgbClr val="0070C0"/>
                </a:solidFill>
                <a:latin typeface="Arial Rounded MT Bold" pitchFamily="34" charset="0"/>
              </a:rPr>
              <a:t>vs</a:t>
            </a:r>
            <a:r>
              <a:rPr lang="en-US" sz="2800" dirty="0" smtClean="0">
                <a:solidFill>
                  <a:srgbClr val="0070C0"/>
                </a:solidFill>
                <a:latin typeface="Arial Rounded MT Bold" pitchFamily="34" charset="0"/>
              </a:rPr>
              <a:t> Alternatives</a:t>
            </a:r>
            <a:endParaRPr lang="en-US" sz="2800" dirty="0">
              <a:solidFill>
                <a:srgbClr val="0070C0"/>
              </a:solidFill>
              <a:latin typeface="Arial Rounded MT Bold" pitchFamily="34" charset="0"/>
            </a:endParaRPr>
          </a:p>
        </p:txBody>
      </p:sp>
      <p:sp>
        <p:nvSpPr>
          <p:cNvPr id="23" name="Round Diagonal Corner Rectangle 22"/>
          <p:cNvSpPr/>
          <p:nvPr/>
        </p:nvSpPr>
        <p:spPr>
          <a:xfrm>
            <a:off x="1043608" y="1340768"/>
            <a:ext cx="2160240" cy="936104"/>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Arial Rounded MT Bold" pitchFamily="34" charset="0"/>
              </a:rPr>
              <a:t>Parallel Databases</a:t>
            </a:r>
            <a:endParaRPr lang="en-GB" dirty="0">
              <a:latin typeface="Arial Rounded MT Bold" pitchFamily="34" charset="0"/>
            </a:endParaRPr>
          </a:p>
        </p:txBody>
      </p:sp>
      <p:sp>
        <p:nvSpPr>
          <p:cNvPr id="29" name="Round Diagonal Corner Rectangle 28"/>
          <p:cNvSpPr/>
          <p:nvPr/>
        </p:nvSpPr>
        <p:spPr>
          <a:xfrm>
            <a:off x="3851920" y="1340768"/>
            <a:ext cx="2160240" cy="936104"/>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Arial Rounded MT Bold" pitchFamily="34" charset="0"/>
              </a:rPr>
              <a:t>Hadoop</a:t>
            </a:r>
            <a:endParaRPr lang="en-GB" dirty="0">
              <a:latin typeface="Arial Rounded MT Bold" pitchFamily="34" charset="0"/>
            </a:endParaRPr>
          </a:p>
        </p:txBody>
      </p:sp>
      <p:sp>
        <p:nvSpPr>
          <p:cNvPr id="30" name="Round Diagonal Corner Rectangle 29"/>
          <p:cNvSpPr/>
          <p:nvPr/>
        </p:nvSpPr>
        <p:spPr>
          <a:xfrm>
            <a:off x="6632936" y="1340768"/>
            <a:ext cx="2160240" cy="936104"/>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Arial Rounded MT Bold" pitchFamily="34" charset="0"/>
              </a:rPr>
              <a:t>Dryad</a:t>
            </a:r>
            <a:endParaRPr lang="en-GB" dirty="0">
              <a:latin typeface="Arial Rounded MT Bold" pitchFamily="34" charset="0"/>
            </a:endParaRPr>
          </a:p>
        </p:txBody>
      </p:sp>
      <p:sp>
        <p:nvSpPr>
          <p:cNvPr id="11" name="TextBox 10"/>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3"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14" name="TextBox 13"/>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65</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2699792" y="1412777"/>
            <a:ext cx="5544616" cy="3600400"/>
            <a:chOff x="2699792" y="1520551"/>
            <a:chExt cx="5695731" cy="3492625"/>
          </a:xfrm>
        </p:grpSpPr>
        <p:sp>
          <p:nvSpPr>
            <p:cNvPr id="12" name="Rectangle 11"/>
            <p:cNvSpPr/>
            <p:nvPr/>
          </p:nvSpPr>
          <p:spPr>
            <a:xfrm>
              <a:off x="2699792" y="1520552"/>
              <a:ext cx="5616624" cy="3492624"/>
            </a:xfrm>
            <a:prstGeom prst="rect">
              <a:avLst/>
            </a:prstGeom>
            <a:ln>
              <a:noFill/>
            </a:ln>
            <a:effectLst>
              <a:outerShdw blurRad="50800" dist="50800" dir="5400000" algn="ctr" rotWithShape="0">
                <a:schemeClr val="tx1">
                  <a:lumMod val="65000"/>
                  <a:lumOff val="35000"/>
                </a:schemeClr>
              </a:outerShdw>
            </a:effectLst>
          </p:spPr>
        </p:sp>
        <p:sp>
          <p:nvSpPr>
            <p:cNvPr id="13" name="Freeform 12"/>
            <p:cNvSpPr/>
            <p:nvPr/>
          </p:nvSpPr>
          <p:spPr>
            <a:xfrm rot="21600000">
              <a:off x="2699792" y="1520551"/>
              <a:ext cx="1328738" cy="349262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1">
                <a:lumMod val="60000"/>
                <a:lumOff val="40000"/>
              </a:schemeClr>
            </a:solidFill>
            <a:ln>
              <a:solidFill>
                <a:schemeClr val="accent1">
                  <a:lumMod val="40000"/>
                  <a:lumOff val="60000"/>
                </a:schemeClr>
              </a:solidFill>
            </a:ln>
          </p:spPr>
          <p:style>
            <a:lnRef idx="2">
              <a:scrgbClr r="0" g="0" b="0"/>
            </a:lnRef>
            <a:fillRef idx="1">
              <a:schemeClr val="accent2">
                <a:alpha val="90000"/>
                <a:hueOff val="0"/>
                <a:satOff val="0"/>
                <a:lumOff val="0"/>
                <a:alphaOff val="0"/>
              </a:schemeClr>
            </a:fillRef>
            <a:effectRef idx="0">
              <a:schemeClr val="accent2">
                <a:alpha val="90000"/>
                <a:hueOff val="0"/>
                <a:satOff val="0"/>
                <a:lumOff val="0"/>
                <a:alphaOff val="0"/>
              </a:schemeClr>
            </a:effectRef>
            <a:fontRef idx="minor">
              <a:schemeClr val="lt1"/>
            </a:fontRef>
          </p:style>
          <p:txBody>
            <a:bodyPr spcFirstLastPara="0" vert="horz" wrap="square" lIns="101599" tIns="698526" rIns="101601" bIns="698525" numCol="1" spcCol="1270" anchor="t" anchorCtr="0">
              <a:noAutofit/>
            </a:bodyPr>
            <a:lstStyle/>
            <a:p>
              <a:pPr lvl="0" algn="l" defTabSz="711200">
                <a:lnSpc>
                  <a:spcPct val="90000"/>
                </a:lnSpc>
                <a:spcBef>
                  <a:spcPct val="0"/>
                </a:spcBef>
                <a:spcAft>
                  <a:spcPct val="35000"/>
                </a:spcAft>
              </a:pPr>
              <a:endParaRPr lang="en-US" sz="1600" dirty="0" smtClean="0"/>
            </a:p>
            <a:p>
              <a:pPr lvl="0" algn="l" defTabSz="711200">
                <a:lnSpc>
                  <a:spcPct val="90000"/>
                </a:lnSpc>
                <a:spcBef>
                  <a:spcPct val="0"/>
                </a:spcBef>
                <a:spcAft>
                  <a:spcPct val="35000"/>
                </a:spcAft>
              </a:pPr>
              <a:endParaRPr lang="en-US" sz="1600" dirty="0" smtClean="0"/>
            </a:p>
            <a:p>
              <a:pPr lvl="0" algn="ctr" defTabSz="711200">
                <a:lnSpc>
                  <a:spcPct val="90000"/>
                </a:lnSpc>
                <a:spcBef>
                  <a:spcPct val="0"/>
                </a:spcBef>
                <a:spcAft>
                  <a:spcPct val="35000"/>
                </a:spcAft>
              </a:pPr>
              <a:r>
                <a:rPr lang="en-US" sz="1600" b="1" dirty="0" smtClean="0">
                  <a:solidFill>
                    <a:schemeClr val="tx1"/>
                  </a:solidFill>
                </a:rPr>
                <a:t>Task Scheduling</a:t>
              </a:r>
              <a:endParaRPr lang="en-US" sz="1400" b="1" kern="1200" dirty="0">
                <a:solidFill>
                  <a:schemeClr val="tx1"/>
                </a:solidFill>
              </a:endParaRPr>
            </a:p>
          </p:txBody>
        </p:sp>
        <p:sp>
          <p:nvSpPr>
            <p:cNvPr id="14" name="Freeform 13"/>
            <p:cNvSpPr/>
            <p:nvPr/>
          </p:nvSpPr>
          <p:spPr>
            <a:xfrm rot="21600000">
              <a:off x="4129538" y="1520551"/>
              <a:ext cx="1328738" cy="349262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1">
                <a:lumMod val="60000"/>
                <a:lumOff val="40000"/>
              </a:schemeClr>
            </a:solidFill>
            <a:ln>
              <a:solidFill>
                <a:schemeClr val="accent1">
                  <a:lumMod val="40000"/>
                  <a:lumOff val="60000"/>
                </a:schemeClr>
              </a:solidFill>
            </a:ln>
          </p:spPr>
          <p:style>
            <a:lnRef idx="2">
              <a:schemeClr val="lt1">
                <a:hueOff val="0"/>
                <a:satOff val="0"/>
                <a:lumOff val="0"/>
                <a:alphaOff val="0"/>
              </a:schemeClr>
            </a:lnRef>
            <a:fillRef idx="1">
              <a:schemeClr val="accent2">
                <a:alpha val="90000"/>
                <a:hueOff val="0"/>
                <a:satOff val="0"/>
                <a:lumOff val="0"/>
                <a:alphaOff val="-13333"/>
              </a:schemeClr>
            </a:fillRef>
            <a:effectRef idx="0">
              <a:schemeClr val="accent2">
                <a:alpha val="90000"/>
                <a:hueOff val="0"/>
                <a:satOff val="0"/>
                <a:lumOff val="0"/>
                <a:alphaOff val="-13333"/>
              </a:schemeClr>
            </a:effectRef>
            <a:fontRef idx="minor">
              <a:schemeClr val="lt1"/>
            </a:fontRef>
          </p:style>
          <p:txBody>
            <a:bodyPr spcFirstLastPara="0" vert="horz" wrap="square" lIns="101600" tIns="698526" rIns="101601" bIns="698525" numCol="1" spcCol="1270" anchor="t" anchorCtr="0">
              <a:noAutofit/>
            </a:bodyPr>
            <a:lstStyle/>
            <a:p>
              <a:pPr lvl="0" algn="l" defTabSz="711200">
                <a:lnSpc>
                  <a:spcPct val="90000"/>
                </a:lnSpc>
                <a:spcBef>
                  <a:spcPct val="0"/>
                </a:spcBef>
                <a:spcAft>
                  <a:spcPct val="35000"/>
                </a:spcAft>
              </a:pPr>
              <a:endParaRPr lang="en-US" sz="1600" kern="1200" baseline="0" dirty="0" smtClean="0"/>
            </a:p>
            <a:p>
              <a:pPr lvl="0" algn="l" defTabSz="711200">
                <a:lnSpc>
                  <a:spcPct val="90000"/>
                </a:lnSpc>
                <a:spcBef>
                  <a:spcPct val="0"/>
                </a:spcBef>
                <a:spcAft>
                  <a:spcPct val="35000"/>
                </a:spcAft>
              </a:pPr>
              <a:endParaRPr lang="en-US" sz="1600" dirty="0" smtClean="0"/>
            </a:p>
            <a:p>
              <a:pPr lvl="0" algn="ctr" defTabSz="711200">
                <a:lnSpc>
                  <a:spcPct val="90000"/>
                </a:lnSpc>
                <a:spcBef>
                  <a:spcPct val="0"/>
                </a:spcBef>
                <a:spcAft>
                  <a:spcPct val="35000"/>
                </a:spcAft>
              </a:pPr>
              <a:r>
                <a:rPr lang="en-US" sz="1600" b="1" kern="1200" baseline="0" dirty="0" smtClean="0">
                  <a:solidFill>
                    <a:schemeClr val="tx1"/>
                  </a:solidFill>
                </a:rPr>
                <a:t>Load Balancing</a:t>
              </a:r>
              <a:endParaRPr lang="en-US" sz="1400" b="1" kern="1200" dirty="0">
                <a:solidFill>
                  <a:schemeClr val="tx1"/>
                </a:solidFill>
              </a:endParaRPr>
            </a:p>
          </p:txBody>
        </p:sp>
        <p:sp>
          <p:nvSpPr>
            <p:cNvPr id="15" name="Freeform 14"/>
            <p:cNvSpPr/>
            <p:nvPr/>
          </p:nvSpPr>
          <p:spPr>
            <a:xfrm rot="21600000">
              <a:off x="5557931" y="1520551"/>
              <a:ext cx="1328738" cy="349262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1">
                <a:lumMod val="60000"/>
                <a:lumOff val="40000"/>
              </a:schemeClr>
            </a:solidFill>
            <a:ln>
              <a:solidFill>
                <a:schemeClr val="accent1">
                  <a:lumMod val="40000"/>
                  <a:lumOff val="60000"/>
                </a:schemeClr>
              </a:solidFill>
            </a:ln>
          </p:spPr>
          <p:style>
            <a:lnRef idx="2">
              <a:schemeClr val="lt1">
                <a:hueOff val="0"/>
                <a:satOff val="0"/>
                <a:lumOff val="0"/>
                <a:alphaOff val="0"/>
              </a:schemeClr>
            </a:lnRef>
            <a:fillRef idx="1">
              <a:schemeClr val="accent2">
                <a:alpha val="90000"/>
                <a:hueOff val="0"/>
                <a:satOff val="0"/>
                <a:lumOff val="0"/>
                <a:alphaOff val="-26667"/>
              </a:schemeClr>
            </a:fillRef>
            <a:effectRef idx="0">
              <a:schemeClr val="accent2">
                <a:alpha val="90000"/>
                <a:hueOff val="0"/>
                <a:satOff val="0"/>
                <a:lumOff val="0"/>
                <a:alphaOff val="-26667"/>
              </a:schemeClr>
            </a:effectRef>
            <a:fontRef idx="minor">
              <a:schemeClr val="lt1"/>
            </a:fontRef>
          </p:style>
          <p:txBody>
            <a:bodyPr spcFirstLastPara="0" vert="horz" wrap="square" lIns="101600" tIns="698526" rIns="101601" bIns="698525" numCol="1" spcCol="1270" anchor="t" anchorCtr="0">
              <a:noAutofit/>
            </a:bodyPr>
            <a:lstStyle/>
            <a:p>
              <a:pPr lvl="0" algn="l"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endParaRPr lang="en-US" sz="1600" b="1" dirty="0" smtClean="0">
                <a:solidFill>
                  <a:schemeClr val="tx1"/>
                </a:solidFill>
              </a:endParaRPr>
            </a:p>
            <a:p>
              <a:pPr lvl="0" algn="ctr" defTabSz="711200">
                <a:lnSpc>
                  <a:spcPct val="90000"/>
                </a:lnSpc>
                <a:spcBef>
                  <a:spcPct val="0"/>
                </a:spcBef>
                <a:spcAft>
                  <a:spcPct val="35000"/>
                </a:spcAft>
              </a:pPr>
              <a:r>
                <a:rPr lang="en-US" sz="1600" b="1" kern="1200" dirty="0" smtClean="0">
                  <a:solidFill>
                    <a:schemeClr val="tx1"/>
                  </a:solidFill>
                </a:rPr>
                <a:t>Data Distribution</a:t>
              </a:r>
              <a:endParaRPr lang="en-US" sz="1400" b="1" kern="1200" dirty="0">
                <a:solidFill>
                  <a:schemeClr val="tx1"/>
                </a:solidFill>
              </a:endParaRPr>
            </a:p>
          </p:txBody>
        </p:sp>
        <p:sp>
          <p:nvSpPr>
            <p:cNvPr id="16" name="Freeform 15"/>
            <p:cNvSpPr/>
            <p:nvPr/>
          </p:nvSpPr>
          <p:spPr>
            <a:xfrm>
              <a:off x="6986323" y="1520551"/>
              <a:ext cx="1409200" cy="349262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1">
                <a:lumMod val="60000"/>
                <a:lumOff val="40000"/>
              </a:schemeClr>
            </a:solidFill>
            <a:ln>
              <a:solidFill>
                <a:schemeClr val="accent1">
                  <a:lumMod val="40000"/>
                  <a:lumOff val="60000"/>
                </a:schemeClr>
              </a:solidFill>
            </a:ln>
          </p:spPr>
          <p:style>
            <a:lnRef idx="2">
              <a:schemeClr val="lt1">
                <a:hueOff val="0"/>
                <a:satOff val="0"/>
                <a:lumOff val="0"/>
                <a:alphaOff val="0"/>
              </a:schemeClr>
            </a:lnRef>
            <a:fillRef idx="1">
              <a:schemeClr val="accent2">
                <a:alpha val="90000"/>
                <a:hueOff val="0"/>
                <a:satOff val="0"/>
                <a:lumOff val="0"/>
                <a:alphaOff val="-40000"/>
              </a:schemeClr>
            </a:fillRef>
            <a:effectRef idx="0">
              <a:schemeClr val="accent2">
                <a:alpha val="90000"/>
                <a:hueOff val="0"/>
                <a:satOff val="0"/>
                <a:lumOff val="0"/>
                <a:alphaOff val="-40000"/>
              </a:schemeClr>
            </a:effectRef>
            <a:fontRef idx="minor">
              <a:schemeClr val="lt1"/>
            </a:fontRef>
          </p:style>
          <p:txBody>
            <a:bodyPr spcFirstLastPara="0" vert="horz" wrap="square" lIns="101600" tIns="698526" rIns="101601" bIns="698525" numCol="1" spcCol="1270" anchor="t" anchorCtr="0">
              <a:noAutofit/>
            </a:bodyPr>
            <a:lstStyle/>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endParaRPr lang="en-US" sz="1600" dirty="0" smtClean="0"/>
            </a:p>
            <a:p>
              <a:pPr lvl="0" algn="ctr" defTabSz="711200">
                <a:lnSpc>
                  <a:spcPct val="90000"/>
                </a:lnSpc>
                <a:spcBef>
                  <a:spcPct val="0"/>
                </a:spcBef>
                <a:spcAft>
                  <a:spcPct val="35000"/>
                </a:spcAft>
              </a:pPr>
              <a:r>
                <a:rPr lang="en-US" sz="1600" b="1" kern="1200" dirty="0" smtClean="0">
                  <a:solidFill>
                    <a:schemeClr val="tx1"/>
                  </a:solidFill>
                </a:rPr>
                <a:t>Transparent Fault Tolerance</a:t>
              </a:r>
              <a:endParaRPr lang="en-US" sz="1400" b="1" kern="1200" dirty="0">
                <a:solidFill>
                  <a:schemeClr val="tx1"/>
                </a:solidFill>
              </a:endParaRPr>
            </a:p>
          </p:txBody>
        </p:sp>
      </p:grpSp>
      <p:sp>
        <p:nvSpPr>
          <p:cNvPr id="10" name="Title 5"/>
          <p:cNvSpPr>
            <a:spLocks noGrp="1"/>
          </p:cNvSpPr>
          <p:nvPr>
            <p:ph type="title"/>
          </p:nvPr>
        </p:nvSpPr>
        <p:spPr>
          <a:xfrm>
            <a:off x="1979712" y="116632"/>
            <a:ext cx="7164288" cy="864096"/>
          </a:xfrm>
        </p:spPr>
        <p:txBody>
          <a:bodyPr/>
          <a:lstStyle/>
          <a:p>
            <a:pPr algn="ctr">
              <a:buNone/>
            </a:pPr>
            <a:r>
              <a:rPr lang="en-US" dirty="0" smtClean="0">
                <a:solidFill>
                  <a:srgbClr val="0070C0"/>
                </a:solidFill>
                <a:latin typeface="Arial Rounded MT Bold" pitchFamily="34" charset="0"/>
              </a:rPr>
              <a:t>The Summary of Key Features</a:t>
            </a:r>
            <a:endParaRPr lang="en-US" dirty="0">
              <a:solidFill>
                <a:srgbClr val="0070C0"/>
              </a:solidFill>
              <a:latin typeface="Arial Rounded MT Bold" pitchFamily="34" charset="0"/>
            </a:endParaRPr>
          </a:p>
        </p:txBody>
      </p:sp>
      <p:sp>
        <p:nvSpPr>
          <p:cNvPr id="9" name="TextBox 8"/>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1"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17" name="TextBox 16"/>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66</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Frame 7"/>
          <p:cNvSpPr/>
          <p:nvPr/>
        </p:nvSpPr>
        <p:spPr>
          <a:xfrm>
            <a:off x="2339752" y="2924944"/>
            <a:ext cx="6120680" cy="230425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dirty="0" smtClean="0">
                <a:solidFill>
                  <a:schemeClr val="tx1"/>
                </a:solidFill>
                <a:latin typeface="Good Times" pitchFamily="2" charset="0"/>
              </a:rPr>
              <a:t>Any Questions ?</a:t>
            </a:r>
            <a:endParaRPr lang="en-GB" sz="5000" dirty="0">
              <a:solidFill>
                <a:schemeClr val="tx1"/>
              </a:solidFill>
              <a:latin typeface="Good Times" pitchFamily="2" charset="0"/>
            </a:endParaRPr>
          </a:p>
        </p:txBody>
      </p:sp>
      <p:sp>
        <p:nvSpPr>
          <p:cNvPr id="11" name="TextBox 10"/>
          <p:cNvSpPr txBox="1"/>
          <p:nvPr/>
        </p:nvSpPr>
        <p:spPr>
          <a:xfrm>
            <a:off x="1331640" y="404664"/>
            <a:ext cx="7272808" cy="1872208"/>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GB" sz="4000" b="1" i="1" u="none" strike="noStrike" kern="1200" cap="none" spc="0" normalizeH="0" baseline="0" noProof="0" dirty="0" smtClean="0">
                <a:ln>
                  <a:noFill/>
                </a:ln>
                <a:solidFill>
                  <a:srgbClr val="0070C0"/>
                </a:solidFill>
                <a:effectLst/>
                <a:uLnTx/>
                <a:uFillTx/>
                <a:latin typeface="Good Times" pitchFamily="2" charset="0"/>
                <a:ea typeface="+mj-ea"/>
                <a:cs typeface="+mj-cs"/>
              </a:rPr>
              <a:t>Thanks</a:t>
            </a:r>
            <a:r>
              <a:rPr kumimoji="0" lang="en-GB" sz="4000" b="1" i="1" u="none" strike="noStrike" kern="1200" cap="none" spc="0" normalizeH="0" noProof="0" dirty="0" smtClean="0">
                <a:ln>
                  <a:noFill/>
                </a:ln>
                <a:solidFill>
                  <a:srgbClr val="0070C0"/>
                </a:solidFill>
                <a:effectLst/>
                <a:uLnTx/>
                <a:uFillTx/>
                <a:latin typeface="Good Times" pitchFamily="2" charset="0"/>
                <a:ea typeface="+mj-ea"/>
                <a:cs typeface="+mj-cs"/>
              </a:rPr>
              <a:t>  For  Yours Attentions</a:t>
            </a:r>
            <a:endParaRPr kumimoji="0" lang="en-GB" sz="4000" b="1" i="1" u="none" strike="noStrike" kern="1200" cap="none" spc="0" normalizeH="0" baseline="0" noProof="0" dirty="0" smtClean="0">
              <a:ln>
                <a:noFill/>
              </a:ln>
              <a:solidFill>
                <a:srgbClr val="0070C0"/>
              </a:solidFill>
              <a:effectLst/>
              <a:uLnTx/>
              <a:uFillTx/>
              <a:latin typeface="Good Times" pitchFamily="2" charset="0"/>
              <a:ea typeface="+mj-ea"/>
              <a:cs typeface="+mj-cs"/>
            </a:endParaRPr>
          </a:p>
        </p:txBody>
      </p:sp>
      <p:sp>
        <p:nvSpPr>
          <p:cNvPr id="4" name="TextBox 3"/>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5" name="Picture 2" descr="https://secure.gravatar.com/avatar/8a7efd209b0829562175c11822eb540b?s=420&amp;d=https://a248.e.akamai.net/assets.github.com%2Fimages%2Fgravatars%2Fgravatar-org-420.png"/>
          <p:cNvPicPr>
            <a:picLocks noChangeAspect="1" noChangeArrowheads="1"/>
          </p:cNvPicPr>
          <p:nvPr/>
        </p:nvPicPr>
        <p:blipFill>
          <a:blip r:embed="rId4" cstate="print"/>
          <a:srcRect/>
          <a:stretch>
            <a:fillRect/>
          </a:stretch>
        </p:blipFill>
        <p:spPr bwMode="auto">
          <a:xfrm>
            <a:off x="2411760" y="6309320"/>
            <a:ext cx="504056" cy="432048"/>
          </a:xfrm>
          <a:prstGeom prst="rect">
            <a:avLst/>
          </a:prstGeom>
          <a:noFill/>
          <a:ln>
            <a:solidFill>
              <a:schemeClr val="accent1"/>
            </a:solidFill>
          </a:ln>
        </p:spPr>
      </p:pic>
    </p:spTree>
    <p:extLst>
      <p:ext uri="{BB962C8B-B14F-4D97-AF65-F5344CB8AC3E}">
        <p14:creationId xmlns:p14="http://schemas.microsoft.com/office/powerpoint/2010/main" val="5185892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1760" y="76200"/>
            <a:ext cx="6840760" cy="639763"/>
          </a:xfrm>
        </p:spPr>
        <p:txBody>
          <a:bodyPr/>
          <a:lstStyle/>
          <a:p>
            <a:pPr>
              <a:buNone/>
            </a:pPr>
            <a:r>
              <a:rPr lang="en-US" sz="2400" dirty="0" smtClean="0">
                <a:solidFill>
                  <a:srgbClr val="0070C0"/>
                </a:solidFill>
                <a:latin typeface="Arial Rounded MT Bold" pitchFamily="34" charset="0"/>
              </a:rPr>
              <a:t>Types of DEE and their Representations</a:t>
            </a:r>
            <a:endParaRPr lang="en-US" sz="2400" dirty="0">
              <a:solidFill>
                <a:srgbClr val="0070C0"/>
              </a:solidFill>
              <a:latin typeface="Arial Rounded MT Bold" pitchFamily="34" charset="0"/>
            </a:endParaRPr>
          </a:p>
        </p:txBody>
      </p:sp>
      <p:sp>
        <p:nvSpPr>
          <p:cNvPr id="11" name="Rounded Rectangle 10"/>
          <p:cNvSpPr/>
          <p:nvPr/>
        </p:nvSpPr>
        <p:spPr>
          <a:xfrm>
            <a:off x="2051720" y="1052736"/>
            <a:ext cx="2808312" cy="50405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Dryad Or Dryad LINQ</a:t>
            </a:r>
            <a:endParaRPr lang="en-GB" b="1" dirty="0">
              <a:solidFill>
                <a:schemeClr val="bg1"/>
              </a:solidFill>
            </a:endParaRPr>
          </a:p>
        </p:txBody>
      </p:sp>
      <p:sp>
        <p:nvSpPr>
          <p:cNvPr id="13" name="Rounded Rectangle 12"/>
          <p:cNvSpPr/>
          <p:nvPr/>
        </p:nvSpPr>
        <p:spPr>
          <a:xfrm>
            <a:off x="2051720" y="2060848"/>
            <a:ext cx="2808312" cy="50405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smtClean="0">
                <a:solidFill>
                  <a:schemeClr val="bg1"/>
                </a:solidFill>
              </a:rPr>
              <a:t>Nephele</a:t>
            </a:r>
            <a:endParaRPr lang="en-GB" b="1" dirty="0">
              <a:solidFill>
                <a:schemeClr val="bg1"/>
              </a:solidFill>
            </a:endParaRPr>
          </a:p>
        </p:txBody>
      </p:sp>
      <p:sp>
        <p:nvSpPr>
          <p:cNvPr id="18" name="Rounded Rectangle 17"/>
          <p:cNvSpPr/>
          <p:nvPr/>
        </p:nvSpPr>
        <p:spPr>
          <a:xfrm>
            <a:off x="2051720" y="3068960"/>
            <a:ext cx="2808312" cy="50405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smtClean="0">
                <a:solidFill>
                  <a:schemeClr val="bg1"/>
                </a:solidFill>
              </a:rPr>
              <a:t>MapReduce</a:t>
            </a:r>
            <a:endParaRPr lang="en-GB" b="1" dirty="0">
              <a:solidFill>
                <a:schemeClr val="bg1"/>
              </a:solidFill>
            </a:endParaRPr>
          </a:p>
        </p:txBody>
      </p:sp>
      <p:sp>
        <p:nvSpPr>
          <p:cNvPr id="20" name="Rounded Rectangle 19"/>
          <p:cNvSpPr/>
          <p:nvPr/>
        </p:nvSpPr>
        <p:spPr>
          <a:xfrm>
            <a:off x="2051720" y="4077072"/>
            <a:ext cx="2808312" cy="50405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Pregel</a:t>
            </a:r>
            <a:endParaRPr lang="en-GB" b="1" dirty="0">
              <a:solidFill>
                <a:schemeClr val="bg1"/>
              </a:solidFill>
            </a:endParaRPr>
          </a:p>
        </p:txBody>
      </p:sp>
      <p:sp>
        <p:nvSpPr>
          <p:cNvPr id="22" name="Rounded Rectangle 21"/>
          <p:cNvSpPr/>
          <p:nvPr/>
        </p:nvSpPr>
        <p:spPr>
          <a:xfrm>
            <a:off x="2051720" y="5013176"/>
            <a:ext cx="2808312" cy="50405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smtClean="0">
                <a:solidFill>
                  <a:schemeClr val="bg1"/>
                </a:solidFill>
              </a:rPr>
              <a:t>Hyracks</a:t>
            </a:r>
            <a:endParaRPr lang="en-GB" b="1" dirty="0">
              <a:solidFill>
                <a:schemeClr val="bg1"/>
              </a:solidFill>
            </a:endParaRPr>
          </a:p>
        </p:txBody>
      </p:sp>
      <p:sp>
        <p:nvSpPr>
          <p:cNvPr id="2" name="Right Arrow 1"/>
          <p:cNvSpPr/>
          <p:nvPr/>
        </p:nvSpPr>
        <p:spPr>
          <a:xfrm flipV="1">
            <a:off x="4932040" y="1109436"/>
            <a:ext cx="1345472" cy="409368"/>
          </a:xfrm>
          <a:prstGeom prst="rightArrow">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6300192" y="1052736"/>
            <a:ext cx="2736304" cy="50405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DAG</a:t>
            </a:r>
            <a:endParaRPr lang="en-GB" b="1" dirty="0">
              <a:solidFill>
                <a:schemeClr val="bg1"/>
              </a:solidFill>
            </a:endParaRPr>
          </a:p>
        </p:txBody>
      </p:sp>
      <p:sp>
        <p:nvSpPr>
          <p:cNvPr id="25" name="Rounded Rectangle 24"/>
          <p:cNvSpPr/>
          <p:nvPr/>
        </p:nvSpPr>
        <p:spPr>
          <a:xfrm>
            <a:off x="6300192" y="2060848"/>
            <a:ext cx="2736304" cy="50405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DAG</a:t>
            </a:r>
            <a:endParaRPr lang="en-GB" b="1" dirty="0">
              <a:solidFill>
                <a:schemeClr val="bg1"/>
              </a:solidFill>
            </a:endParaRPr>
          </a:p>
        </p:txBody>
      </p:sp>
      <p:sp>
        <p:nvSpPr>
          <p:cNvPr id="26" name="Rounded Rectangle 25"/>
          <p:cNvSpPr/>
          <p:nvPr/>
        </p:nvSpPr>
        <p:spPr>
          <a:xfrm>
            <a:off x="6300192" y="3068960"/>
            <a:ext cx="2736304" cy="50405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DAG</a:t>
            </a:r>
            <a:endParaRPr lang="en-GB" b="1" dirty="0">
              <a:solidFill>
                <a:schemeClr val="bg1"/>
              </a:solidFill>
            </a:endParaRPr>
          </a:p>
        </p:txBody>
      </p:sp>
      <p:sp>
        <p:nvSpPr>
          <p:cNvPr id="27" name="Rounded Rectangle 26"/>
          <p:cNvSpPr/>
          <p:nvPr/>
        </p:nvSpPr>
        <p:spPr>
          <a:xfrm>
            <a:off x="6300192" y="4077072"/>
            <a:ext cx="2736304" cy="50405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BSP</a:t>
            </a:r>
            <a:endParaRPr lang="en-GB" b="1" dirty="0">
              <a:solidFill>
                <a:schemeClr val="bg1"/>
              </a:solidFill>
            </a:endParaRPr>
          </a:p>
        </p:txBody>
      </p:sp>
      <p:sp>
        <p:nvSpPr>
          <p:cNvPr id="28" name="Rounded Rectangle 27"/>
          <p:cNvSpPr/>
          <p:nvPr/>
        </p:nvSpPr>
        <p:spPr>
          <a:xfrm>
            <a:off x="6300192" y="5013176"/>
            <a:ext cx="2736304" cy="50405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DAG</a:t>
            </a:r>
            <a:endParaRPr lang="en-GB" b="1" dirty="0">
              <a:solidFill>
                <a:schemeClr val="bg1"/>
              </a:solidFill>
            </a:endParaRPr>
          </a:p>
        </p:txBody>
      </p:sp>
      <p:sp>
        <p:nvSpPr>
          <p:cNvPr id="29" name="Right Arrow 28"/>
          <p:cNvSpPr/>
          <p:nvPr/>
        </p:nvSpPr>
        <p:spPr>
          <a:xfrm flipV="1">
            <a:off x="4943380" y="2117548"/>
            <a:ext cx="1307484" cy="409368"/>
          </a:xfrm>
          <a:prstGeom prst="rightArrow">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ight Arrow 29"/>
          <p:cNvSpPr/>
          <p:nvPr/>
        </p:nvSpPr>
        <p:spPr>
          <a:xfrm flipV="1">
            <a:off x="4944082" y="3125660"/>
            <a:ext cx="1295442" cy="409368"/>
          </a:xfrm>
          <a:prstGeom prst="rightArrow">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ight Arrow 30"/>
          <p:cNvSpPr/>
          <p:nvPr/>
        </p:nvSpPr>
        <p:spPr>
          <a:xfrm flipV="1">
            <a:off x="4943380" y="4118464"/>
            <a:ext cx="1296144" cy="409368"/>
          </a:xfrm>
          <a:prstGeom prst="rightArrow">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ight Arrow 31"/>
          <p:cNvSpPr/>
          <p:nvPr/>
        </p:nvSpPr>
        <p:spPr>
          <a:xfrm flipV="1">
            <a:off x="4954720" y="5073844"/>
            <a:ext cx="1273464" cy="409368"/>
          </a:xfrm>
          <a:prstGeom prst="rightArrow">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34"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35" name="TextBox 34"/>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6</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
        <p:nvSpPr>
          <p:cNvPr id="21" name="Rounded Rectangle 20"/>
          <p:cNvSpPr/>
          <p:nvPr/>
        </p:nvSpPr>
        <p:spPr>
          <a:xfrm>
            <a:off x="755576" y="1052736"/>
            <a:ext cx="576064" cy="504056"/>
          </a:xfrm>
          <a:prstGeom prst="roundRect">
            <a:avLst/>
          </a:prstGeom>
          <a:solidFill>
            <a:srgbClr val="0070C0"/>
          </a:solidFill>
          <a:ln>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1</a:t>
            </a:r>
            <a:endParaRPr lang="en-GB" b="1" dirty="0">
              <a:solidFill>
                <a:schemeClr val="bg1"/>
              </a:solidFill>
            </a:endParaRPr>
          </a:p>
        </p:txBody>
      </p:sp>
      <p:sp>
        <p:nvSpPr>
          <p:cNvPr id="23" name="Rounded Rectangle 22"/>
          <p:cNvSpPr/>
          <p:nvPr/>
        </p:nvSpPr>
        <p:spPr>
          <a:xfrm>
            <a:off x="755576" y="2060848"/>
            <a:ext cx="576064" cy="504056"/>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2</a:t>
            </a:r>
            <a:endParaRPr lang="en-GB" b="1" dirty="0">
              <a:solidFill>
                <a:schemeClr val="bg1"/>
              </a:solidFill>
            </a:endParaRPr>
          </a:p>
        </p:txBody>
      </p:sp>
      <p:sp>
        <p:nvSpPr>
          <p:cNvPr id="24" name="Rounded Rectangle 23"/>
          <p:cNvSpPr/>
          <p:nvPr/>
        </p:nvSpPr>
        <p:spPr>
          <a:xfrm>
            <a:off x="755576" y="3068960"/>
            <a:ext cx="576064" cy="504056"/>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3</a:t>
            </a:r>
            <a:endParaRPr lang="en-GB" b="1" dirty="0">
              <a:solidFill>
                <a:schemeClr val="bg1"/>
              </a:solidFill>
            </a:endParaRPr>
          </a:p>
        </p:txBody>
      </p:sp>
      <p:sp>
        <p:nvSpPr>
          <p:cNvPr id="36" name="Rounded Rectangle 35"/>
          <p:cNvSpPr/>
          <p:nvPr/>
        </p:nvSpPr>
        <p:spPr>
          <a:xfrm>
            <a:off x="755576" y="4077072"/>
            <a:ext cx="576064" cy="504056"/>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4</a:t>
            </a:r>
            <a:endParaRPr lang="en-GB" b="1" dirty="0">
              <a:solidFill>
                <a:schemeClr val="bg1"/>
              </a:solidFill>
            </a:endParaRPr>
          </a:p>
        </p:txBody>
      </p:sp>
      <p:sp>
        <p:nvSpPr>
          <p:cNvPr id="37" name="Rounded Rectangle 36"/>
          <p:cNvSpPr/>
          <p:nvPr/>
        </p:nvSpPr>
        <p:spPr>
          <a:xfrm>
            <a:off x="755576" y="5013176"/>
            <a:ext cx="576064" cy="504056"/>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5</a:t>
            </a:r>
            <a:endParaRPr lang="en-GB" b="1" dirty="0">
              <a:solidFill>
                <a:schemeClr val="bg1"/>
              </a:solidFill>
            </a:endParaRPr>
          </a:p>
        </p:txBody>
      </p:sp>
    </p:spTree>
    <p:extLst>
      <p:ext uri="{BB962C8B-B14F-4D97-AF65-F5344CB8AC3E}">
        <p14:creationId xmlns:p14="http://schemas.microsoft.com/office/powerpoint/2010/main" val="157331255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123728" y="-27384"/>
            <a:ext cx="6840760" cy="648072"/>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GB" sz="3600" b="0" i="0" u="none" strike="noStrike" kern="1200" cap="none" spc="0" normalizeH="0" baseline="0" noProof="0" dirty="0" smtClean="0">
                <a:ln>
                  <a:noFill/>
                </a:ln>
                <a:solidFill>
                  <a:srgbClr val="0070C0"/>
                </a:solidFill>
                <a:effectLst/>
                <a:uLnTx/>
                <a:uFillTx/>
                <a:latin typeface="Abadi MT Condensed Extra Bold"/>
                <a:ea typeface="+mj-ea"/>
                <a:cs typeface="Abadi MT Condensed Extra Bold"/>
              </a:rPr>
              <a:t>References</a:t>
            </a:r>
          </a:p>
        </p:txBody>
      </p:sp>
      <p:sp>
        <p:nvSpPr>
          <p:cNvPr id="4" name="TextBox 3"/>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5"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2" name="TextBox 1"/>
          <p:cNvSpPr txBox="1"/>
          <p:nvPr/>
        </p:nvSpPr>
        <p:spPr>
          <a:xfrm>
            <a:off x="1763688" y="476672"/>
            <a:ext cx="7200800" cy="5400600"/>
          </a:xfrm>
          <a:prstGeom prst="rect">
            <a:avLst/>
          </a:prstGeom>
        </p:spPr>
        <p:txBody>
          <a:bodyPr vert="horz" wrap="square" lIns="91440" tIns="45720" rIns="91440" bIns="45720" rtlCol="0" anchor="ctr">
            <a:normAutofit fontScale="85000" lnSpcReduction="20000"/>
          </a:bodyPr>
          <a:lstStyle/>
          <a:p>
            <a:r>
              <a:rPr lang="en-US" sz="1600" b="1" dirty="0" smtClean="0">
                <a:latin typeface="+mj-lt"/>
                <a:ea typeface="+mj-ea"/>
                <a:cs typeface="+mj-cs"/>
              </a:rPr>
              <a:t>1.	</a:t>
            </a:r>
            <a:r>
              <a:rPr lang="en-US" sz="1600" dirty="0" smtClean="0">
                <a:latin typeface="+mj-lt"/>
              </a:rPr>
              <a:t>M</a:t>
            </a:r>
            <a:r>
              <a:rPr lang="en-US" sz="1600" dirty="0">
                <a:latin typeface="+mj-lt"/>
              </a:rPr>
              <a:t>. </a:t>
            </a:r>
            <a:r>
              <a:rPr lang="en-US" sz="1600" dirty="0" err="1">
                <a:latin typeface="+mj-lt"/>
              </a:rPr>
              <a:t>Isard</a:t>
            </a:r>
            <a:r>
              <a:rPr lang="en-US" sz="1600" dirty="0">
                <a:latin typeface="+mj-lt"/>
              </a:rPr>
              <a:t>, M. </a:t>
            </a:r>
            <a:r>
              <a:rPr lang="en-US" sz="1600" dirty="0" err="1">
                <a:latin typeface="+mj-lt"/>
              </a:rPr>
              <a:t>Budiu</a:t>
            </a:r>
            <a:r>
              <a:rPr lang="en-US" sz="1600" dirty="0">
                <a:latin typeface="+mj-lt"/>
              </a:rPr>
              <a:t>, Y. Yu, A. </a:t>
            </a:r>
            <a:r>
              <a:rPr lang="en-US" sz="1600" dirty="0" err="1">
                <a:latin typeface="+mj-lt"/>
              </a:rPr>
              <a:t>Birrell</a:t>
            </a:r>
            <a:r>
              <a:rPr lang="en-US" sz="1600" dirty="0">
                <a:latin typeface="+mj-lt"/>
              </a:rPr>
              <a:t>, and D. </a:t>
            </a:r>
            <a:r>
              <a:rPr lang="en-US" sz="1600" dirty="0" err="1">
                <a:latin typeface="+mj-lt"/>
              </a:rPr>
              <a:t>Fetterly</a:t>
            </a:r>
            <a:r>
              <a:rPr lang="en-US" sz="1600" dirty="0">
                <a:latin typeface="+mj-lt"/>
              </a:rPr>
              <a:t>. Dryad: distributed data</a:t>
            </a:r>
            <a:r>
              <a:rPr lang="en-US" sz="1600" dirty="0" smtClean="0">
                <a:latin typeface="+mj-lt"/>
              </a:rPr>
              <a:t>-	parallel </a:t>
            </a:r>
            <a:r>
              <a:rPr lang="en-US" sz="1600" dirty="0">
                <a:latin typeface="+mj-lt"/>
              </a:rPr>
              <a:t>programs from sequential building blocks. In </a:t>
            </a:r>
            <a:r>
              <a:rPr lang="en-US" sz="1600" dirty="0" err="1">
                <a:latin typeface="+mj-lt"/>
              </a:rPr>
              <a:t>EuroSys</a:t>
            </a:r>
            <a:r>
              <a:rPr lang="en-US" sz="1600" dirty="0">
                <a:latin typeface="+mj-lt"/>
              </a:rPr>
              <a:t> ’07</a:t>
            </a:r>
            <a:r>
              <a:rPr lang="en-US" sz="1600" dirty="0" smtClean="0">
                <a:latin typeface="+mj-lt"/>
              </a:rPr>
              <a:t>: In 	Proceedings </a:t>
            </a:r>
            <a:r>
              <a:rPr lang="en-US" sz="1600" dirty="0">
                <a:latin typeface="+mj-lt"/>
              </a:rPr>
              <a:t>of the 2nd ACM SIGOPS/</a:t>
            </a:r>
            <a:r>
              <a:rPr lang="en-US" sz="1600" dirty="0" err="1">
                <a:latin typeface="+mj-lt"/>
              </a:rPr>
              <a:t>EuroSys</a:t>
            </a:r>
            <a:r>
              <a:rPr lang="en-US" sz="1600" dirty="0">
                <a:latin typeface="+mj-lt"/>
              </a:rPr>
              <a:t> European Conference on </a:t>
            </a:r>
            <a:r>
              <a:rPr lang="en-US" sz="1600" dirty="0" smtClean="0">
                <a:latin typeface="+mj-lt"/>
              </a:rPr>
              <a:t>	Computer </a:t>
            </a:r>
            <a:r>
              <a:rPr lang="en-US" sz="1600" dirty="0">
                <a:latin typeface="+mj-lt"/>
              </a:rPr>
              <a:t>Systems 2007, pages 59–72, New York, NY, USA, 2007. ACM. </a:t>
            </a:r>
            <a:endParaRPr lang="en-US" sz="1600" dirty="0" smtClean="0">
              <a:latin typeface="+mj-lt"/>
            </a:endParaRPr>
          </a:p>
          <a:p>
            <a:r>
              <a:rPr lang="en-US" sz="1600" dirty="0" smtClean="0">
                <a:latin typeface="+mj-lt"/>
              </a:rPr>
              <a:t>2.	D</a:t>
            </a:r>
            <a:r>
              <a:rPr lang="en-US" sz="1600" dirty="0">
                <a:latin typeface="+mj-lt"/>
              </a:rPr>
              <a:t>. </a:t>
            </a:r>
            <a:r>
              <a:rPr lang="en-US" sz="1600" dirty="0" err="1">
                <a:latin typeface="+mj-lt"/>
              </a:rPr>
              <a:t>Warneke</a:t>
            </a:r>
            <a:r>
              <a:rPr lang="en-US" sz="1600" dirty="0">
                <a:latin typeface="+mj-lt"/>
              </a:rPr>
              <a:t> and O. Kao. Nephele: Efficient Parallel Data Processing in the </a:t>
            </a:r>
            <a:r>
              <a:rPr lang="en-US" sz="1600" dirty="0" smtClean="0">
                <a:latin typeface="+mj-lt"/>
              </a:rPr>
              <a:t>	Cloud</a:t>
            </a:r>
            <a:r>
              <a:rPr lang="en-US" sz="1600" dirty="0">
                <a:latin typeface="+mj-lt"/>
              </a:rPr>
              <a:t>. In I. </a:t>
            </a:r>
            <a:r>
              <a:rPr lang="en-US" sz="1600" dirty="0" err="1">
                <a:latin typeface="+mj-lt"/>
              </a:rPr>
              <a:t>Raicu</a:t>
            </a:r>
            <a:r>
              <a:rPr lang="en-US" sz="1600" dirty="0">
                <a:latin typeface="+mj-lt"/>
              </a:rPr>
              <a:t>, I. T. Foster, and Y. Zhao, editors, SC-MTAGS. ACM, 2009. </a:t>
            </a:r>
          </a:p>
          <a:p>
            <a:pPr marL="342900" indent="-342900">
              <a:spcBef>
                <a:spcPct val="0"/>
              </a:spcBef>
              <a:buAutoNum type="arabicPeriod" startAt="3"/>
            </a:pPr>
            <a:r>
              <a:rPr lang="en-US" sz="1600" dirty="0" smtClean="0">
                <a:latin typeface="+mj-lt"/>
              </a:rPr>
              <a:t>             J</a:t>
            </a:r>
            <a:r>
              <a:rPr lang="en-US" sz="1600" dirty="0">
                <a:latin typeface="+mj-lt"/>
              </a:rPr>
              <a:t>. Dean and S. </a:t>
            </a:r>
            <a:r>
              <a:rPr lang="en-US" sz="1600" dirty="0" err="1">
                <a:latin typeface="+mj-lt"/>
              </a:rPr>
              <a:t>Ghemawat</a:t>
            </a:r>
            <a:r>
              <a:rPr lang="en-US" sz="1600" dirty="0">
                <a:latin typeface="+mj-lt"/>
              </a:rPr>
              <a:t>, “</a:t>
            </a:r>
            <a:r>
              <a:rPr lang="en-US" sz="1600" dirty="0" err="1">
                <a:latin typeface="+mj-lt"/>
              </a:rPr>
              <a:t>MapReduce</a:t>
            </a:r>
            <a:r>
              <a:rPr lang="en-US" sz="1600" dirty="0">
                <a:latin typeface="+mj-lt"/>
              </a:rPr>
              <a:t>: Simplified data processing on </a:t>
            </a:r>
            <a:r>
              <a:rPr lang="en-US" sz="1600" dirty="0" smtClean="0">
                <a:latin typeface="+mj-lt"/>
              </a:rPr>
              <a:t>large 	clusters</a:t>
            </a:r>
            <a:r>
              <a:rPr lang="en-US" sz="1600" dirty="0">
                <a:latin typeface="+mj-lt"/>
              </a:rPr>
              <a:t>,” in </a:t>
            </a:r>
            <a:r>
              <a:rPr lang="en-US" sz="1600" i="1" dirty="0">
                <a:latin typeface="+mj-lt"/>
              </a:rPr>
              <a:t>OSDI ’04</a:t>
            </a:r>
            <a:r>
              <a:rPr lang="en-US" sz="1600" dirty="0">
                <a:latin typeface="+mj-lt"/>
              </a:rPr>
              <a:t>, December 2004, pp. 137–150. [Online]. Available: </a:t>
            </a:r>
            <a:r>
              <a:rPr lang="en-US" sz="1600" dirty="0" smtClean="0">
                <a:latin typeface="+mj-lt"/>
              </a:rPr>
              <a:t>	</a:t>
            </a:r>
            <a:r>
              <a:rPr lang="en-US" sz="1600" dirty="0" err="1" smtClean="0">
                <a:latin typeface="+mj-lt"/>
              </a:rPr>
              <a:t>ttp</a:t>
            </a:r>
            <a:r>
              <a:rPr lang="en-US" sz="1600" dirty="0">
                <a:latin typeface="+mj-lt"/>
              </a:rPr>
              <a:t>://</a:t>
            </a:r>
            <a:r>
              <a:rPr lang="en-US" sz="1600" dirty="0" err="1">
                <a:latin typeface="+mj-lt"/>
              </a:rPr>
              <a:t>www.usenix.org</a:t>
            </a:r>
            <a:r>
              <a:rPr lang="en-US" sz="1600" dirty="0">
                <a:latin typeface="+mj-lt"/>
              </a:rPr>
              <a:t>/events/osdi04/tech/</a:t>
            </a:r>
            <a:r>
              <a:rPr lang="en-US" sz="1600" dirty="0" err="1">
                <a:latin typeface="+mj-lt"/>
              </a:rPr>
              <a:t>dean.html</a:t>
            </a:r>
            <a:r>
              <a:rPr lang="en-US" sz="1600" dirty="0">
                <a:latin typeface="+mj-lt"/>
              </a:rPr>
              <a:t> </a:t>
            </a:r>
            <a:endParaRPr lang="en-US" sz="1600" dirty="0" smtClean="0">
              <a:latin typeface="+mj-lt"/>
            </a:endParaRPr>
          </a:p>
          <a:p>
            <a:r>
              <a:rPr lang="en-US" sz="1600" dirty="0" smtClean="0">
                <a:latin typeface="+mj-lt"/>
              </a:rPr>
              <a:t>4.	</a:t>
            </a:r>
            <a:r>
              <a:rPr lang="en-US" sz="1600" dirty="0">
                <a:latin typeface="+mj-lt"/>
              </a:rPr>
              <a:t>Y. Yu, M. </a:t>
            </a:r>
            <a:r>
              <a:rPr lang="en-US" sz="1600" dirty="0" err="1">
                <a:latin typeface="+mj-lt"/>
              </a:rPr>
              <a:t>Isard</a:t>
            </a:r>
            <a:r>
              <a:rPr lang="en-US" sz="1600" dirty="0">
                <a:latin typeface="+mj-lt"/>
              </a:rPr>
              <a:t>, D. </a:t>
            </a:r>
            <a:r>
              <a:rPr lang="en-US" sz="1600" dirty="0" err="1">
                <a:latin typeface="+mj-lt"/>
              </a:rPr>
              <a:t>Fetterly</a:t>
            </a:r>
            <a:r>
              <a:rPr lang="en-US" sz="1600" dirty="0">
                <a:latin typeface="+mj-lt"/>
              </a:rPr>
              <a:t>, M. </a:t>
            </a:r>
            <a:r>
              <a:rPr lang="en-US" sz="1600" dirty="0" err="1">
                <a:latin typeface="+mj-lt"/>
              </a:rPr>
              <a:t>Budiu</a:t>
            </a:r>
            <a:r>
              <a:rPr lang="en-US" sz="1600" dirty="0" smtClean="0">
                <a:latin typeface="+mj-lt"/>
              </a:rPr>
              <a:t>, U . </a:t>
            </a:r>
            <a:r>
              <a:rPr lang="en-US" sz="1600" dirty="0" err="1">
                <a:latin typeface="+mj-lt"/>
              </a:rPr>
              <a:t>Erlingsson</a:t>
            </a:r>
            <a:r>
              <a:rPr lang="en-US" sz="1600" dirty="0">
                <a:latin typeface="+mj-lt"/>
              </a:rPr>
              <a:t>, P. K. </a:t>
            </a:r>
            <a:r>
              <a:rPr lang="en-US" sz="1600" dirty="0" err="1">
                <a:latin typeface="+mj-lt"/>
              </a:rPr>
              <a:t>Gunda</a:t>
            </a:r>
            <a:r>
              <a:rPr lang="en-US" sz="1600" dirty="0">
                <a:latin typeface="+mj-lt"/>
              </a:rPr>
              <a:t>, and J. </a:t>
            </a:r>
            <a:r>
              <a:rPr lang="en-US" sz="1600" dirty="0" err="1">
                <a:latin typeface="+mj-lt"/>
              </a:rPr>
              <a:t>Currey</a:t>
            </a:r>
            <a:r>
              <a:rPr lang="en-US" sz="1600" dirty="0">
                <a:latin typeface="+mj-lt"/>
              </a:rPr>
              <a:t>. </a:t>
            </a:r>
            <a:r>
              <a:rPr lang="en-US" sz="1600" dirty="0" smtClean="0">
                <a:latin typeface="+mj-lt"/>
              </a:rPr>
              <a:t>	</a:t>
            </a:r>
            <a:r>
              <a:rPr lang="en-US" sz="1600" dirty="0" err="1" smtClean="0">
                <a:latin typeface="+mj-lt"/>
              </a:rPr>
              <a:t>DryadLINQ</a:t>
            </a:r>
            <a:r>
              <a:rPr lang="en-US" sz="1600" dirty="0" smtClean="0">
                <a:latin typeface="+mj-lt"/>
              </a:rPr>
              <a:t>: A system for general-purpose distributed data-parallel computing 	using a high-level language. In Proceedings of the 8th Symposium on Operating 	Systems Design and Implementation </a:t>
            </a:r>
            <a:r>
              <a:rPr lang="en-US" sz="1600" dirty="0">
                <a:latin typeface="+mj-lt"/>
              </a:rPr>
              <a:t>(OSDI), December 8-10 2008. </a:t>
            </a:r>
          </a:p>
          <a:p>
            <a:pPr>
              <a:spcBef>
                <a:spcPct val="0"/>
              </a:spcBef>
            </a:pPr>
            <a:r>
              <a:rPr lang="en-US" sz="1600" dirty="0" smtClean="0">
                <a:latin typeface="+mj-lt"/>
              </a:rPr>
              <a:t>5.	</a:t>
            </a:r>
            <a:r>
              <a:rPr lang="en-US" sz="1600" dirty="0">
                <a:latin typeface="+mj-lt"/>
              </a:rPr>
              <a:t>D. </a:t>
            </a:r>
            <a:r>
              <a:rPr lang="en-US" sz="1600" dirty="0" err="1">
                <a:latin typeface="+mj-lt"/>
              </a:rPr>
              <a:t>Battre</a:t>
            </a:r>
            <a:r>
              <a:rPr lang="en-US" sz="1600" dirty="0">
                <a:latin typeface="+mj-lt"/>
              </a:rPr>
              <a:t> ́, S. </a:t>
            </a:r>
            <a:r>
              <a:rPr lang="en-US" sz="1600" dirty="0" err="1">
                <a:latin typeface="+mj-lt"/>
              </a:rPr>
              <a:t>Ewen</a:t>
            </a:r>
            <a:r>
              <a:rPr lang="en-US" sz="1600" dirty="0">
                <a:latin typeface="+mj-lt"/>
              </a:rPr>
              <a:t>, F. </a:t>
            </a:r>
            <a:r>
              <a:rPr lang="en-US" sz="1600" dirty="0" err="1">
                <a:latin typeface="+mj-lt"/>
              </a:rPr>
              <a:t>Hueske</a:t>
            </a:r>
            <a:r>
              <a:rPr lang="en-US" sz="1600" dirty="0">
                <a:latin typeface="+mj-lt"/>
              </a:rPr>
              <a:t>, O. Kao, V. </a:t>
            </a:r>
            <a:r>
              <a:rPr lang="en-US" sz="1600" dirty="0" err="1">
                <a:latin typeface="+mj-lt"/>
              </a:rPr>
              <a:t>Markl</a:t>
            </a:r>
            <a:r>
              <a:rPr lang="en-US" sz="1600" dirty="0">
                <a:latin typeface="+mj-lt"/>
              </a:rPr>
              <a:t>, and D. </a:t>
            </a:r>
            <a:r>
              <a:rPr lang="en-US" sz="1600" dirty="0" err="1">
                <a:latin typeface="+mj-lt"/>
              </a:rPr>
              <a:t>Warneke</a:t>
            </a:r>
            <a:r>
              <a:rPr lang="en-US" sz="1600" dirty="0">
                <a:latin typeface="+mj-lt"/>
              </a:rPr>
              <a:t>, “Nephele</a:t>
            </a:r>
            <a:r>
              <a:rPr lang="en-US" sz="1600" dirty="0" smtClean="0">
                <a:latin typeface="+mj-lt"/>
              </a:rPr>
              <a:t>/	PACTs</a:t>
            </a:r>
            <a:r>
              <a:rPr lang="en-US" sz="1600" dirty="0">
                <a:latin typeface="+mj-lt"/>
              </a:rPr>
              <a:t>: a programming model and execution framework for web</a:t>
            </a:r>
            <a:r>
              <a:rPr lang="en-US" sz="1600" dirty="0" smtClean="0">
                <a:latin typeface="+mj-lt"/>
              </a:rPr>
              <a:t>-scale 	analytical processing</a:t>
            </a:r>
            <a:r>
              <a:rPr lang="en-US" sz="1600" dirty="0">
                <a:latin typeface="+mj-lt"/>
              </a:rPr>
              <a:t>,”</a:t>
            </a:r>
            <a:r>
              <a:rPr lang="en-US" sz="1600" dirty="0" err="1">
                <a:latin typeface="+mj-lt"/>
              </a:rPr>
              <a:t>in</a:t>
            </a:r>
            <a:r>
              <a:rPr lang="en-US" sz="1600" i="1" dirty="0" err="1">
                <a:latin typeface="+mj-lt"/>
              </a:rPr>
              <a:t>SoCC</a:t>
            </a:r>
            <a:r>
              <a:rPr lang="en-US" sz="1600" dirty="0">
                <a:latin typeface="+mj-lt"/>
              </a:rPr>
              <a:t>. </a:t>
            </a:r>
            <a:r>
              <a:rPr lang="en-US" sz="1600" dirty="0" err="1">
                <a:latin typeface="+mj-lt"/>
              </a:rPr>
              <a:t>NewYork,NY,USA:ACM</a:t>
            </a:r>
            <a:r>
              <a:rPr lang="en-US" sz="1600" dirty="0">
                <a:latin typeface="+mj-lt"/>
              </a:rPr>
              <a:t>, 2010, pp. 119–130. </a:t>
            </a:r>
            <a:endParaRPr lang="en-US" sz="1600" dirty="0" smtClean="0">
              <a:latin typeface="+mj-lt"/>
            </a:endParaRPr>
          </a:p>
          <a:p>
            <a:pPr>
              <a:spcBef>
                <a:spcPct val="0"/>
              </a:spcBef>
            </a:pPr>
            <a:r>
              <a:rPr lang="en-US" sz="1600" dirty="0" smtClean="0">
                <a:latin typeface="+mj-lt"/>
              </a:rPr>
              <a:t>6.	D</a:t>
            </a:r>
            <a:r>
              <a:rPr lang="en-US" sz="1600" dirty="0">
                <a:latin typeface="+mj-lt"/>
              </a:rPr>
              <a:t>. </a:t>
            </a:r>
            <a:r>
              <a:rPr lang="en-US" sz="1600" dirty="0" err="1">
                <a:latin typeface="+mj-lt"/>
              </a:rPr>
              <a:t>Borthakur</a:t>
            </a:r>
            <a:r>
              <a:rPr lang="en-US" sz="1600" dirty="0">
                <a:latin typeface="+mj-lt"/>
              </a:rPr>
              <a:t>. </a:t>
            </a:r>
            <a:r>
              <a:rPr lang="en-US" sz="1600" i="1" dirty="0">
                <a:latin typeface="+mj-lt"/>
              </a:rPr>
              <a:t>The </a:t>
            </a:r>
            <a:r>
              <a:rPr lang="en-US" sz="1600" i="1" dirty="0" err="1">
                <a:latin typeface="+mj-lt"/>
              </a:rPr>
              <a:t>Hadoop</a:t>
            </a:r>
            <a:r>
              <a:rPr lang="en-US" sz="1600" i="1" dirty="0">
                <a:latin typeface="+mj-lt"/>
              </a:rPr>
              <a:t> Distributed File System: Architecture and Design</a:t>
            </a:r>
            <a:r>
              <a:rPr lang="en-US" sz="1600" dirty="0">
                <a:latin typeface="+mj-lt"/>
              </a:rPr>
              <a:t>, </a:t>
            </a:r>
            <a:r>
              <a:rPr lang="en-US" sz="1600" dirty="0" smtClean="0">
                <a:latin typeface="+mj-lt"/>
              </a:rPr>
              <a:t>	2007</a:t>
            </a:r>
            <a:r>
              <a:rPr lang="en-US" sz="1600" dirty="0">
                <a:latin typeface="+mj-lt"/>
              </a:rPr>
              <a:t>. </a:t>
            </a:r>
            <a:endParaRPr lang="en-US" sz="1600" dirty="0" smtClean="0">
              <a:latin typeface="+mj-lt"/>
            </a:endParaRPr>
          </a:p>
          <a:p>
            <a:r>
              <a:rPr lang="en-US" sz="1600" dirty="0" smtClean="0">
                <a:latin typeface="+mj-lt"/>
              </a:rPr>
              <a:t>7.	</a:t>
            </a:r>
            <a:r>
              <a:rPr lang="en-US" sz="1600" dirty="0">
                <a:latin typeface="+mj-lt"/>
              </a:rPr>
              <a:t>V. </a:t>
            </a:r>
            <a:r>
              <a:rPr lang="en-US" sz="1600" dirty="0" err="1">
                <a:latin typeface="+mj-lt"/>
              </a:rPr>
              <a:t>Borkar</a:t>
            </a:r>
            <a:r>
              <a:rPr lang="en-US" sz="1600" dirty="0">
                <a:latin typeface="+mj-lt"/>
              </a:rPr>
              <a:t>, M. Carey, R. Grover, N. </a:t>
            </a:r>
            <a:r>
              <a:rPr lang="en-US" sz="1600" dirty="0" err="1">
                <a:latin typeface="+mj-lt"/>
              </a:rPr>
              <a:t>Onose</a:t>
            </a:r>
            <a:r>
              <a:rPr lang="en-US" sz="1600" dirty="0">
                <a:latin typeface="+mj-lt"/>
              </a:rPr>
              <a:t>, and R. </a:t>
            </a:r>
            <a:r>
              <a:rPr lang="en-US" sz="1600" dirty="0" err="1">
                <a:latin typeface="+mj-lt"/>
              </a:rPr>
              <a:t>Vernica</a:t>
            </a:r>
            <a:r>
              <a:rPr lang="en-US" sz="1600" dirty="0">
                <a:latin typeface="+mj-lt"/>
              </a:rPr>
              <a:t>, “</a:t>
            </a:r>
            <a:r>
              <a:rPr lang="en-US" sz="1600" dirty="0" err="1">
                <a:latin typeface="+mj-lt"/>
              </a:rPr>
              <a:t>Hyracks</a:t>
            </a:r>
            <a:r>
              <a:rPr lang="en-US" sz="1600" dirty="0">
                <a:latin typeface="+mj-lt"/>
              </a:rPr>
              <a:t>: A </a:t>
            </a:r>
          </a:p>
          <a:p>
            <a:r>
              <a:rPr lang="en-US" sz="1600" dirty="0" smtClean="0">
                <a:latin typeface="+mj-lt"/>
              </a:rPr>
              <a:t>	flexible </a:t>
            </a:r>
            <a:r>
              <a:rPr lang="en-US" sz="1600" dirty="0">
                <a:latin typeface="+mj-lt"/>
              </a:rPr>
              <a:t>and extensible foundation for data-intensive computing – long </a:t>
            </a:r>
          </a:p>
          <a:p>
            <a:r>
              <a:rPr lang="en-US" sz="1600" dirty="0" smtClean="0">
                <a:latin typeface="+mj-lt"/>
              </a:rPr>
              <a:t>	version</a:t>
            </a:r>
            <a:r>
              <a:rPr lang="en-US" sz="1600" dirty="0">
                <a:latin typeface="+mj-lt"/>
              </a:rPr>
              <a:t>,” Available from http://asterix.ics.uci.edu</a:t>
            </a:r>
            <a:r>
              <a:rPr lang="en-US" sz="1600" dirty="0" smtClean="0">
                <a:latin typeface="+mj-lt"/>
              </a:rPr>
              <a:t>.</a:t>
            </a:r>
          </a:p>
          <a:p>
            <a:r>
              <a:rPr lang="en-US" sz="1600" dirty="0" smtClean="0">
                <a:latin typeface="+mj-lt"/>
              </a:rPr>
              <a:t>8.	“Apache </a:t>
            </a:r>
            <a:r>
              <a:rPr lang="en-US" sz="1600" dirty="0" err="1" smtClean="0">
                <a:latin typeface="+mj-lt"/>
              </a:rPr>
              <a:t>Hadoop</a:t>
            </a:r>
            <a:r>
              <a:rPr lang="en-US" sz="1600" dirty="0" smtClean="0">
                <a:latin typeface="+mj-lt"/>
              </a:rPr>
              <a:t> website,” http://</a:t>
            </a:r>
            <a:r>
              <a:rPr lang="en-US" sz="1600" dirty="0" err="1" smtClean="0">
                <a:latin typeface="+mj-lt"/>
              </a:rPr>
              <a:t>hadoop.apache.org</a:t>
            </a:r>
            <a:r>
              <a:rPr lang="en-US" sz="1600" dirty="0" smtClean="0">
                <a:latin typeface="+mj-lt"/>
              </a:rPr>
              <a:t>. </a:t>
            </a:r>
          </a:p>
          <a:p>
            <a:r>
              <a:rPr lang="en-US" sz="1600" dirty="0" smtClean="0">
                <a:latin typeface="+mj-lt"/>
              </a:rPr>
              <a:t>9.	</a:t>
            </a:r>
            <a:r>
              <a:rPr lang="en-US" sz="1600" dirty="0">
                <a:latin typeface="+mj-lt"/>
              </a:rPr>
              <a:t>“ASTERIX Website,” http://</a:t>
            </a:r>
            <a:r>
              <a:rPr lang="en-US" sz="1600" dirty="0" err="1">
                <a:latin typeface="+mj-lt"/>
              </a:rPr>
              <a:t>asterix.ics.uci.edu</a:t>
            </a:r>
            <a:r>
              <a:rPr lang="en-US" sz="1600" dirty="0">
                <a:latin typeface="+mj-lt"/>
              </a:rPr>
              <a:t>/.</a:t>
            </a:r>
            <a:br>
              <a:rPr lang="en-US" sz="1600" dirty="0">
                <a:latin typeface="+mj-lt"/>
              </a:rPr>
            </a:br>
            <a:r>
              <a:rPr lang="en-US" sz="1600" dirty="0" smtClean="0">
                <a:latin typeface="+mj-lt"/>
              </a:rPr>
              <a:t>10.	</a:t>
            </a:r>
            <a:r>
              <a:rPr lang="en-US" sz="1600" dirty="0" err="1">
                <a:latin typeface="+mj-lt"/>
              </a:rPr>
              <a:t>DryadLINQ</a:t>
            </a:r>
            <a:r>
              <a:rPr lang="en-US" sz="1600" dirty="0">
                <a:latin typeface="+mj-lt"/>
              </a:rPr>
              <a:t> Research Home </a:t>
            </a:r>
            <a:r>
              <a:rPr lang="en-US" sz="1600" dirty="0" smtClean="0">
                <a:latin typeface="+mj-lt"/>
              </a:rPr>
              <a:t>Page, http</a:t>
            </a:r>
            <a:r>
              <a:rPr lang="en-US" sz="1600" dirty="0">
                <a:latin typeface="+mj-lt"/>
              </a:rPr>
              <a:t>://</a:t>
            </a:r>
            <a:r>
              <a:rPr lang="en-US" sz="1600" dirty="0" err="1">
                <a:latin typeface="+mj-lt"/>
              </a:rPr>
              <a:t>research.microsoft.com</a:t>
            </a:r>
            <a:r>
              <a:rPr lang="en-US" sz="1600" dirty="0">
                <a:latin typeface="+mj-lt"/>
              </a:rPr>
              <a:t>/en-us</a:t>
            </a:r>
            <a:r>
              <a:rPr lang="en-US" sz="1600" dirty="0" smtClean="0">
                <a:latin typeface="+mj-lt"/>
              </a:rPr>
              <a:t>/	projects</a:t>
            </a:r>
            <a:r>
              <a:rPr lang="en-US" sz="1600" dirty="0">
                <a:latin typeface="+mj-lt"/>
              </a:rPr>
              <a:t>/</a:t>
            </a:r>
            <a:r>
              <a:rPr lang="en-US" sz="1600" dirty="0" err="1">
                <a:latin typeface="+mj-lt"/>
              </a:rPr>
              <a:t>dryadlinq</a:t>
            </a:r>
            <a:r>
              <a:rPr lang="en-US" sz="1600" dirty="0">
                <a:latin typeface="+mj-lt"/>
              </a:rPr>
              <a:t>/ </a:t>
            </a:r>
          </a:p>
          <a:p>
            <a:r>
              <a:rPr lang="en-US" sz="1600" dirty="0" smtClean="0">
                <a:latin typeface="+mj-lt"/>
              </a:rPr>
              <a:t>11.	</a:t>
            </a:r>
            <a:r>
              <a:rPr lang="en-US" sz="1600" dirty="0" err="1" smtClean="0">
                <a:latin typeface="+mj-lt"/>
              </a:rPr>
              <a:t>DryadLINQ</a:t>
            </a:r>
            <a:r>
              <a:rPr lang="en-US" sz="1600" dirty="0">
                <a:latin typeface="+mj-lt"/>
              </a:rPr>
              <a:t>: A System for General-Purpose Distributed Data-Parallel Computing </a:t>
            </a:r>
            <a:r>
              <a:rPr lang="en-US" sz="1600" dirty="0" smtClean="0">
                <a:latin typeface="+mj-lt"/>
              </a:rPr>
              <a:t>	Using </a:t>
            </a:r>
            <a:r>
              <a:rPr lang="en-US" sz="1600" dirty="0">
                <a:latin typeface="+mj-lt"/>
              </a:rPr>
              <a:t>a High-Level Language </a:t>
            </a:r>
            <a:r>
              <a:rPr lang="en-US" sz="1600" dirty="0" smtClean="0">
                <a:latin typeface="+mj-lt"/>
              </a:rPr>
              <a:t>http</a:t>
            </a:r>
            <a:r>
              <a:rPr lang="en-US" sz="1600" dirty="0">
                <a:latin typeface="+mj-lt"/>
              </a:rPr>
              <a:t>://</a:t>
            </a:r>
            <a:r>
              <a:rPr lang="en-US" sz="1600" dirty="0" err="1">
                <a:latin typeface="+mj-lt"/>
              </a:rPr>
              <a:t>research.microsoft.com</a:t>
            </a:r>
            <a:r>
              <a:rPr lang="en-US" sz="1600" dirty="0">
                <a:latin typeface="+mj-lt"/>
              </a:rPr>
              <a:t>/en-us/projects</a:t>
            </a:r>
            <a:r>
              <a:rPr lang="en-US" sz="1600" dirty="0" smtClean="0">
                <a:latin typeface="+mj-lt"/>
              </a:rPr>
              <a:t>/	</a:t>
            </a:r>
            <a:r>
              <a:rPr lang="en-US" sz="1600" dirty="0" err="1" smtClean="0">
                <a:latin typeface="+mj-lt"/>
              </a:rPr>
              <a:t>dryadlinq</a:t>
            </a:r>
            <a:r>
              <a:rPr lang="en-US" sz="1600" dirty="0">
                <a:latin typeface="+mj-lt"/>
              </a:rPr>
              <a:t>/</a:t>
            </a:r>
            <a:r>
              <a:rPr lang="en-US" sz="1600" dirty="0" err="1" smtClean="0">
                <a:latin typeface="+mj-lt"/>
              </a:rPr>
              <a:t>dryadlinq.pdf</a:t>
            </a:r>
            <a:endParaRPr kumimoji="0" lang="en-US"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562372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2051720" y="260648"/>
            <a:ext cx="7092280" cy="639763"/>
          </a:xfrm>
        </p:spPr>
        <p:txBody>
          <a:bodyPr/>
          <a:lstStyle/>
          <a:p>
            <a:pPr algn="ctr">
              <a:buNone/>
            </a:pPr>
            <a:r>
              <a:rPr lang="en-US" sz="2800" dirty="0" smtClean="0">
                <a:solidFill>
                  <a:srgbClr val="0070C0"/>
                </a:solidFill>
                <a:latin typeface="Arial Rounded MT Bold" pitchFamily="34" charset="0"/>
              </a:rPr>
              <a:t>The Problem!</a:t>
            </a:r>
            <a:endParaRPr lang="en-US" sz="2800" dirty="0">
              <a:solidFill>
                <a:srgbClr val="0070C0"/>
              </a:solidFill>
              <a:latin typeface="Arial Rounded MT Bold" pitchFamily="34" charset="0"/>
            </a:endParaRPr>
          </a:p>
        </p:txBody>
      </p:sp>
      <p:sp>
        <p:nvSpPr>
          <p:cNvPr id="13" name="Rectangle 12"/>
          <p:cNvSpPr/>
          <p:nvPr/>
        </p:nvSpPr>
        <p:spPr>
          <a:xfrm>
            <a:off x="1835696" y="1412776"/>
            <a:ext cx="6912768" cy="3416320"/>
          </a:xfrm>
          <a:prstGeom prst="rect">
            <a:avLst/>
          </a:prstGeom>
          <a:ln>
            <a:noFill/>
          </a:ln>
        </p:spPr>
        <p:txBody>
          <a:bodyPr wrap="square">
            <a:spAutoFit/>
          </a:bodyPr>
          <a:lstStyle/>
          <a:p>
            <a:pPr>
              <a:spcBef>
                <a:spcPct val="0"/>
              </a:spcBef>
            </a:pPr>
            <a:r>
              <a:rPr lang="en-GB" dirty="0" smtClean="0">
                <a:latin typeface="Arial Rounded MT Bold" pitchFamily="34" charset="0"/>
              </a:rPr>
              <a:t>    	How can we make it easier for developer to write	efficient and parallel distributed applications?</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Resource allocation</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Scheduling</a:t>
            </a:r>
          </a:p>
          <a:p>
            <a:pPr>
              <a:spcBef>
                <a:spcPct val="0"/>
              </a:spcBef>
            </a:pPr>
            <a:r>
              <a:rPr lang="en-GB" dirty="0" smtClean="0">
                <a:latin typeface="Arial Rounded MT Bold" pitchFamily="34" charset="0"/>
              </a:rPr>
              <a:t>		</a:t>
            </a:r>
          </a:p>
          <a:p>
            <a:pPr>
              <a:spcBef>
                <a:spcPct val="0"/>
              </a:spcBef>
            </a:pPr>
            <a:r>
              <a:rPr lang="en-GB" dirty="0" smtClean="0">
                <a:latin typeface="Arial Rounded MT Bold" pitchFamily="34" charset="0"/>
              </a:rPr>
              <a:t>		Component failure</a:t>
            </a:r>
          </a:p>
          <a:p>
            <a:pPr>
              <a:spcBef>
                <a:spcPct val="0"/>
              </a:spcBef>
            </a:pPr>
            <a:endParaRPr lang="en-GB" dirty="0" smtClean="0">
              <a:latin typeface="Arial Rounded MT Bold" pitchFamily="34" charset="0"/>
            </a:endParaRPr>
          </a:p>
          <a:p>
            <a:pPr>
              <a:spcBef>
                <a:spcPct val="0"/>
              </a:spcBef>
            </a:pPr>
            <a:r>
              <a:rPr lang="en-GB" dirty="0" smtClean="0">
                <a:latin typeface="Arial Rounded MT Bold" pitchFamily="34" charset="0"/>
              </a:rPr>
              <a:t>		Concurrency control</a:t>
            </a:r>
          </a:p>
          <a:p>
            <a:pPr>
              <a:spcBef>
                <a:spcPct val="0"/>
              </a:spcBef>
            </a:pPr>
            <a:endParaRPr lang="en-GB" dirty="0" smtClean="0">
              <a:latin typeface="Arial Rounded MT Bold" pitchFamily="34" charset="0"/>
            </a:endParaRPr>
          </a:p>
        </p:txBody>
      </p:sp>
      <p:sp>
        <p:nvSpPr>
          <p:cNvPr id="14" name="Bevel 13"/>
          <p:cNvSpPr/>
          <p:nvPr/>
        </p:nvSpPr>
        <p:spPr>
          <a:xfrm>
            <a:off x="2069136" y="1543144"/>
            <a:ext cx="144016" cy="144016"/>
          </a:xfrm>
          <a:prstGeom prst="bevel">
            <a:avLst/>
          </a:prstGeom>
          <a:solidFill>
            <a:schemeClr val="bg1"/>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22" name="Bevel 21"/>
          <p:cNvSpPr/>
          <p:nvPr/>
        </p:nvSpPr>
        <p:spPr>
          <a:xfrm>
            <a:off x="2915816" y="2624212"/>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8" name="Bevel 7"/>
          <p:cNvSpPr/>
          <p:nvPr/>
        </p:nvSpPr>
        <p:spPr>
          <a:xfrm>
            <a:off x="2915816" y="3187576"/>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9" name="Bevel 8"/>
          <p:cNvSpPr/>
          <p:nvPr/>
        </p:nvSpPr>
        <p:spPr>
          <a:xfrm>
            <a:off x="2915816" y="3717032"/>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0" name="Bevel 9"/>
          <p:cNvSpPr/>
          <p:nvPr/>
        </p:nvSpPr>
        <p:spPr>
          <a:xfrm>
            <a:off x="2915816" y="4293096"/>
            <a:ext cx="144016" cy="144016"/>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600" b="1" dirty="0"/>
          </a:p>
        </p:txBody>
      </p:sp>
      <p:sp>
        <p:nvSpPr>
          <p:cNvPr id="11" name="TextBox 10"/>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12"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
        <p:nvSpPr>
          <p:cNvPr id="15" name="TextBox 14"/>
          <p:cNvSpPr txBox="1"/>
          <p:nvPr/>
        </p:nvSpPr>
        <p:spPr>
          <a:xfrm>
            <a:off x="8638468" y="6498696"/>
            <a:ext cx="504056" cy="328464"/>
          </a:xfrm>
          <a:prstGeom prst="rect">
            <a:avLst/>
          </a:prstGeom>
        </p:spPr>
        <p:txBody>
          <a:bodyPr vert="horz" wrap="square" lIns="91440" tIns="45720" rIns="91440" bIns="45720" rtlCol="0" anchor="ctr">
            <a:noAutofit/>
          </a:bodyPr>
          <a:lstStyle/>
          <a:p>
            <a:pPr algn="ctr">
              <a:spcBef>
                <a:spcPct val="0"/>
              </a:spcBef>
            </a:pPr>
            <a:r>
              <a:rPr lang="en-US" sz="2000" b="1" noProof="0" dirty="0" smtClean="0">
                <a:solidFill>
                  <a:srgbClr val="000000"/>
                </a:solidFill>
                <a:latin typeface="Arial Rounded MT Bold"/>
                <a:cs typeface="Arial Rounded MT Bold"/>
              </a:rPr>
              <a:t>7</a:t>
            </a:r>
            <a:endParaRPr kumimoji="0" lang="en-US" sz="2000" b="1" i="0" u="none" strike="noStrike" kern="1200" cap="none" spc="0" normalizeH="0" baseline="0" noProof="0" dirty="0" smtClean="0">
              <a:ln>
                <a:noFill/>
              </a:ln>
              <a:solidFill>
                <a:srgbClr val="000000"/>
              </a:solidFill>
              <a:effectLst/>
              <a:uLnTx/>
              <a:uFillTx/>
              <a:latin typeface="Arial Rounded MT Bold"/>
              <a:ea typeface="+mj-ea"/>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2051720" y="2492896"/>
            <a:ext cx="7092280" cy="783779"/>
          </a:xfrm>
        </p:spPr>
        <p:txBody>
          <a:bodyPr/>
          <a:lstStyle/>
          <a:p>
            <a:pPr algn="ctr">
              <a:buNone/>
            </a:pPr>
            <a:r>
              <a:rPr lang="en-US" sz="4400" dirty="0" smtClean="0">
                <a:solidFill>
                  <a:schemeClr val="tx1"/>
                </a:solidFill>
                <a:latin typeface="Good Times" pitchFamily="2" charset="0"/>
              </a:rPr>
              <a:t>Dryad Execution Engine</a:t>
            </a:r>
            <a:endParaRPr lang="en-US" sz="4400" dirty="0">
              <a:solidFill>
                <a:schemeClr val="tx1"/>
              </a:solidFill>
              <a:latin typeface="Good Times" pitchFamily="2" charset="0"/>
            </a:endParaRPr>
          </a:p>
        </p:txBody>
      </p:sp>
      <p:sp>
        <p:nvSpPr>
          <p:cNvPr id="3" name="TextBox 2"/>
          <p:cNvSpPr txBox="1"/>
          <p:nvPr/>
        </p:nvSpPr>
        <p:spPr>
          <a:xfrm>
            <a:off x="3059832" y="6203292"/>
            <a:ext cx="3168352" cy="61008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1600" u="none" strike="noStrike" kern="1200" cap="none" spc="0" normalizeH="0" baseline="0" noProof="0" dirty="0" smtClean="0">
                <a:ln>
                  <a:noFill/>
                </a:ln>
                <a:effectLst/>
                <a:uLnTx/>
                <a:uFillTx/>
                <a:latin typeface="Arial Rounded MT Bold"/>
                <a:ea typeface="+mj-ea"/>
                <a:cs typeface="Arial Rounded MT Bold"/>
              </a:rPr>
              <a:t>BIG DATA ANALYTICS</a:t>
            </a:r>
          </a:p>
        </p:txBody>
      </p:sp>
      <p:pic>
        <p:nvPicPr>
          <p:cNvPr id="4" name="Picture 2" descr="https://secure.gravatar.com/avatar/8a7efd209b0829562175c11822eb540b?s=420&amp;d=https://a248.e.akamai.net/assets.github.com%2Fimages%2Fgravatars%2Fgravatar-org-420.png"/>
          <p:cNvPicPr>
            <a:picLocks noChangeAspect="1" noChangeArrowheads="1"/>
          </p:cNvPicPr>
          <p:nvPr/>
        </p:nvPicPr>
        <p:blipFill>
          <a:blip r:embed="rId3" cstate="print"/>
          <a:srcRect/>
          <a:stretch>
            <a:fillRect/>
          </a:stretch>
        </p:blipFill>
        <p:spPr bwMode="auto">
          <a:xfrm>
            <a:off x="2411760" y="6309320"/>
            <a:ext cx="504056" cy="432048"/>
          </a:xfrm>
          <a:prstGeom prst="rect">
            <a:avLst/>
          </a:prstGeom>
          <a:noFill/>
          <a:ln>
            <a:solidFill>
              <a:schemeClr val="accent1"/>
            </a:solidFill>
          </a:ln>
        </p:spPr>
      </p:pic>
    </p:spTree>
    <p:extLst>
      <p:ext uri="{BB962C8B-B14F-4D97-AF65-F5344CB8AC3E}">
        <p14:creationId xmlns:p14="http://schemas.microsoft.com/office/powerpoint/2010/main" val="464286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M_blue_earth(3)">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ngl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57EAC72-68AA-445C-90FA-997B627148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PM_blue_earth(3)</Template>
  <TotalTime>10753</TotalTime>
  <Words>1383</Words>
  <Application>Microsoft Macintosh PowerPoint</Application>
  <PresentationFormat>On-screen Show (4:3)</PresentationFormat>
  <Paragraphs>1034</Paragraphs>
  <Slides>70</Slides>
  <Notes>70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2" baseType="lpstr">
      <vt:lpstr>PM_blue_earth(3)</vt:lpstr>
      <vt:lpstr>Acrobat Document</vt:lpstr>
      <vt:lpstr>Distributed Execution Engine</vt:lpstr>
      <vt:lpstr>The Agenda for Presentation</vt:lpstr>
      <vt:lpstr>What are Distributed Execution Engines?</vt:lpstr>
      <vt:lpstr>The Main characteristics of Distributed  Execution Engines</vt:lpstr>
      <vt:lpstr>Types of Systems</vt:lpstr>
      <vt:lpstr>Batch Systems : Optimal Scheduling &amp; Processor Optimization</vt:lpstr>
      <vt:lpstr>Types of DEE and their Representations</vt:lpstr>
      <vt:lpstr>The Problem!</vt:lpstr>
      <vt:lpstr>Dryad Execution Engine</vt:lpstr>
      <vt:lpstr>What is Dryad ?</vt:lpstr>
      <vt:lpstr>The Possible Solution : Dryad </vt:lpstr>
      <vt:lpstr>DRYAD Goals</vt:lpstr>
      <vt:lpstr>Why Dryad using a Data-Flow graph?</vt:lpstr>
      <vt:lpstr>Job Structure of Dryad System</vt:lpstr>
      <vt:lpstr>Dryad System Overview</vt:lpstr>
      <vt:lpstr>Dryad System Overview</vt:lpstr>
      <vt:lpstr>Components of Dryad System – 1 </vt:lpstr>
      <vt:lpstr>Components of Dryad System – 2 </vt:lpstr>
      <vt:lpstr>Components of Dryad System  </vt:lpstr>
      <vt:lpstr>Dryad Scheduler (JM) is a state machine </vt:lpstr>
      <vt:lpstr>Dryad Scheduler (JM) is a state machine </vt:lpstr>
      <vt:lpstr>Dryad Job Execution</vt:lpstr>
      <vt:lpstr>Advantages of DAG over MapReduce</vt:lpstr>
      <vt:lpstr>Dryad LINQ</vt:lpstr>
      <vt:lpstr>DryadLINQ : An Introduction</vt:lpstr>
      <vt:lpstr>DryadLINQ = Dryad + LINQ</vt:lpstr>
      <vt:lpstr>DryadLINQ System Architecture</vt:lpstr>
      <vt:lpstr>Nephele Distributed Execution  Engine</vt:lpstr>
      <vt:lpstr>Nephele Execution Engine</vt:lpstr>
      <vt:lpstr>Nephele Architecture</vt:lpstr>
      <vt:lpstr>Structure of Nephele Schedule</vt:lpstr>
      <vt:lpstr>Execution Stages</vt:lpstr>
      <vt:lpstr>Channel Types</vt:lpstr>
      <vt:lpstr>Map Reduce Execution Engine</vt:lpstr>
      <vt:lpstr>MapReduce Architecture</vt:lpstr>
      <vt:lpstr>MapReduce</vt:lpstr>
      <vt:lpstr>Typical Problem Solved by MapReduce</vt:lpstr>
      <vt:lpstr>Stream Processing</vt:lpstr>
      <vt:lpstr>MapReduce in Specific Context</vt:lpstr>
      <vt:lpstr>MapReduce in a Nutshell</vt:lpstr>
      <vt:lpstr>MapReduce - Scheduling</vt:lpstr>
      <vt:lpstr>MapReduce Parallelism</vt:lpstr>
      <vt:lpstr>Fault Tolerance – Handled via re-execution</vt:lpstr>
      <vt:lpstr>MAP REDUCE</vt:lpstr>
      <vt:lpstr>Hadoop MapReduce</vt:lpstr>
      <vt:lpstr>Hadoop MapReduce</vt:lpstr>
      <vt:lpstr>Hadoop Analysis</vt:lpstr>
      <vt:lpstr>PREGEL EXECUTION ENGINE</vt:lpstr>
      <vt:lpstr>Google Pregel</vt:lpstr>
      <vt:lpstr>Bulk Synchronous Parallel</vt:lpstr>
      <vt:lpstr>BSP Vertex-Centric</vt:lpstr>
      <vt:lpstr>Bulk Synchronous Parallel (BSP)</vt:lpstr>
      <vt:lpstr>Pregel Compute Model</vt:lpstr>
      <vt:lpstr>Fault Tolerance</vt:lpstr>
      <vt:lpstr>HYRACKS EXECUTION ENGINE</vt:lpstr>
      <vt:lpstr>Why Hyracks?</vt:lpstr>
      <vt:lpstr>Motivation for Hyracks</vt:lpstr>
      <vt:lpstr>Hyracks Architecture</vt:lpstr>
      <vt:lpstr>Hyracks Main Steps</vt:lpstr>
      <vt:lpstr>The Usage Scenarios of Hyracks</vt:lpstr>
      <vt:lpstr>Hyracks Jobs</vt:lpstr>
      <vt:lpstr>Hyracks : An Example of Operator Activities</vt:lpstr>
      <vt:lpstr>Hyracks Data Movement</vt:lpstr>
      <vt:lpstr>Hyracks Operator/Connector Design</vt:lpstr>
      <vt:lpstr>Hyracks Operator/Connector Interface</vt:lpstr>
      <vt:lpstr>Hadoop Compatibility Layer</vt:lpstr>
      <vt:lpstr>Hyracks vs Alternatives</vt:lpstr>
      <vt:lpstr>The Summary of Key Features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Earth</dc:title>
  <dc:creator>Windows User</dc:creator>
  <cp:lastModifiedBy>Saboor, Abdul</cp:lastModifiedBy>
  <cp:revision>387</cp:revision>
  <dcterms:created xsi:type="dcterms:W3CDTF">2012-12-22T23:51:22Z</dcterms:created>
  <dcterms:modified xsi:type="dcterms:W3CDTF">2013-02-25T14:51:45Z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TC018572839991</vt:lpwstr>
  </property>
</Properties>
</file>