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4"/>
  </p:sldMasterIdLst>
  <p:notesMasterIdLst>
    <p:notesMasterId r:id="rId9"/>
  </p:notesMasterIdLst>
  <p:handoutMasterIdLst>
    <p:handoutMasterId r:id="rId10"/>
  </p:handoutMasterIdLst>
  <p:sldIdLst>
    <p:sldId id="263" r:id="rId5"/>
    <p:sldId id="264" r:id="rId6"/>
    <p:sldId id="271" r:id="rId7"/>
    <p:sldId id="272" r:id="rId8"/>
  </p:sldIdLst>
  <p:sldSz cx="9144000" cy="5143500" type="screen16x9"/>
  <p:notesSz cx="7315200" cy="96012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26F"/>
    <a:srgbClr val="FADC41"/>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94660"/>
  </p:normalViewPr>
  <p:slideViewPr>
    <p:cSldViewPr snapToGrid="0" snapToObjects="1">
      <p:cViewPr varScale="1">
        <p:scale>
          <a:sx n="141" d="100"/>
          <a:sy n="141" d="100"/>
        </p:scale>
        <p:origin x="68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3924" y="-108"/>
      </p:cViewPr>
      <p:guideLst>
        <p:guide orient="horz" pos="3224"/>
        <p:guide pos="2236"/>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00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D73581A4-8FA3-4B6F-80FB-EEE826A94165}" type="datetimeFigureOut">
              <a:rPr lang="en-GB" smtClean="0"/>
              <a:t>25/09/2017</a:t>
            </a:fld>
            <a:endParaRPr lang="en-GB"/>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8F7DD0CD-5C67-4D2D-AC88-9EE4C5985D39}" type="slidenum">
              <a:rPr lang="en-GB" smtClean="0"/>
              <a:t>‹#›</a:t>
            </a:fld>
            <a:endParaRPr lang="en-GB"/>
          </a:p>
        </p:txBody>
      </p:sp>
    </p:spTree>
    <p:extLst>
      <p:ext uri="{BB962C8B-B14F-4D97-AF65-F5344CB8AC3E}">
        <p14:creationId xmlns:p14="http://schemas.microsoft.com/office/powerpoint/2010/main" val="29911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4" name="Date Placeholder 2"/>
          <p:cNvSpPr>
            <a:spLocks noGrp="1"/>
          </p:cNvSpPr>
          <p:nvPr>
            <p:ph type="dt" sz="half" idx="10"/>
          </p:nvPr>
        </p:nvSpPr>
        <p:spPr>
          <a:xfrm>
            <a:off x="1970322" y="4880890"/>
            <a:ext cx="2269191" cy="132608"/>
          </a:xfrm>
        </p:spPr>
        <p:txBody>
          <a:bodyPr/>
          <a:lstStyle>
            <a:lvl1pPr>
              <a:defRPr>
                <a:solidFill>
                  <a:schemeClr val="bg1"/>
                </a:solidFill>
              </a:defRPr>
            </a:lvl1pPr>
          </a:lstStyle>
          <a:p>
            <a:endParaRPr lang="en-GB" noProof="0" dirty="0"/>
          </a:p>
        </p:txBody>
      </p:sp>
      <p:sp>
        <p:nvSpPr>
          <p:cNvPr id="18" name="Footer Placeholder 3"/>
          <p:cNvSpPr>
            <a:spLocks noGrp="1"/>
          </p:cNvSpPr>
          <p:nvPr>
            <p:ph type="ftr" sz="quarter" idx="11"/>
          </p:nvPr>
        </p:nvSpPr>
        <p:spPr>
          <a:xfrm>
            <a:off x="554189" y="4880890"/>
            <a:ext cx="1416133" cy="132608"/>
          </a:xfrm>
        </p:spPr>
        <p:txBody>
          <a:bodyPr/>
          <a:lstStyle>
            <a:lvl1pPr>
              <a:defRPr>
                <a:solidFill>
                  <a:schemeClr val="bg1"/>
                </a:solidFill>
              </a:defRPr>
            </a:lvl1pPr>
          </a:lstStyle>
          <a:p>
            <a:r>
              <a:rPr lang="en-GB" noProof="0" dirty="0" smtClean="0"/>
              <a:t>© DHI</a:t>
            </a:r>
            <a:endParaRPr lang="en-GB" noProof="0" dirty="0"/>
          </a:p>
        </p:txBody>
      </p:sp>
      <p:sp>
        <p:nvSpPr>
          <p:cNvPr id="19" name="Slide Number Placeholder 4"/>
          <p:cNvSpPr>
            <a:spLocks noGrp="1"/>
          </p:cNvSpPr>
          <p:nvPr>
            <p:ph type="sldNum" sz="quarter" idx="12"/>
          </p:nvPr>
        </p:nvSpPr>
        <p:spPr>
          <a:xfrm>
            <a:off x="4239513" y="4880890"/>
            <a:ext cx="516591" cy="132608"/>
          </a:xfrm>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107121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7"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8"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9"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34149356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9" name="Rectangle 8"/>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6"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17"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324291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28"/>
          <p:cNvSpPr>
            <a:spLocks noGrp="1"/>
          </p:cNvSpPr>
          <p:nvPr>
            <p:ph type="body" sz="quarter" idx="21" hasCustomPrompt="1"/>
          </p:nvPr>
        </p:nvSpPr>
        <p:spPr>
          <a:xfrm>
            <a:off x="4849027" y="4360931"/>
            <a:ext cx="3740799"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6" name="Content Placeholder 6"/>
          <p:cNvSpPr>
            <a:spLocks noGrp="1"/>
          </p:cNvSpPr>
          <p:nvPr>
            <p:ph sz="quarter" idx="13"/>
          </p:nvPr>
        </p:nvSpPr>
        <p:spPr>
          <a:xfrm>
            <a:off x="55403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17" name="Content Placeholder 6"/>
          <p:cNvSpPr>
            <a:spLocks noGrp="1"/>
          </p:cNvSpPr>
          <p:nvPr>
            <p:ph sz="quarter" idx="14"/>
          </p:nvPr>
        </p:nvSpPr>
        <p:spPr>
          <a:xfrm>
            <a:off x="4849019" y="1192307"/>
            <a:ext cx="3740944"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defTabSz="9144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193943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8" name="Picture Placeholder 4"/>
          <p:cNvSpPr>
            <a:spLocks noGrp="1"/>
          </p:cNvSpPr>
          <p:nvPr>
            <p:ph type="pic" sz="quarter" idx="14"/>
          </p:nvPr>
        </p:nvSpPr>
        <p:spPr>
          <a:xfrm>
            <a:off x="554038" y="508003"/>
            <a:ext cx="8035780" cy="3777128"/>
          </a:xfrm>
        </p:spPr>
        <p:txBody>
          <a:bodyPr anchor="ctr" anchorCtr="0"/>
          <a:lstStyle>
            <a:lvl1pPr marL="0" indent="0" algn="ctr">
              <a:buNone/>
              <a:defRPr>
                <a:solidFill>
                  <a:schemeClr val="accent3"/>
                </a:solidFill>
              </a:defRPr>
            </a:lvl1pPr>
          </a:lstStyle>
          <a:p>
            <a:r>
              <a:rPr lang="x-none" noProof="0" smtClean="0"/>
              <a:t>Click icon to add picture</a:t>
            </a:r>
            <a:endParaRPr lang="en-GB" noProof="0" dirty="0"/>
          </a:p>
        </p:txBody>
      </p:sp>
      <p:sp>
        <p:nvSpPr>
          <p:cNvPr id="7"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1895958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7" name="Rectangle 6"/>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Picture Placeholder 4"/>
          <p:cNvSpPr>
            <a:spLocks noGrp="1"/>
          </p:cNvSpPr>
          <p:nvPr>
            <p:ph type="pic" sz="quarter" idx="14"/>
          </p:nvPr>
        </p:nvSpPr>
        <p:spPr>
          <a:xfrm>
            <a:off x="554038" y="508003"/>
            <a:ext cx="8035780" cy="3777128"/>
          </a:xfrm>
        </p:spPr>
        <p:txBody>
          <a:bodyPr anchor="ctr" anchorCtr="0"/>
          <a:lstStyle>
            <a:lvl1pPr marL="0" indent="0" algn="ctr">
              <a:buNone/>
              <a:defRPr/>
            </a:lvl1pPr>
          </a:lstStyle>
          <a:p>
            <a:r>
              <a:rPr lang="x-none" noProof="0" smtClean="0"/>
              <a:t>Click icon to add picture</a:t>
            </a:r>
            <a:endParaRPr lang="en-GB" noProof="0" dirty="0"/>
          </a:p>
        </p:txBody>
      </p:sp>
      <p:sp>
        <p:nvSpPr>
          <p:cNvPr id="8"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296192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Picture Placeholder 4"/>
          <p:cNvSpPr>
            <a:spLocks noGrp="1"/>
          </p:cNvSpPr>
          <p:nvPr>
            <p:ph type="pic" sz="quarter" idx="14"/>
          </p:nvPr>
        </p:nvSpPr>
        <p:spPr>
          <a:xfrm>
            <a:off x="554038" y="508003"/>
            <a:ext cx="8035780" cy="3777128"/>
          </a:xfrm>
        </p:spPr>
        <p:txBody>
          <a:bodyPr anchor="ctr" anchorCtr="0"/>
          <a:lstStyle>
            <a:lvl1pPr marL="0" indent="0" algn="ctr">
              <a:buNone/>
              <a:defRPr/>
            </a:lvl1pPr>
          </a:lstStyle>
          <a:p>
            <a:r>
              <a:rPr lang="x-none" noProof="0" smtClean="0"/>
              <a:t>Click icon to add picture</a:t>
            </a:r>
            <a:endParaRPr lang="en-GB" noProof="0" dirty="0"/>
          </a:p>
        </p:txBody>
      </p:sp>
      <p:sp>
        <p:nvSpPr>
          <p:cNvPr id="7" name="Text Placeholder 28"/>
          <p:cNvSpPr>
            <a:spLocks noGrp="1"/>
          </p:cNvSpPr>
          <p:nvPr>
            <p:ph type="body" sz="quarter" idx="18" hasCustomPrompt="1"/>
          </p:nvPr>
        </p:nvSpPr>
        <p:spPr>
          <a:xfrm>
            <a:off x="554038" y="4360931"/>
            <a:ext cx="803578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Tree>
    <p:extLst>
      <p:ext uri="{BB962C8B-B14F-4D97-AF65-F5344CB8AC3E}">
        <p14:creationId xmlns:p14="http://schemas.microsoft.com/office/powerpoint/2010/main" val="238654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7"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1"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421707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1" name="Rectangle 10"/>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3"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9"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273735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x-none" noProof="0" smtClean="0"/>
              <a:t>Click icon to add picture</a:t>
            </a:r>
            <a:endParaRPr lang="en-GB" noProof="0" dirty="0"/>
          </a:p>
        </p:txBody>
      </p:sp>
      <p:sp>
        <p:nvSpPr>
          <p:cNvPr id="11" name="Rectangle 10"/>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Text Placeholder 28"/>
          <p:cNvSpPr>
            <a:spLocks noGrp="1"/>
          </p:cNvSpPr>
          <p:nvPr>
            <p:ph type="body" sz="quarter" idx="18" hasCustomPrompt="1"/>
          </p:nvPr>
        </p:nvSpPr>
        <p:spPr>
          <a:xfrm>
            <a:off x="55403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3" name="Text Placeholder 28"/>
          <p:cNvSpPr>
            <a:spLocks noGrp="1"/>
          </p:cNvSpPr>
          <p:nvPr>
            <p:ph type="body" sz="quarter" idx="19" hasCustomPrompt="1"/>
          </p:nvPr>
        </p:nvSpPr>
        <p:spPr>
          <a:xfrm>
            <a:off x="2634577"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31"/>
            <a:ext cx="1796360" cy="157977"/>
          </a:xfrm>
        </p:spPr>
        <p:txBody>
          <a:bodyPr/>
          <a:lstStyle>
            <a:lvl1pPr marL="0" indent="0">
              <a:buNone/>
              <a:defRPr sz="800" b="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9" name="Content Placeholder 6"/>
          <p:cNvSpPr>
            <a:spLocks noGrp="1"/>
          </p:cNvSpPr>
          <p:nvPr>
            <p:ph sz="quarter" idx="13"/>
          </p:nvPr>
        </p:nvSpPr>
        <p:spPr>
          <a:xfrm>
            <a:off x="554046" y="1192311"/>
            <a:ext cx="8035925" cy="1144493"/>
          </a:xfrm>
        </p:spPr>
        <p:txBody>
          <a:bodyPr/>
          <a:lstStyle>
            <a:lvl1pPr marL="270000" indent="-270000">
              <a:buFont typeface="Arial" pitchFamily="34" charset="0"/>
              <a:buChar cha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315174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46" y="2075296"/>
            <a:ext cx="7340211"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19" name="Date Placeholder 2"/>
          <p:cNvSpPr>
            <a:spLocks noGrp="1"/>
          </p:cNvSpPr>
          <p:nvPr>
            <p:ph type="dt" sz="half" idx="10"/>
          </p:nvPr>
        </p:nvSpPr>
        <p:spPr>
          <a:xfrm>
            <a:off x="1970322" y="4886791"/>
            <a:ext cx="2269191" cy="132608"/>
          </a:xfrm>
        </p:spPr>
        <p:txBody>
          <a:bodyPr/>
          <a:lstStyle>
            <a:lvl1pPr>
              <a:defRPr>
                <a:solidFill>
                  <a:schemeClr val="bg1"/>
                </a:solidFill>
              </a:defRPr>
            </a:lvl1pPr>
          </a:lstStyle>
          <a:p>
            <a:endParaRPr lang="en-GB" noProof="0" dirty="0"/>
          </a:p>
        </p:txBody>
      </p:sp>
      <p:sp>
        <p:nvSpPr>
          <p:cNvPr id="20" name="Footer Placeholder 3"/>
          <p:cNvSpPr>
            <a:spLocks noGrp="1"/>
          </p:cNvSpPr>
          <p:nvPr>
            <p:ph type="ftr" sz="quarter" idx="11"/>
          </p:nvPr>
        </p:nvSpPr>
        <p:spPr>
          <a:xfrm>
            <a:off x="554189" y="4886791"/>
            <a:ext cx="1416133" cy="132608"/>
          </a:xfrm>
        </p:spPr>
        <p:txBody>
          <a:bodyPr/>
          <a:lstStyle>
            <a:lvl1pPr>
              <a:defRPr>
                <a:solidFill>
                  <a:schemeClr val="bg1"/>
                </a:solidFill>
              </a:defRPr>
            </a:lvl1pPr>
          </a:lstStyle>
          <a:p>
            <a:r>
              <a:rPr lang="en-GB" noProof="0" dirty="0" smtClean="0"/>
              <a:t>© DHI</a:t>
            </a:r>
            <a:endParaRPr lang="en-GB" noProof="0" dirty="0"/>
          </a:p>
        </p:txBody>
      </p:sp>
      <p:sp>
        <p:nvSpPr>
          <p:cNvPr id="21" name="Slide Number Placeholder 4"/>
          <p:cNvSpPr>
            <a:spLocks noGrp="1"/>
          </p:cNvSpPr>
          <p:nvPr>
            <p:ph type="sldNum" sz="quarter" idx="12"/>
          </p:nvPr>
        </p:nvSpPr>
        <p:spPr>
          <a:xfrm>
            <a:off x="4239513" y="4886791"/>
            <a:ext cx="516591" cy="132608"/>
          </a:xfrm>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4800" y="4590000"/>
            <a:ext cx="830323" cy="468000"/>
          </a:xfrm>
          <a:prstGeom prst="rect">
            <a:avLst/>
          </a:prstGeom>
        </p:spPr>
      </p:pic>
    </p:spTree>
    <p:extLst>
      <p:ext uri="{BB962C8B-B14F-4D97-AF65-F5344CB8AC3E}">
        <p14:creationId xmlns:p14="http://schemas.microsoft.com/office/powerpoint/2010/main" val="3058230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tx2">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4" name="Date Placeholder 2"/>
          <p:cNvSpPr>
            <a:spLocks noGrp="1"/>
          </p:cNvSpPr>
          <p:nvPr>
            <p:ph type="dt" sz="half" idx="10"/>
          </p:nvPr>
        </p:nvSpPr>
        <p:spPr>
          <a:xfrm>
            <a:off x="1970322" y="4880890"/>
            <a:ext cx="2269191" cy="132608"/>
          </a:xfrm>
        </p:spPr>
        <p:txBody>
          <a:bodyPr/>
          <a:lstStyle>
            <a:lvl1pPr>
              <a:defRPr>
                <a:solidFill>
                  <a:schemeClr val="bg1"/>
                </a:solidFill>
              </a:defRPr>
            </a:lvl1pPr>
          </a:lstStyle>
          <a:p>
            <a:endParaRPr lang="en-GB" noProof="0" dirty="0"/>
          </a:p>
        </p:txBody>
      </p:sp>
      <p:sp>
        <p:nvSpPr>
          <p:cNvPr id="18" name="Footer Placeholder 3"/>
          <p:cNvSpPr>
            <a:spLocks noGrp="1"/>
          </p:cNvSpPr>
          <p:nvPr>
            <p:ph type="ftr" sz="quarter" idx="11"/>
          </p:nvPr>
        </p:nvSpPr>
        <p:spPr>
          <a:xfrm>
            <a:off x="554189" y="4880890"/>
            <a:ext cx="1416133" cy="132608"/>
          </a:xfrm>
        </p:spPr>
        <p:txBody>
          <a:bodyPr/>
          <a:lstStyle>
            <a:lvl1pPr>
              <a:defRPr>
                <a:solidFill>
                  <a:schemeClr val="bg1"/>
                </a:solidFill>
              </a:defRPr>
            </a:lvl1pPr>
          </a:lstStyle>
          <a:p>
            <a:r>
              <a:rPr lang="en-GB" noProof="0" dirty="0" smtClean="0"/>
              <a:t>© DHI</a:t>
            </a:r>
            <a:endParaRPr lang="en-GB" noProof="0" dirty="0"/>
          </a:p>
        </p:txBody>
      </p:sp>
      <p:sp>
        <p:nvSpPr>
          <p:cNvPr id="19" name="Slide Number Placeholder 4"/>
          <p:cNvSpPr>
            <a:spLocks noGrp="1"/>
          </p:cNvSpPr>
          <p:nvPr>
            <p:ph type="sldNum" sz="quarter" idx="12"/>
          </p:nvPr>
        </p:nvSpPr>
        <p:spPr>
          <a:xfrm>
            <a:off x="4239513" y="4880890"/>
            <a:ext cx="516591" cy="132608"/>
          </a:xfrm>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35248816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2" name="TextBox 1"/>
          <p:cNvSpPr txBox="1"/>
          <p:nvPr userDrawn="1"/>
        </p:nvSpPr>
        <p:spPr>
          <a:xfrm>
            <a:off x="554189" y="1192307"/>
            <a:ext cx="7085971" cy="3092823"/>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x-none" sz="1800" noProof="0" dirty="0" smtClean="0"/>
              <a:t>DHI are the first people you should call when you have a tough challenge to solve in a water environment.</a:t>
            </a:r>
          </a:p>
          <a:p>
            <a:pPr lvl="0"/>
            <a:endParaRPr lang="x-none" sz="1800" noProof="0" dirty="0" smtClean="0"/>
          </a:p>
          <a:p>
            <a:pPr lvl="0"/>
            <a:r>
              <a:rPr lang="x-none" sz="1800" noProof="0" dirty="0" smtClean="0"/>
              <a:t>In the world of water, our knowledge is second-to-none, and we strive to make it globally accessible to clients and partners. </a:t>
            </a:r>
          </a:p>
          <a:p>
            <a:pPr lvl="0"/>
            <a:endParaRPr lang="x-none" sz="1800" noProof="0" dirty="0" smtClean="0"/>
          </a:p>
          <a:p>
            <a:pPr lvl="0"/>
            <a:r>
              <a:rPr lang="x-none" sz="1800" noProof="0" dirty="0" smtClean="0"/>
              <a:t>So whether you need to save water, share it fairly, improve its quality, quantify its impact or manage its flow, we can help. Our knowledge, combined with our team’s expertise and the power of our technology, hold the key to unlocking the right solution.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87019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2"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9" y="2629632"/>
            <a:ext cx="8035637" cy="477485"/>
          </a:xfrm>
        </p:spPr>
        <p:txBody>
          <a:bodyPr lIns="0" tIns="0" rIns="0" bIns="0">
            <a:normAutofit/>
          </a:bodyPr>
          <a:lstStyle>
            <a:lvl1pPr marL="0" indent="0" algn="l">
              <a:lnSpc>
                <a:spcPct val="90000"/>
              </a:lnSpc>
              <a:spcBef>
                <a:spcPts val="0"/>
              </a:spcBef>
              <a:buNone/>
              <a:defRPr sz="16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1" name="Date Placeholder 2"/>
          <p:cNvSpPr>
            <a:spLocks noGrp="1"/>
          </p:cNvSpPr>
          <p:nvPr>
            <p:ph type="dt" sz="half" idx="10"/>
          </p:nvPr>
        </p:nvSpPr>
        <p:spPr>
          <a:xfrm>
            <a:off x="1970322" y="4886791"/>
            <a:ext cx="2269191" cy="132608"/>
          </a:xfrm>
        </p:spPr>
        <p:txBody>
          <a:bodyPr/>
          <a:lstStyle>
            <a:lvl1pPr>
              <a:defRPr>
                <a:solidFill>
                  <a:schemeClr val="bg1"/>
                </a:solidFill>
              </a:defRPr>
            </a:lvl1pPr>
          </a:lstStyle>
          <a:p>
            <a:endParaRPr lang="en-GB" noProof="0" dirty="0"/>
          </a:p>
        </p:txBody>
      </p:sp>
      <p:sp>
        <p:nvSpPr>
          <p:cNvPr id="12" name="Footer Placeholder 3"/>
          <p:cNvSpPr>
            <a:spLocks noGrp="1"/>
          </p:cNvSpPr>
          <p:nvPr>
            <p:ph type="ftr" sz="quarter" idx="11"/>
          </p:nvPr>
        </p:nvSpPr>
        <p:spPr>
          <a:xfrm>
            <a:off x="554189" y="4886791"/>
            <a:ext cx="1416133" cy="132608"/>
          </a:xfrm>
        </p:spPr>
        <p:txBody>
          <a:bodyPr/>
          <a:lstStyle>
            <a:lvl1pPr>
              <a:defRPr>
                <a:solidFill>
                  <a:schemeClr val="bg1"/>
                </a:solidFill>
              </a:defRPr>
            </a:lvl1pPr>
          </a:lstStyle>
          <a:p>
            <a:r>
              <a:rPr lang="en-GB" noProof="0" dirty="0" smtClean="0"/>
              <a:t>© DHI</a:t>
            </a:r>
            <a:endParaRPr lang="en-GB" noProof="0" dirty="0"/>
          </a:p>
        </p:txBody>
      </p:sp>
      <p:sp>
        <p:nvSpPr>
          <p:cNvPr id="13" name="Slide Number Placeholder 4"/>
          <p:cNvSpPr>
            <a:spLocks noGrp="1"/>
          </p:cNvSpPr>
          <p:nvPr>
            <p:ph type="sldNum" sz="quarter" idx="12"/>
          </p:nvPr>
        </p:nvSpPr>
        <p:spPr>
          <a:xfrm>
            <a:off x="4239513" y="4886791"/>
            <a:ext cx="516591" cy="132608"/>
          </a:xfrm>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193573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tx2">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96" b="45026"/>
          <a:stretch/>
        </p:blipFill>
        <p:spPr>
          <a:xfrm>
            <a:off x="2472244" y="293315"/>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11" name="Text Placeholder 10"/>
          <p:cNvSpPr>
            <a:spLocks noGrp="1"/>
          </p:cNvSpPr>
          <p:nvPr>
            <p:ph type="body" sz="quarter" idx="14"/>
          </p:nvPr>
        </p:nvSpPr>
        <p:spPr>
          <a:xfrm>
            <a:off x="554046" y="1192307"/>
            <a:ext cx="8035637" cy="3092823"/>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2" name="Title 1"/>
          <p:cNvSpPr>
            <a:spLocks noGrp="1"/>
          </p:cNvSpPr>
          <p:nvPr>
            <p:ph type="title"/>
          </p:nvPr>
        </p:nvSpPr>
        <p:spPr/>
        <p:txBody>
          <a:bodyPr/>
          <a:lstStyle>
            <a:lvl1pPr>
              <a:defRPr>
                <a:solidFill>
                  <a:schemeClr val="bg1"/>
                </a:solidFill>
              </a:defRPr>
            </a:lvl1pPr>
          </a:lstStyle>
          <a:p>
            <a:r>
              <a:rPr lang="x-none" smtClean="0"/>
              <a:t>Click to edit Master title style</a:t>
            </a:r>
            <a:endParaRPr lang="en-GB"/>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227806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tx2">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dirty="0"/>
          </a:p>
        </p:txBody>
      </p:sp>
      <p:sp>
        <p:nvSpPr>
          <p:cNvPr id="14" name="Footer Placeholder 3"/>
          <p:cNvSpPr>
            <a:spLocks noGrp="1"/>
          </p:cNvSpPr>
          <p:nvPr>
            <p:ph type="ftr" sz="quarter" idx="11"/>
          </p:nvPr>
        </p:nvSpPr>
        <p:spPr>
          <a:xfrm>
            <a:off x="554189" y="4886791"/>
            <a:ext cx="1416133" cy="132608"/>
          </a:xfrm>
        </p:spPr>
        <p:txBody>
          <a:bodyPr/>
          <a:lstStyle/>
          <a:p>
            <a:r>
              <a:rPr lang="en-GB" noProof="0" dirty="0" smtClean="0"/>
              <a:t>© DHI</a:t>
            </a:r>
            <a:endParaRPr lang="en-GB" noProof="0" dirty="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176857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2"/>
              </a:gs>
              <a:gs pos="100000">
                <a:schemeClr val="tx2">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dirty="0"/>
          </a:p>
        </p:txBody>
      </p:sp>
      <p:sp>
        <p:nvSpPr>
          <p:cNvPr id="14" name="Footer Placeholder 3"/>
          <p:cNvSpPr>
            <a:spLocks noGrp="1"/>
          </p:cNvSpPr>
          <p:nvPr>
            <p:ph type="ftr" sz="quarter" idx="11"/>
          </p:nvPr>
        </p:nvSpPr>
        <p:spPr>
          <a:xfrm>
            <a:off x="554189" y="4886791"/>
            <a:ext cx="1416133" cy="132608"/>
          </a:xfrm>
        </p:spPr>
        <p:txBody>
          <a:bodyPr/>
          <a:lstStyle/>
          <a:p>
            <a:r>
              <a:rPr lang="en-GB" noProof="0" dirty="0" smtClean="0"/>
              <a:t>© DHI</a:t>
            </a:r>
            <a:endParaRPr lang="en-GB" noProof="0" dirty="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238158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7"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4"/>
              </a:gs>
              <a:gs pos="100000">
                <a:schemeClr val="accent4">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46" y="2629632"/>
            <a:ext cx="8035925" cy="477485"/>
          </a:xfrm>
        </p:spPr>
        <p:txBody>
          <a:bodyPr/>
          <a:lstStyle>
            <a:lvl1pPr marL="0" indent="0">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20" name="Text Placeholder 28"/>
          <p:cNvSpPr>
            <a:spLocks noGrp="1"/>
          </p:cNvSpPr>
          <p:nvPr>
            <p:ph type="body" sz="quarter" idx="15"/>
          </p:nvPr>
        </p:nvSpPr>
        <p:spPr>
          <a:xfrm>
            <a:off x="554046" y="2075296"/>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x-none" noProof="0" smtClean="0"/>
              <a:t>Click to edit Master text styles</a:t>
            </a:r>
          </a:p>
        </p:txBody>
      </p:sp>
      <p:sp>
        <p:nvSpPr>
          <p:cNvPr id="9" name="Date Placeholder 2"/>
          <p:cNvSpPr>
            <a:spLocks noGrp="1"/>
          </p:cNvSpPr>
          <p:nvPr>
            <p:ph type="dt" sz="half" idx="10"/>
          </p:nvPr>
        </p:nvSpPr>
        <p:spPr>
          <a:xfrm>
            <a:off x="1970322" y="4886791"/>
            <a:ext cx="2269191" cy="132608"/>
          </a:xfrm>
        </p:spPr>
        <p:txBody>
          <a:bodyPr/>
          <a:lstStyle/>
          <a:p>
            <a:endParaRPr lang="en-GB" noProof="0" dirty="0"/>
          </a:p>
        </p:txBody>
      </p:sp>
      <p:sp>
        <p:nvSpPr>
          <p:cNvPr id="14" name="Footer Placeholder 3"/>
          <p:cNvSpPr>
            <a:spLocks noGrp="1"/>
          </p:cNvSpPr>
          <p:nvPr>
            <p:ph type="ftr" sz="quarter" idx="11"/>
          </p:nvPr>
        </p:nvSpPr>
        <p:spPr>
          <a:xfrm>
            <a:off x="554189" y="4886791"/>
            <a:ext cx="1416133" cy="132608"/>
          </a:xfrm>
        </p:spPr>
        <p:txBody>
          <a:bodyPr/>
          <a:lstStyle/>
          <a:p>
            <a:r>
              <a:rPr lang="en-GB" noProof="0" dirty="0" smtClean="0"/>
              <a:t>© DHI</a:t>
            </a:r>
            <a:endParaRPr lang="en-GB" noProof="0" dirty="0"/>
          </a:p>
        </p:txBody>
      </p:sp>
      <p:sp>
        <p:nvSpPr>
          <p:cNvPr id="15" name="Slide Number Placeholder 4"/>
          <p:cNvSpPr>
            <a:spLocks noGrp="1"/>
          </p:cNvSpPr>
          <p:nvPr>
            <p:ph type="sldNum" sz="quarter" idx="12"/>
          </p:nvPr>
        </p:nvSpPr>
        <p:spPr>
          <a:xfrm>
            <a:off x="4239513" y="4886791"/>
            <a:ext cx="516591" cy="132608"/>
          </a:xfrm>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val="258515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smtClean="0"/>
              <a:t>Click to edit Master title style</a:t>
            </a:r>
            <a:endParaRPr lang="en-GB" noProof="0"/>
          </a:p>
        </p:txBody>
      </p:sp>
      <p:sp>
        <p:nvSpPr>
          <p:cNvPr id="8" name="Date Placeholder 2"/>
          <p:cNvSpPr>
            <a:spLocks noGrp="1"/>
          </p:cNvSpPr>
          <p:nvPr>
            <p:ph type="dt" sz="half" idx="10"/>
          </p:nvPr>
        </p:nvSpPr>
        <p:spPr>
          <a:xfrm>
            <a:off x="1970322" y="4886791"/>
            <a:ext cx="2269191" cy="132608"/>
          </a:xfrm>
        </p:spPr>
        <p:txBody>
          <a:bodyPr/>
          <a:lstStyle/>
          <a:p>
            <a:endParaRPr lang="en-GB" noProof="0" dirty="0"/>
          </a:p>
        </p:txBody>
      </p:sp>
      <p:sp>
        <p:nvSpPr>
          <p:cNvPr id="9" name="Footer Placeholder 3"/>
          <p:cNvSpPr>
            <a:spLocks noGrp="1"/>
          </p:cNvSpPr>
          <p:nvPr>
            <p:ph type="ftr" sz="quarter" idx="11"/>
          </p:nvPr>
        </p:nvSpPr>
        <p:spPr>
          <a:xfrm>
            <a:off x="554189" y="4886791"/>
            <a:ext cx="1416133" cy="132608"/>
          </a:xfrm>
        </p:spPr>
        <p:txBody>
          <a:bodyPr/>
          <a:lstStyle/>
          <a:p>
            <a:r>
              <a:rPr lang="en-GB" noProof="0" dirty="0" smtClean="0"/>
              <a:t>© DHI</a:t>
            </a:r>
            <a:endParaRPr lang="en-GB" noProof="0" dirty="0"/>
          </a:p>
        </p:txBody>
      </p:sp>
      <p:sp>
        <p:nvSpPr>
          <p:cNvPr id="10" name="Slide Number Placeholder 4"/>
          <p:cNvSpPr>
            <a:spLocks noGrp="1"/>
          </p:cNvSpPr>
          <p:nvPr>
            <p:ph type="sldNum" sz="quarter" idx="12"/>
          </p:nvPr>
        </p:nvSpPr>
        <p:spPr>
          <a:xfrm>
            <a:off x="4239513" y="4886791"/>
            <a:ext cx="516591" cy="132608"/>
          </a:xfrm>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11"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1025002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9" name="Rectangle 8"/>
          <p:cNvSpPr/>
          <p:nvPr userDrawn="1"/>
        </p:nvSpPr>
        <p:spPr>
          <a:xfrm flipV="1">
            <a:off x="0" y="5086512"/>
            <a:ext cx="9144000" cy="56988"/>
          </a:xfrm>
          <a:prstGeom prst="rect">
            <a:avLst/>
          </a:prstGeom>
          <a:gradFill flip="none" rotWithShape="1">
            <a:gsLst>
              <a:gs pos="44000">
                <a:schemeClr val="tx2"/>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91412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r>
              <a:rPr lang="en-GB" noProof="0" dirty="0" smtClean="0"/>
              <a:t>© DHI</a:t>
            </a:r>
            <a:endParaRPr lang="en-GB" noProof="0" dirty="0"/>
          </a:p>
        </p:txBody>
      </p:sp>
      <p:sp>
        <p:nvSpPr>
          <p:cNvPr id="5" name="Slide Number Placeholder 4"/>
          <p:cNvSpPr>
            <a:spLocks noGrp="1"/>
          </p:cNvSpPr>
          <p:nvPr>
            <p:ph type="sldNum" sz="quarter" idx="12"/>
          </p:nvPr>
        </p:nvSpPr>
        <p:spPr/>
        <p:txBody>
          <a:bodyPr/>
          <a:lstStyle/>
          <a:p>
            <a:r>
              <a:rPr lang="en-GB" noProof="0" dirty="0" smtClean="0"/>
              <a:t>#</a:t>
            </a:r>
            <a:fld id="{EC98167B-91FF-498B-85F5-63F1D9402506}" type="slidenum">
              <a:rPr lang="en-GB" noProof="0" smtClean="0"/>
              <a:pPr/>
              <a:t>‹#›</a:t>
            </a:fld>
            <a:r>
              <a:rPr lang="en-GB" noProof="0" dirty="0" smtClean="0"/>
              <a:t>  </a:t>
            </a:r>
            <a:endParaRPr lang="en-GB" noProof="0" dirty="0"/>
          </a:p>
        </p:txBody>
      </p:sp>
      <p:sp>
        <p:nvSpPr>
          <p:cNvPr id="9" name="Rectangle 8"/>
          <p:cNvSpPr/>
          <p:nvPr userDrawn="1"/>
        </p:nvSpPr>
        <p:spPr>
          <a:xfrm flipV="1">
            <a:off x="0" y="5086512"/>
            <a:ext cx="9144000" cy="56988"/>
          </a:xfrm>
          <a:prstGeom prst="rect">
            <a:avLst/>
          </a:prstGeom>
          <a:gradFill flip="none" rotWithShape="1">
            <a:gsLst>
              <a:gs pos="44000">
                <a:schemeClr val="accent4"/>
              </a:gs>
              <a:gs pos="100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Content Placeholder 6"/>
          <p:cNvSpPr>
            <a:spLocks noGrp="1"/>
          </p:cNvSpPr>
          <p:nvPr>
            <p:ph sz="quarter" idx="13"/>
          </p:nvPr>
        </p:nvSpPr>
        <p:spPr>
          <a:xfrm>
            <a:off x="554046" y="1192307"/>
            <a:ext cx="8035925" cy="3092823"/>
          </a:xfrm>
        </p:spPr>
        <p:txBody>
          <a:bodyPr/>
          <a:lstStyle>
            <a:lvl1pPr marL="270000" indent="-270000">
              <a:buFont typeface="Arial" pitchFamily="34" charset="0"/>
              <a:buChar char="•"/>
              <a:defRPr>
                <a:solidFill>
                  <a:schemeClr val="accent3"/>
                </a:solidFill>
              </a:defRPr>
            </a:lvl1pPr>
            <a:lvl2pPr marL="540000" indent="-270000">
              <a:buFont typeface="Arial" pitchFamily="34" charset="0"/>
              <a:buChar char="−"/>
              <a:defRPr>
                <a:solidFill>
                  <a:schemeClr val="accent3"/>
                </a:solidFill>
              </a:defRPr>
            </a:lvl2pPr>
            <a:lvl3pPr marL="810000" indent="-270000">
              <a:buFont typeface="Arial" pitchFamily="34" charset="0"/>
              <a:buChar char="•"/>
              <a:defRPr>
                <a:solidFill>
                  <a:schemeClr val="accent3"/>
                </a:solidFill>
              </a:defRPr>
            </a:lvl3pPr>
            <a:lvl4pPr marL="1080000" indent="-270000">
              <a:buFont typeface="Arial" pitchFamily="34" charset="0"/>
              <a:buChar char="−"/>
              <a:defRPr>
                <a:solidFill>
                  <a:schemeClr val="accent3"/>
                </a:solidFill>
              </a:defRPr>
            </a:lvl4pPr>
            <a:lvl5pPr marL="1350000" indent="-270000">
              <a:defRPr>
                <a:solidFill>
                  <a:schemeClr val="accent3"/>
                </a:solidFill>
              </a:defRPr>
            </a:lvl5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Tree>
    <p:extLst>
      <p:ext uri="{BB962C8B-B14F-4D97-AF65-F5344CB8AC3E}">
        <p14:creationId xmlns:p14="http://schemas.microsoft.com/office/powerpoint/2010/main" val="92368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89" y="170689"/>
            <a:ext cx="8035637" cy="672012"/>
          </a:xfrm>
          <a:prstGeom prst="rect">
            <a:avLst/>
          </a:prstGeom>
        </p:spPr>
        <p:txBody>
          <a:bodyPr vert="horz" lIns="0" tIns="0" rIns="0" bIns="0" rtlCol="0" anchor="b" anchorCtr="0">
            <a:normAutofit/>
          </a:bodyPr>
          <a:lstStyle/>
          <a:p>
            <a:r>
              <a:rPr lang="x-none" noProof="0" smtClean="0"/>
              <a:t>Click to edit Master title style</a:t>
            </a:r>
            <a:endParaRPr lang="en-GB" noProof="0" dirty="0"/>
          </a:p>
        </p:txBody>
      </p:sp>
      <p:sp>
        <p:nvSpPr>
          <p:cNvPr id="3" name="Text Placeholder 2"/>
          <p:cNvSpPr>
            <a:spLocks noGrp="1"/>
          </p:cNvSpPr>
          <p:nvPr>
            <p:ph type="body" idx="1"/>
          </p:nvPr>
        </p:nvSpPr>
        <p:spPr>
          <a:xfrm>
            <a:off x="554189" y="1192307"/>
            <a:ext cx="8035637" cy="3092823"/>
          </a:xfrm>
          <a:prstGeom prst="rect">
            <a:avLst/>
          </a:prstGeom>
        </p:spPr>
        <p:txBody>
          <a:bodyPr vert="horz" lIns="0" tIns="0" rIns="0" bIns="0" rtlCol="0">
            <a:noAutofit/>
          </a:body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4" name="Date Placeholder 3"/>
          <p:cNvSpPr>
            <a:spLocks noGrp="1"/>
          </p:cNvSpPr>
          <p:nvPr>
            <p:ph type="dt" sz="half" idx="2"/>
          </p:nvPr>
        </p:nvSpPr>
        <p:spPr>
          <a:xfrm>
            <a:off x="1970322" y="4886791"/>
            <a:ext cx="2269191" cy="132608"/>
          </a:xfrm>
          <a:prstGeom prst="rect">
            <a:avLst/>
          </a:prstGeom>
        </p:spPr>
        <p:txBody>
          <a:bodyPr vert="horz" lIns="0" tIns="0" rIns="0" bIns="0" rtlCol="0" anchor="t" anchorCtr="0"/>
          <a:lstStyle>
            <a:lvl1pPr algn="l">
              <a:defRPr sz="700" b="0">
                <a:solidFill>
                  <a:schemeClr val="accent3"/>
                </a:solidFill>
              </a:defRPr>
            </a:lvl1pPr>
          </a:lstStyle>
          <a:p>
            <a:endParaRPr lang="en-GB" dirty="0"/>
          </a:p>
        </p:txBody>
      </p:sp>
      <p:sp>
        <p:nvSpPr>
          <p:cNvPr id="5" name="Footer Placeholder 4"/>
          <p:cNvSpPr>
            <a:spLocks noGrp="1"/>
          </p:cNvSpPr>
          <p:nvPr>
            <p:ph type="ftr" sz="quarter" idx="3"/>
          </p:nvPr>
        </p:nvSpPr>
        <p:spPr>
          <a:xfrm>
            <a:off x="554189" y="4886791"/>
            <a:ext cx="1416133" cy="132608"/>
          </a:xfrm>
          <a:prstGeom prst="rect">
            <a:avLst/>
          </a:prstGeom>
        </p:spPr>
        <p:txBody>
          <a:bodyPr vert="horz" lIns="0" tIns="0" rIns="0" bIns="0" rtlCol="0" anchor="t" anchorCtr="0"/>
          <a:lstStyle>
            <a:lvl1pPr algn="l">
              <a:defRPr sz="700" b="0">
                <a:solidFill>
                  <a:schemeClr val="accent3"/>
                </a:solidFill>
              </a:defRPr>
            </a:lvl1pPr>
          </a:lstStyle>
          <a:p>
            <a:r>
              <a:rPr lang="en-GB" dirty="0" smtClean="0"/>
              <a:t>© DHI</a:t>
            </a:r>
            <a:endParaRPr lang="en-GB" dirty="0"/>
          </a:p>
        </p:txBody>
      </p:sp>
      <p:sp>
        <p:nvSpPr>
          <p:cNvPr id="6" name="Slide Number Placeholder 5"/>
          <p:cNvSpPr>
            <a:spLocks noGrp="1"/>
          </p:cNvSpPr>
          <p:nvPr>
            <p:ph type="sldNum" sz="quarter" idx="4"/>
          </p:nvPr>
        </p:nvSpPr>
        <p:spPr>
          <a:xfrm>
            <a:off x="4239513" y="4886791"/>
            <a:ext cx="516591" cy="132608"/>
          </a:xfrm>
          <a:prstGeom prst="rect">
            <a:avLst/>
          </a:prstGeom>
        </p:spPr>
        <p:txBody>
          <a:bodyPr vert="horz" lIns="0" tIns="0" rIns="0" bIns="0" rtlCol="0" anchor="t" anchorCtr="0"/>
          <a:lstStyle>
            <a:lvl1pPr algn="l">
              <a:defRPr sz="700" b="0">
                <a:solidFill>
                  <a:schemeClr val="accent3"/>
                </a:solidFill>
              </a:defRPr>
            </a:lvl1pPr>
          </a:lstStyle>
          <a:p>
            <a:r>
              <a:rPr lang="en-GB" dirty="0" smtClean="0"/>
              <a:t>#</a:t>
            </a:r>
            <a:fld id="{EC98167B-91FF-498B-85F5-63F1D9402506}" type="slidenum">
              <a:rPr lang="en-GB" smtClean="0"/>
              <a:pPr/>
              <a:t>‹#›</a:t>
            </a:fld>
            <a:r>
              <a:rPr lang="en-GB" dirty="0" smtClean="0"/>
              <a:t>  </a:t>
            </a:r>
            <a:endParaRPr lang="en-GB" dirty="0"/>
          </a:p>
        </p:txBody>
      </p:sp>
      <p:sp>
        <p:nvSpPr>
          <p:cNvPr id="27" name="Rectangle 26"/>
          <p:cNvSpPr/>
          <p:nvPr/>
        </p:nvSpPr>
        <p:spPr>
          <a:xfrm flipV="1">
            <a:off x="0" y="5086512"/>
            <a:ext cx="9144000" cy="56988"/>
          </a:xfrm>
          <a:prstGeom prst="rect">
            <a:avLst/>
          </a:prstGeom>
          <a:gradFill flip="none" rotWithShape="1">
            <a:gsLst>
              <a:gs pos="44000">
                <a:schemeClr val="tx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 name="Picture 1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894800" y="4590000"/>
            <a:ext cx="830323" cy="468000"/>
          </a:xfrm>
          <a:prstGeom prst="rect">
            <a:avLst/>
          </a:prstGeom>
        </p:spPr>
      </p:pic>
    </p:spTree>
    <p:extLst>
      <p:ext uri="{BB962C8B-B14F-4D97-AF65-F5344CB8AC3E}">
        <p14:creationId xmlns:p14="http://schemas.microsoft.com/office/powerpoint/2010/main" val="36052595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Lst>
  <p:timing>
    <p:tnLst>
      <p:par>
        <p:cTn id="1" dur="indefinite" restart="never" nodeType="tmRoot"/>
      </p:par>
    </p:tnLst>
  </p:timing>
  <p:hf sldNum="0" hdr="0" dt="0"/>
  <p:txStyles>
    <p:titleStyle>
      <a:lvl1pPr algn="l" defTabSz="914400" rtl="0" eaLnBrk="1" latinLnBrk="0" hangingPunct="1">
        <a:spcBef>
          <a:spcPct val="0"/>
        </a:spcBef>
        <a:buNone/>
        <a:defRPr sz="2400" b="0" i="0" u="none" kern="1200">
          <a:solidFill>
            <a:schemeClr val="tx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b="0" i="0" u="none" kern="1200">
          <a:solidFill>
            <a:schemeClr val="accent3"/>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DHI-WASY </a:t>
            </a:r>
            <a:r>
              <a:rPr lang="en-GB" dirty="0"/>
              <a:t>Software Training</a:t>
            </a:r>
            <a:r>
              <a:rPr lang="en-GB" sz="2000" dirty="0"/>
              <a:t/>
            </a:r>
            <a:br>
              <a:rPr lang="en-GB" sz="2000" dirty="0"/>
            </a:br>
            <a:r>
              <a:rPr lang="en-GB" sz="2000" dirty="0"/>
              <a:t/>
            </a:r>
            <a:br>
              <a:rPr lang="en-GB" sz="2000" dirty="0"/>
            </a:br>
            <a:r>
              <a:rPr lang="en-GB" sz="2000" dirty="0"/>
              <a:t/>
            </a:r>
            <a:br>
              <a:rPr lang="en-GB" sz="2000" dirty="0"/>
            </a:br>
            <a:r>
              <a:rPr lang="en-GB" b="0" dirty="0" err="1"/>
              <a:t>Modeling</a:t>
            </a:r>
            <a:r>
              <a:rPr lang="en-GB" b="0" dirty="0"/>
              <a:t> Subsurface Flow </a:t>
            </a:r>
            <a:br>
              <a:rPr lang="en-GB" b="0" dirty="0"/>
            </a:br>
            <a:r>
              <a:rPr lang="en-GB" b="0" dirty="0"/>
              <a:t>and Transport using </a:t>
            </a:r>
            <a:r>
              <a:rPr lang="en-GB" dirty="0"/>
              <a:t>FEFLOW</a:t>
            </a:r>
            <a:r>
              <a:rPr lang="en-GB" sz="3200" dirty="0"/>
              <a:t> </a:t>
            </a:r>
            <a:r>
              <a:rPr lang="en-GB" sz="3200" dirty="0" smtClean="0"/>
              <a:t>7.1</a:t>
            </a:r>
            <a:endParaRPr lang="en-GB" dirty="0"/>
          </a:p>
        </p:txBody>
      </p:sp>
      <p:sp>
        <p:nvSpPr>
          <p:cNvPr id="3" name="Subtitle 2"/>
          <p:cNvSpPr>
            <a:spLocks noGrp="1"/>
          </p:cNvSpPr>
          <p:nvPr>
            <p:ph type="subTitle" idx="1"/>
          </p:nvPr>
        </p:nvSpPr>
        <p:spPr/>
        <p:txBody>
          <a:bodyPr>
            <a:normAutofit/>
          </a:bodyPr>
          <a:lstStyle/>
          <a:p>
            <a:r>
              <a:rPr lang="en-GB" sz="2000" dirty="0"/>
              <a:t>Basic </a:t>
            </a:r>
            <a:r>
              <a:rPr lang="en-GB" sz="2000" dirty="0" smtClean="0"/>
              <a:t>Models</a:t>
            </a:r>
            <a:endParaRPr lang="en-GB" sz="2000" dirty="0"/>
          </a:p>
        </p:txBody>
      </p:sp>
    </p:spTree>
    <p:extLst>
      <p:ext uri="{BB962C8B-B14F-4D97-AF65-F5344CB8AC3E}">
        <p14:creationId xmlns:p14="http://schemas.microsoft.com/office/powerpoint/2010/main" val="363387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Horizontal 2D Model - Flow</a:t>
            </a:r>
            <a:endParaRPr lang="de-DE" dirty="0"/>
          </a:p>
        </p:txBody>
      </p:sp>
      <p:sp>
        <p:nvSpPr>
          <p:cNvPr id="3" name="Fußzeilenplatzhalter 2"/>
          <p:cNvSpPr>
            <a:spLocks noGrp="1"/>
          </p:cNvSpPr>
          <p:nvPr>
            <p:ph type="ftr" sz="quarter" idx="11"/>
          </p:nvPr>
        </p:nvSpPr>
        <p:spPr/>
        <p:txBody>
          <a:bodyPr/>
          <a:lstStyle/>
          <a:p>
            <a:r>
              <a:rPr lang="en-GB" dirty="0" smtClean="0">
                <a:solidFill>
                  <a:srgbClr val="51626F"/>
                </a:solidFill>
              </a:rPr>
              <a:t>© DHI</a:t>
            </a:r>
            <a:endParaRPr lang="en-GB" dirty="0">
              <a:solidFill>
                <a:srgbClr val="51626F"/>
              </a:solidFill>
            </a:endParaRPr>
          </a:p>
        </p:txBody>
      </p:sp>
      <p:sp>
        <p:nvSpPr>
          <p:cNvPr id="4" name="Content Placeholder 3"/>
          <p:cNvSpPr>
            <a:spLocks noGrp="1"/>
          </p:cNvSpPr>
          <p:nvPr>
            <p:ph sz="quarter" idx="13"/>
          </p:nvPr>
        </p:nvSpPr>
        <p:spPr/>
        <p:txBody>
          <a:bodyPr/>
          <a:lstStyle/>
          <a:p>
            <a:endParaRPr lang="en-GB"/>
          </a:p>
        </p:txBody>
      </p:sp>
      <p:grpSp>
        <p:nvGrpSpPr>
          <p:cNvPr id="41" name="Group 40"/>
          <p:cNvGrpSpPr/>
          <p:nvPr/>
        </p:nvGrpSpPr>
        <p:grpSpPr>
          <a:xfrm>
            <a:off x="1338821" y="990707"/>
            <a:ext cx="6167885" cy="3912004"/>
            <a:chOff x="1338821" y="990707"/>
            <a:chExt cx="6167885" cy="3912004"/>
          </a:xfrm>
        </p:grpSpPr>
        <p:sp>
          <p:nvSpPr>
            <p:cNvPr id="42" name="Rectangle 41"/>
            <p:cNvSpPr/>
            <p:nvPr/>
          </p:nvSpPr>
          <p:spPr>
            <a:xfrm>
              <a:off x="1338821" y="990707"/>
              <a:ext cx="6167885" cy="3912004"/>
            </a:xfrm>
            <a:prstGeom prst="rect">
              <a:avLst/>
            </a:prstGeom>
            <a:solidFill>
              <a:schemeClr val="tx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 name="AutoShape 10"/>
            <p:cNvSpPr>
              <a:spLocks noChangeArrowheads="1"/>
            </p:cNvSpPr>
            <p:nvPr/>
          </p:nvSpPr>
          <p:spPr bwMode="auto">
            <a:xfrm>
              <a:off x="1756677" y="3407119"/>
              <a:ext cx="5332174" cy="1355504"/>
            </a:xfrm>
            <a:prstGeom prst="parallelogram">
              <a:avLst>
                <a:gd name="adj" fmla="val 94743"/>
              </a:avLst>
            </a:prstGeom>
            <a:noFill/>
            <a:ln w="12700" algn="ctr">
              <a:solidFill>
                <a:srgbClr val="002060"/>
              </a:solidFill>
              <a:miter lim="800000"/>
              <a:headEnd/>
              <a:tailEnd/>
            </a:ln>
          </p:spPr>
          <p:txBody>
            <a:bodyPr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4" name="Rectangle 17"/>
            <p:cNvSpPr>
              <a:spLocks noChangeArrowheads="1"/>
            </p:cNvSpPr>
            <p:nvPr/>
          </p:nvSpPr>
          <p:spPr bwMode="auto">
            <a:xfrm>
              <a:off x="5507416" y="3011297"/>
              <a:ext cx="58141" cy="338565"/>
            </a:xfrm>
            <a:prstGeom prst="rect">
              <a:avLst/>
            </a:prstGeom>
            <a:solidFill>
              <a:schemeClr val="accent2"/>
            </a:solidFill>
            <a:ln w="12700" algn="ctr">
              <a:solidFill>
                <a:srgbClr val="002060"/>
              </a:solidFill>
              <a:miter lim="800000"/>
              <a:headEnd/>
              <a:tailEnd/>
            </a:ln>
          </p:spPr>
          <p:txBody>
            <a:bodyPr wrap="non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5" name="Rectangle 18"/>
            <p:cNvSpPr>
              <a:spLocks noChangeArrowheads="1"/>
            </p:cNvSpPr>
            <p:nvPr/>
          </p:nvSpPr>
          <p:spPr bwMode="auto">
            <a:xfrm>
              <a:off x="5096553" y="3519144"/>
              <a:ext cx="58141" cy="338565"/>
            </a:xfrm>
            <a:prstGeom prst="rect">
              <a:avLst/>
            </a:prstGeom>
            <a:solidFill>
              <a:schemeClr val="accent2"/>
            </a:solidFill>
            <a:ln w="12700" algn="ctr">
              <a:solidFill>
                <a:srgbClr val="002060"/>
              </a:solidFill>
              <a:miter lim="800000"/>
              <a:headEnd/>
              <a:tailEnd/>
            </a:ln>
          </p:spPr>
          <p:txBody>
            <a:bodyPr wrap="non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6" name="AutoShape 9"/>
            <p:cNvSpPr>
              <a:spLocks noChangeArrowheads="1"/>
            </p:cNvSpPr>
            <p:nvPr/>
          </p:nvSpPr>
          <p:spPr bwMode="auto">
            <a:xfrm>
              <a:off x="1689492" y="2446193"/>
              <a:ext cx="5336050" cy="1355504"/>
            </a:xfrm>
            <a:prstGeom prst="parallelogram">
              <a:avLst>
                <a:gd name="adj" fmla="val 94743"/>
              </a:avLst>
            </a:prstGeom>
            <a:solidFill>
              <a:srgbClr val="CCFF99">
                <a:alpha val="74901"/>
              </a:srgbClr>
            </a:solidFill>
            <a:ln w="12700" algn="ctr">
              <a:solidFill>
                <a:schemeClr val="tx1"/>
              </a:solidFill>
              <a:miter lim="800000"/>
              <a:headEnd/>
              <a:tailEnd/>
            </a:ln>
          </p:spPr>
          <p:txBody>
            <a:bodyPr wrap="squar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7" name="Freeform 13" descr="Große Konfetti"/>
            <p:cNvSpPr>
              <a:spLocks/>
            </p:cNvSpPr>
            <p:nvPr/>
          </p:nvSpPr>
          <p:spPr bwMode="auto">
            <a:xfrm>
              <a:off x="5741272" y="2446193"/>
              <a:ext cx="1273934" cy="2315185"/>
            </a:xfrm>
            <a:custGeom>
              <a:avLst/>
              <a:gdLst>
                <a:gd name="T0" fmla="*/ 0 w 1043"/>
                <a:gd name="T1" fmla="*/ 1089 h 1860"/>
                <a:gd name="T2" fmla="*/ 1043 w 1043"/>
                <a:gd name="T3" fmla="*/ 0 h 1860"/>
                <a:gd name="T4" fmla="*/ 1043 w 1043"/>
                <a:gd name="T5" fmla="*/ 772 h 1860"/>
                <a:gd name="T6" fmla="*/ 0 w 1043"/>
                <a:gd name="T7" fmla="*/ 1860 h 1860"/>
                <a:gd name="T8" fmla="*/ 0 w 1043"/>
                <a:gd name="T9" fmla="*/ 1089 h 1860"/>
                <a:gd name="T10" fmla="*/ 0 60000 65536"/>
                <a:gd name="T11" fmla="*/ 0 60000 65536"/>
                <a:gd name="T12" fmla="*/ 0 60000 65536"/>
                <a:gd name="T13" fmla="*/ 0 60000 65536"/>
                <a:gd name="T14" fmla="*/ 0 60000 65536"/>
                <a:gd name="T15" fmla="*/ 0 w 1043"/>
                <a:gd name="T16" fmla="*/ 0 h 1860"/>
                <a:gd name="T17" fmla="*/ 1043 w 1043"/>
                <a:gd name="T18" fmla="*/ 1860 h 1860"/>
              </a:gdLst>
              <a:ahLst/>
              <a:cxnLst>
                <a:cxn ang="T10">
                  <a:pos x="T0" y="T1"/>
                </a:cxn>
                <a:cxn ang="T11">
                  <a:pos x="T2" y="T3"/>
                </a:cxn>
                <a:cxn ang="T12">
                  <a:pos x="T4" y="T5"/>
                </a:cxn>
                <a:cxn ang="T13">
                  <a:pos x="T6" y="T7"/>
                </a:cxn>
                <a:cxn ang="T14">
                  <a:pos x="T8" y="T9"/>
                </a:cxn>
              </a:cxnLst>
              <a:rect l="T15" t="T16" r="T17" b="T18"/>
              <a:pathLst>
                <a:path w="1043" h="1860">
                  <a:moveTo>
                    <a:pt x="0" y="1089"/>
                  </a:moveTo>
                  <a:lnTo>
                    <a:pt x="1043" y="0"/>
                  </a:lnTo>
                  <a:lnTo>
                    <a:pt x="1043" y="772"/>
                  </a:lnTo>
                  <a:lnTo>
                    <a:pt x="0" y="1860"/>
                  </a:lnTo>
                  <a:lnTo>
                    <a:pt x="0" y="1089"/>
                  </a:lnTo>
                  <a:close/>
                </a:path>
              </a:pathLst>
            </a:custGeom>
            <a:pattFill prst="lgConfetti">
              <a:fgClr>
                <a:srgbClr val="CC9900">
                  <a:alpha val="74901"/>
                </a:srgbClr>
              </a:fgClr>
              <a:bgClr>
                <a:srgbClr val="FFFFFF">
                  <a:alpha val="74901"/>
                </a:srgbClr>
              </a:bgClr>
            </a:pattFill>
            <a:ln w="12700">
              <a:solidFill>
                <a:schemeClr val="accent3">
                  <a:lumMod val="50000"/>
                </a:schemeClr>
              </a:solidFill>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8" name="AutoShape 15"/>
            <p:cNvSpPr>
              <a:spLocks noChangeArrowheads="1"/>
            </p:cNvSpPr>
            <p:nvPr/>
          </p:nvSpPr>
          <p:spPr bwMode="auto">
            <a:xfrm>
              <a:off x="5389842" y="2728745"/>
              <a:ext cx="351430" cy="281307"/>
            </a:xfrm>
            <a:prstGeom prst="cube">
              <a:avLst>
                <a:gd name="adj" fmla="val 25000"/>
              </a:avLst>
            </a:prstGeom>
            <a:solidFill>
              <a:srgbClr val="EAEAEA"/>
            </a:solidFill>
            <a:ln w="12700">
              <a:solidFill>
                <a:schemeClr val="tx1"/>
              </a:solidFill>
              <a:miter lim="800000"/>
              <a:headEnd/>
              <a:tailEnd/>
            </a:ln>
          </p:spPr>
          <p:txBody>
            <a:bodyPr wrap="non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49" name="AutoShape 16"/>
            <p:cNvSpPr>
              <a:spLocks noChangeArrowheads="1"/>
            </p:cNvSpPr>
            <p:nvPr/>
          </p:nvSpPr>
          <p:spPr bwMode="auto">
            <a:xfrm>
              <a:off x="4978979" y="3236592"/>
              <a:ext cx="351430" cy="281307"/>
            </a:xfrm>
            <a:prstGeom prst="cube">
              <a:avLst>
                <a:gd name="adj" fmla="val 25000"/>
              </a:avLst>
            </a:prstGeom>
            <a:solidFill>
              <a:srgbClr val="EAEAEA"/>
            </a:solidFill>
            <a:ln w="12700">
              <a:solidFill>
                <a:schemeClr val="tx1"/>
              </a:solidFill>
              <a:miter lim="800000"/>
              <a:headEnd/>
              <a:tailEnd/>
            </a:ln>
          </p:spPr>
          <p:txBody>
            <a:bodyPr wrap="non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50" name="Rectangle 11" descr="Große Konfetti"/>
            <p:cNvSpPr>
              <a:spLocks noChangeArrowheads="1"/>
            </p:cNvSpPr>
            <p:nvPr/>
          </p:nvSpPr>
          <p:spPr bwMode="auto">
            <a:xfrm>
              <a:off x="1756677" y="3801696"/>
              <a:ext cx="3984595" cy="959682"/>
            </a:xfrm>
            <a:prstGeom prst="rect">
              <a:avLst/>
            </a:prstGeom>
            <a:pattFill prst="lgConfetti">
              <a:fgClr>
                <a:srgbClr val="CC9900">
                  <a:alpha val="74901"/>
                </a:srgbClr>
              </a:fgClr>
              <a:bgClr>
                <a:srgbClr val="FFFFFF">
                  <a:alpha val="74901"/>
                </a:srgbClr>
              </a:bgClr>
            </a:pattFill>
            <a:ln w="12700" algn="ctr">
              <a:solidFill>
                <a:schemeClr val="tx1"/>
              </a:solidFill>
              <a:miter lim="800000"/>
              <a:headEnd/>
              <a:tailEnd/>
            </a:ln>
          </p:spPr>
          <p:txBody>
            <a:bodyPr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51" name="Rectangle 20"/>
            <p:cNvSpPr>
              <a:spLocks noChangeArrowheads="1"/>
            </p:cNvSpPr>
            <p:nvPr/>
          </p:nvSpPr>
          <p:spPr bwMode="auto">
            <a:xfrm>
              <a:off x="1405247" y="3801696"/>
              <a:ext cx="351430" cy="959682"/>
            </a:xfrm>
            <a:prstGeom prst="rect">
              <a:avLst/>
            </a:prstGeom>
            <a:solidFill>
              <a:srgbClr val="3333CC"/>
            </a:solidFill>
            <a:ln w="12700" algn="ctr">
              <a:solidFill>
                <a:schemeClr val="tx1"/>
              </a:solidFill>
              <a:miter lim="800000"/>
              <a:headEnd/>
              <a:tailEnd/>
            </a:ln>
          </p:spPr>
          <p:txBody>
            <a:bodyPr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52" name="AutoShape 23"/>
            <p:cNvSpPr>
              <a:spLocks noChangeArrowheads="1"/>
            </p:cNvSpPr>
            <p:nvPr/>
          </p:nvSpPr>
          <p:spPr bwMode="auto">
            <a:xfrm>
              <a:off x="1405247" y="2446193"/>
              <a:ext cx="1621487" cy="1355503"/>
            </a:xfrm>
            <a:prstGeom prst="parallelogram">
              <a:avLst>
                <a:gd name="adj" fmla="val 94400"/>
              </a:avLst>
            </a:prstGeom>
            <a:solidFill>
              <a:srgbClr val="3333CC"/>
            </a:solidFill>
            <a:ln w="12700" algn="ctr">
              <a:solidFill>
                <a:schemeClr val="tx1"/>
              </a:solidFill>
              <a:miter lim="800000"/>
              <a:headEnd/>
              <a:tailEnd/>
            </a:ln>
          </p:spPr>
          <p:txBody>
            <a:bodyPr wrap="squar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53" name="Freeform 26"/>
            <p:cNvSpPr>
              <a:spLocks/>
            </p:cNvSpPr>
            <p:nvPr/>
          </p:nvSpPr>
          <p:spPr bwMode="auto">
            <a:xfrm>
              <a:off x="6092702" y="2502204"/>
              <a:ext cx="1293314" cy="2259174"/>
            </a:xfrm>
            <a:custGeom>
              <a:avLst/>
              <a:gdLst>
                <a:gd name="T0" fmla="*/ 0 w 1043"/>
                <a:gd name="T1" fmla="*/ 1012 h 1860"/>
                <a:gd name="T2" fmla="*/ 1046 w 1043"/>
                <a:gd name="T3" fmla="*/ 0 h 1860"/>
                <a:gd name="T4" fmla="*/ 1046 w 1043"/>
                <a:gd name="T5" fmla="*/ 717 h 1860"/>
                <a:gd name="T6" fmla="*/ 0 w 1043"/>
                <a:gd name="T7" fmla="*/ 1728 h 1860"/>
                <a:gd name="T8" fmla="*/ 0 w 1043"/>
                <a:gd name="T9" fmla="*/ 1012 h 1860"/>
                <a:gd name="T10" fmla="*/ 0 60000 65536"/>
                <a:gd name="T11" fmla="*/ 0 60000 65536"/>
                <a:gd name="T12" fmla="*/ 0 60000 65536"/>
                <a:gd name="T13" fmla="*/ 0 60000 65536"/>
                <a:gd name="T14" fmla="*/ 0 60000 65536"/>
                <a:gd name="T15" fmla="*/ 0 w 1043"/>
                <a:gd name="T16" fmla="*/ 0 h 1860"/>
                <a:gd name="T17" fmla="*/ 1043 w 1043"/>
                <a:gd name="T18" fmla="*/ 1860 h 1860"/>
              </a:gdLst>
              <a:ahLst/>
              <a:cxnLst>
                <a:cxn ang="T10">
                  <a:pos x="T0" y="T1"/>
                </a:cxn>
                <a:cxn ang="T11">
                  <a:pos x="T2" y="T3"/>
                </a:cxn>
                <a:cxn ang="T12">
                  <a:pos x="T4" y="T5"/>
                </a:cxn>
                <a:cxn ang="T13">
                  <a:pos x="T6" y="T7"/>
                </a:cxn>
                <a:cxn ang="T14">
                  <a:pos x="T8" y="T9"/>
                </a:cxn>
              </a:cxnLst>
              <a:rect l="T15" t="T16" r="T17" b="T18"/>
              <a:pathLst>
                <a:path w="1043" h="1860">
                  <a:moveTo>
                    <a:pt x="0" y="1089"/>
                  </a:moveTo>
                  <a:lnTo>
                    <a:pt x="1043" y="0"/>
                  </a:lnTo>
                  <a:lnTo>
                    <a:pt x="1043" y="772"/>
                  </a:lnTo>
                  <a:lnTo>
                    <a:pt x="0" y="1860"/>
                  </a:lnTo>
                  <a:lnTo>
                    <a:pt x="0" y="1089"/>
                  </a:lnTo>
                  <a:close/>
                </a:path>
              </a:pathLst>
            </a:custGeom>
            <a:solidFill>
              <a:srgbClr val="3333CC"/>
            </a:solidFill>
            <a:ln w="12700">
              <a:solidFill>
                <a:schemeClr val="tx1"/>
              </a:solidFill>
              <a:round/>
              <a:headEnd/>
              <a:tailEnd/>
            </a:ln>
          </p:spPr>
          <p:txBody>
            <a:bodyPr wrap="square">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sp>
          <p:nvSpPr>
            <p:cNvPr id="54" name="AutoShape 25"/>
            <p:cNvSpPr>
              <a:spLocks noChangeArrowheads="1"/>
            </p:cNvSpPr>
            <p:nvPr/>
          </p:nvSpPr>
          <p:spPr bwMode="auto">
            <a:xfrm>
              <a:off x="5749024" y="2502204"/>
              <a:ext cx="1636992" cy="1355504"/>
            </a:xfrm>
            <a:prstGeom prst="parallelogram">
              <a:avLst>
                <a:gd name="adj" fmla="val 94400"/>
              </a:avLst>
            </a:prstGeom>
            <a:solidFill>
              <a:srgbClr val="3333CC"/>
            </a:solidFill>
            <a:ln w="12700" algn="ctr">
              <a:solidFill>
                <a:schemeClr val="tx1"/>
              </a:solidFill>
              <a:miter lim="800000"/>
              <a:headEnd/>
              <a:tailEnd/>
            </a:ln>
          </p:spPr>
          <p:txBody>
            <a:bodyPr wrap="squar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grpSp>
          <p:nvGrpSpPr>
            <p:cNvPr id="55" name="Group 49"/>
            <p:cNvGrpSpPr>
              <a:grpSpLocks/>
            </p:cNvGrpSpPr>
            <p:nvPr/>
          </p:nvGrpSpPr>
          <p:grpSpPr bwMode="auto">
            <a:xfrm rot="20703592">
              <a:off x="3447934" y="1818852"/>
              <a:ext cx="1055582" cy="1523541"/>
              <a:chOff x="1292" y="3158"/>
              <a:chExt cx="817" cy="1224"/>
            </a:xfrm>
          </p:grpSpPr>
          <p:sp>
            <p:nvSpPr>
              <p:cNvPr id="69" name="Line 41"/>
              <p:cNvSpPr>
                <a:spLocks noChangeShapeType="1"/>
              </p:cNvSpPr>
              <p:nvPr/>
            </p:nvSpPr>
            <p:spPr bwMode="auto">
              <a:xfrm flipH="1">
                <a:off x="1338" y="3249"/>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70" name="Line 42"/>
              <p:cNvSpPr>
                <a:spLocks noChangeShapeType="1"/>
              </p:cNvSpPr>
              <p:nvPr/>
            </p:nvSpPr>
            <p:spPr bwMode="auto">
              <a:xfrm flipH="1">
                <a:off x="1474" y="3385"/>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71" name="Line 43"/>
              <p:cNvSpPr>
                <a:spLocks noChangeShapeType="1"/>
              </p:cNvSpPr>
              <p:nvPr/>
            </p:nvSpPr>
            <p:spPr bwMode="auto">
              <a:xfrm flipH="1">
                <a:off x="1610" y="3521"/>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72" name="Line 44"/>
              <p:cNvSpPr>
                <a:spLocks noChangeShapeType="1"/>
              </p:cNvSpPr>
              <p:nvPr/>
            </p:nvSpPr>
            <p:spPr bwMode="auto">
              <a:xfrm flipH="1">
                <a:off x="1746" y="3657"/>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73" name="Line 46"/>
              <p:cNvSpPr>
                <a:spLocks noChangeShapeType="1"/>
              </p:cNvSpPr>
              <p:nvPr/>
            </p:nvSpPr>
            <p:spPr bwMode="auto">
              <a:xfrm flipH="1">
                <a:off x="1428" y="3294"/>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109" name="Line 47"/>
              <p:cNvSpPr>
                <a:spLocks noChangeShapeType="1"/>
              </p:cNvSpPr>
              <p:nvPr/>
            </p:nvSpPr>
            <p:spPr bwMode="auto">
              <a:xfrm flipH="1">
                <a:off x="1564" y="3430"/>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110" name="Line 48"/>
              <p:cNvSpPr>
                <a:spLocks noChangeShapeType="1"/>
              </p:cNvSpPr>
              <p:nvPr/>
            </p:nvSpPr>
            <p:spPr bwMode="auto">
              <a:xfrm flipH="1">
                <a:off x="1700" y="3566"/>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111" name="Line 45"/>
              <p:cNvSpPr>
                <a:spLocks noChangeShapeType="1"/>
              </p:cNvSpPr>
              <p:nvPr/>
            </p:nvSpPr>
            <p:spPr bwMode="auto">
              <a:xfrm flipH="1">
                <a:off x="1292" y="3158"/>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grpSp>
        <p:grpSp>
          <p:nvGrpSpPr>
            <p:cNvPr id="56" name="Group 50"/>
            <p:cNvGrpSpPr>
              <a:grpSpLocks/>
            </p:cNvGrpSpPr>
            <p:nvPr/>
          </p:nvGrpSpPr>
          <p:grpSpPr bwMode="auto">
            <a:xfrm rot="20703592">
              <a:off x="4385941" y="1648325"/>
              <a:ext cx="1055582" cy="1523541"/>
              <a:chOff x="1292" y="3158"/>
              <a:chExt cx="817" cy="1224"/>
            </a:xfrm>
          </p:grpSpPr>
          <p:sp>
            <p:nvSpPr>
              <p:cNvPr id="61" name="Line 51"/>
              <p:cNvSpPr>
                <a:spLocks noChangeShapeType="1"/>
              </p:cNvSpPr>
              <p:nvPr/>
            </p:nvSpPr>
            <p:spPr bwMode="auto">
              <a:xfrm flipH="1">
                <a:off x="1338" y="3249"/>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2" name="Line 52"/>
              <p:cNvSpPr>
                <a:spLocks noChangeShapeType="1"/>
              </p:cNvSpPr>
              <p:nvPr/>
            </p:nvSpPr>
            <p:spPr bwMode="auto">
              <a:xfrm flipH="1">
                <a:off x="1474" y="3385"/>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3" name="Line 53"/>
              <p:cNvSpPr>
                <a:spLocks noChangeShapeType="1"/>
              </p:cNvSpPr>
              <p:nvPr/>
            </p:nvSpPr>
            <p:spPr bwMode="auto">
              <a:xfrm flipH="1">
                <a:off x="1610" y="3521"/>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4" name="Line 54"/>
              <p:cNvSpPr>
                <a:spLocks noChangeShapeType="1"/>
              </p:cNvSpPr>
              <p:nvPr/>
            </p:nvSpPr>
            <p:spPr bwMode="auto">
              <a:xfrm flipH="1">
                <a:off x="1746" y="3657"/>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5" name="Line 55"/>
              <p:cNvSpPr>
                <a:spLocks noChangeShapeType="1"/>
              </p:cNvSpPr>
              <p:nvPr/>
            </p:nvSpPr>
            <p:spPr bwMode="auto">
              <a:xfrm flipH="1">
                <a:off x="1292" y="3158"/>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6" name="Line 56"/>
              <p:cNvSpPr>
                <a:spLocks noChangeShapeType="1"/>
              </p:cNvSpPr>
              <p:nvPr/>
            </p:nvSpPr>
            <p:spPr bwMode="auto">
              <a:xfrm flipH="1">
                <a:off x="1428" y="3294"/>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7" name="Line 57"/>
              <p:cNvSpPr>
                <a:spLocks noChangeShapeType="1"/>
              </p:cNvSpPr>
              <p:nvPr/>
            </p:nvSpPr>
            <p:spPr bwMode="auto">
              <a:xfrm flipH="1">
                <a:off x="1564" y="3430"/>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sp>
            <p:nvSpPr>
              <p:cNvPr id="68" name="Line 58"/>
              <p:cNvSpPr>
                <a:spLocks noChangeShapeType="1"/>
              </p:cNvSpPr>
              <p:nvPr/>
            </p:nvSpPr>
            <p:spPr bwMode="auto">
              <a:xfrm flipH="1">
                <a:off x="1700" y="3566"/>
                <a:ext cx="363" cy="725"/>
              </a:xfrm>
              <a:prstGeom prst="line">
                <a:avLst/>
              </a:prstGeom>
              <a:noFill/>
              <a:ln w="12700">
                <a:solidFill>
                  <a:schemeClr val="bg1"/>
                </a:solidFill>
                <a:prstDash val="dashDot"/>
                <a:round/>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de-DE"/>
              </a:p>
            </p:txBody>
          </p:sp>
        </p:grpSp>
        <p:sp>
          <p:nvSpPr>
            <p:cNvPr id="57" name="AutoShape 28"/>
            <p:cNvSpPr>
              <a:spLocks noChangeArrowheads="1"/>
            </p:cNvSpPr>
            <p:nvPr/>
          </p:nvSpPr>
          <p:spPr bwMode="auto">
            <a:xfrm>
              <a:off x="2928541" y="1205204"/>
              <a:ext cx="1994882" cy="959682"/>
            </a:xfrm>
            <a:prstGeom prst="cloudCallout">
              <a:avLst>
                <a:gd name="adj1" fmla="val 39949"/>
                <a:gd name="adj2" fmla="val -34824"/>
              </a:avLst>
            </a:prstGeom>
            <a:solidFill>
              <a:schemeClr val="bg1">
                <a:lumMod val="65000"/>
              </a:schemeClr>
            </a:solidFill>
            <a:ln w="12700">
              <a:solidFill>
                <a:schemeClr val="tx1"/>
              </a:solidFill>
              <a:round/>
              <a:headEnd/>
              <a:tailEnd/>
            </a:ln>
            <a:effectLst>
              <a:outerShdw blurRad="50800" dist="38100" dir="2700000" algn="tl" rotWithShape="0">
                <a:prstClr val="black">
                  <a:alpha val="40000"/>
                </a:prstClr>
              </a:outerShdw>
            </a:effectLst>
          </p:spPr>
          <p:txBody>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spcBef>
                  <a:spcPct val="50000"/>
                </a:spcBef>
                <a:defRPr/>
              </a:pPr>
              <a:endParaRPr lang="de-DE"/>
            </a:p>
          </p:txBody>
        </p:sp>
        <p:sp>
          <p:nvSpPr>
            <p:cNvPr id="58" name="AutoShape 29"/>
            <p:cNvSpPr>
              <a:spLocks noChangeArrowheads="1"/>
            </p:cNvSpPr>
            <p:nvPr/>
          </p:nvSpPr>
          <p:spPr bwMode="auto">
            <a:xfrm>
              <a:off x="4100405" y="1091934"/>
              <a:ext cx="1347579" cy="621117"/>
            </a:xfrm>
            <a:prstGeom prst="cloudCallout">
              <a:avLst>
                <a:gd name="adj1" fmla="val 9060"/>
                <a:gd name="adj2" fmla="val -8315"/>
              </a:avLst>
            </a:prstGeom>
            <a:solidFill>
              <a:schemeClr val="bg1">
                <a:lumMod val="50000"/>
              </a:schemeClr>
            </a:solidFill>
            <a:ln w="12700">
              <a:solidFill>
                <a:schemeClr val="tx1"/>
              </a:solidFill>
              <a:round/>
              <a:headEnd/>
              <a:tailEnd/>
            </a:ln>
            <a:effectLst>
              <a:outerShdw blurRad="50800" dist="38100" dir="2700000" algn="tl" rotWithShape="0">
                <a:prstClr val="black">
                  <a:alpha val="40000"/>
                </a:prstClr>
              </a:outerShdw>
            </a:effectLst>
          </p:spPr>
          <p:txBody>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spcBef>
                  <a:spcPct val="50000"/>
                </a:spcBef>
                <a:defRPr/>
              </a:pPr>
              <a:endParaRPr lang="de-DE"/>
            </a:p>
          </p:txBody>
        </p:sp>
        <p:sp>
          <p:nvSpPr>
            <p:cNvPr id="59" name="AutoShape 30"/>
            <p:cNvSpPr>
              <a:spLocks noChangeArrowheads="1"/>
            </p:cNvSpPr>
            <p:nvPr/>
          </p:nvSpPr>
          <p:spPr bwMode="auto">
            <a:xfrm>
              <a:off x="4100405" y="1374486"/>
              <a:ext cx="1992298" cy="959682"/>
            </a:xfrm>
            <a:prstGeom prst="cloudCallout">
              <a:avLst>
                <a:gd name="adj1" fmla="val 39949"/>
                <a:gd name="adj2" fmla="val -34824"/>
              </a:avLst>
            </a:prstGeom>
            <a:solidFill>
              <a:schemeClr val="bg1">
                <a:lumMod val="65000"/>
              </a:schemeClr>
            </a:solidFill>
            <a:ln w="12700">
              <a:solidFill>
                <a:schemeClr val="tx1"/>
              </a:solidFill>
              <a:round/>
              <a:headEnd/>
              <a:tailEnd/>
            </a:ln>
            <a:effectLst>
              <a:outerShdw blurRad="50800" dist="38100" dir="2700000" algn="tl" rotWithShape="0">
                <a:prstClr val="black">
                  <a:alpha val="40000"/>
                </a:prstClr>
              </a:outerShdw>
            </a:effectLst>
          </p:spPr>
          <p:txBody>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spcBef>
                  <a:spcPct val="50000"/>
                </a:spcBef>
                <a:defRPr/>
              </a:pPr>
              <a:endParaRPr lang="de-DE"/>
            </a:p>
          </p:txBody>
        </p:sp>
        <p:sp>
          <p:nvSpPr>
            <p:cNvPr id="60" name="Rectangle 24"/>
            <p:cNvSpPr>
              <a:spLocks noChangeArrowheads="1"/>
            </p:cNvSpPr>
            <p:nvPr/>
          </p:nvSpPr>
          <p:spPr bwMode="auto">
            <a:xfrm>
              <a:off x="5749024" y="3857708"/>
              <a:ext cx="343677" cy="903669"/>
            </a:xfrm>
            <a:prstGeom prst="rect">
              <a:avLst/>
            </a:prstGeom>
            <a:solidFill>
              <a:srgbClr val="3333CC"/>
            </a:solidFill>
            <a:ln w="12700" algn="ctr">
              <a:solidFill>
                <a:schemeClr val="tx1"/>
              </a:solidFill>
              <a:miter lim="800000"/>
              <a:headEnd/>
              <a:tailEnd/>
            </a:ln>
          </p:spPr>
          <p:txBody>
            <a:bodyPr wrap="square" anchor="ctr">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pPr>
              <a:endParaRPr lang="de-DE"/>
            </a:p>
          </p:txBody>
        </p:sp>
      </p:grpSp>
    </p:spTree>
    <p:extLst>
      <p:ext uri="{BB962C8B-B14F-4D97-AF65-F5344CB8AC3E}">
        <p14:creationId xmlns:p14="http://schemas.microsoft.com/office/powerpoint/2010/main" val="3586187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Friedrichshagen</a:t>
            </a:r>
            <a:r>
              <a:rPr lang="de-DE" dirty="0"/>
              <a:t> – Model Area</a:t>
            </a:r>
          </a:p>
        </p:txBody>
      </p:sp>
      <p:sp>
        <p:nvSpPr>
          <p:cNvPr id="6" name="Fußzeilenplatzhalter 2"/>
          <p:cNvSpPr>
            <a:spLocks noGrp="1"/>
          </p:cNvSpPr>
          <p:nvPr>
            <p:ph type="ftr" sz="quarter" idx="11"/>
          </p:nvPr>
        </p:nvSpPr>
        <p:spPr/>
        <p:txBody>
          <a:bodyPr/>
          <a:lstStyle/>
          <a:p>
            <a:r>
              <a:rPr lang="en-GB" dirty="0" smtClean="0">
                <a:solidFill>
                  <a:srgbClr val="51626F"/>
                </a:solidFill>
              </a:rPr>
              <a:t>© DHI</a:t>
            </a:r>
            <a:endParaRPr lang="en-GB" dirty="0">
              <a:solidFill>
                <a:srgbClr val="51626F"/>
              </a:solidFill>
            </a:endParaRPr>
          </a:p>
        </p:txBody>
      </p:sp>
      <p:sp>
        <p:nvSpPr>
          <p:cNvPr id="3" name="Content Placeholder 2"/>
          <p:cNvSpPr>
            <a:spLocks noGrp="1"/>
          </p:cNvSpPr>
          <p:nvPr>
            <p:ph sz="quarter" idx="13"/>
          </p:nvPr>
        </p:nvSpPr>
        <p:spPr/>
        <p:txBody>
          <a:bodyPr/>
          <a:lstStyle/>
          <a:p>
            <a:endParaRPr lang="en-GB"/>
          </a:p>
        </p:txBody>
      </p:sp>
      <p:pic>
        <p:nvPicPr>
          <p:cNvPr id="7" name="Grafik 6"/>
          <p:cNvPicPr/>
          <p:nvPr/>
        </p:nvPicPr>
        <p:blipFill>
          <a:blip r:embed="rId2" cstate="print"/>
          <a:srcRect/>
          <a:stretch>
            <a:fillRect/>
          </a:stretch>
        </p:blipFill>
        <p:spPr bwMode="auto">
          <a:xfrm>
            <a:off x="2297387" y="989343"/>
            <a:ext cx="4439848" cy="3695565"/>
          </a:xfrm>
          <a:prstGeom prst="rect">
            <a:avLst/>
          </a:prstGeom>
          <a:noFill/>
          <a:ln w="9525">
            <a:noFill/>
            <a:miter lim="800000"/>
            <a:headEnd/>
            <a:tailEnd/>
          </a:ln>
        </p:spPr>
      </p:pic>
    </p:spTree>
    <p:extLst>
      <p:ext uri="{BB962C8B-B14F-4D97-AF65-F5344CB8AC3E}">
        <p14:creationId xmlns:p14="http://schemas.microsoft.com/office/powerpoint/2010/main" val="749004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433592087"/>
              </p:ext>
            </p:extLst>
          </p:nvPr>
        </p:nvGraphicFramePr>
        <p:xfrm>
          <a:off x="448843" y="939476"/>
          <a:ext cx="7271800" cy="1248400"/>
        </p:xfrm>
        <a:graphic>
          <a:graphicData uri="http://schemas.openxmlformats.org/drawingml/2006/table">
            <a:tbl>
              <a:tblPr firstRow="1" bandRow="1"/>
              <a:tblGrid>
                <a:gridCol w="2796846"/>
                <a:gridCol w="3356216"/>
                <a:gridCol w="1118738"/>
              </a:tblGrid>
              <a:tr h="23879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noProof="0" dirty="0" smtClean="0"/>
                        <a:t>File</a:t>
                      </a:r>
                      <a:endParaRPr lang="en-US" sz="1200" noProof="0" dirty="0"/>
                    </a:p>
                  </a:txBody>
                  <a:tcPr marL="89068" marR="89068" marT="33400" marB="33400">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noProof="0" dirty="0" smtClean="0"/>
                        <a:t>Content</a:t>
                      </a:r>
                      <a:endParaRPr lang="en-US" sz="1200" noProof="0" dirty="0"/>
                    </a:p>
                  </a:txBody>
                  <a:tcPr marL="89068" marR="89068" marT="33400" marB="33400">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noProof="0" dirty="0" smtClean="0"/>
                        <a:t>unit</a:t>
                      </a:r>
                      <a:endParaRPr lang="en-US" sz="1200" noProof="0" dirty="0"/>
                    </a:p>
                  </a:txBody>
                  <a:tcPr marL="89068" marR="89068" marT="33400" marB="33400">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r>
              <a:tr h="2387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noProof="0" dirty="0" smtClean="0">
                          <a:solidFill>
                            <a:srgbClr val="FF0000"/>
                          </a:solidFill>
                        </a:rPr>
                        <a:t>topography_rectified.tif</a:t>
                      </a:r>
                      <a:endParaRPr lang="en-US" sz="1200" noProof="0" dirty="0">
                        <a:solidFill>
                          <a:srgbClr val="FF0000"/>
                        </a:solidFill>
                      </a:endParaRPr>
                    </a:p>
                  </a:txBody>
                  <a:tcPr marL="89068" marR="89068" marT="33400" marB="33400">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Topographic map (for orientation)</a:t>
                      </a:r>
                      <a:endParaRPr lang="en-US" sz="1200" noProof="0" dirty="0">
                        <a:solidFill>
                          <a:schemeClr val="tx1"/>
                        </a:solidFill>
                      </a:endParaRPr>
                    </a:p>
                  </a:txBody>
                  <a:tcPr marL="89068" marR="89068" marT="33400" marB="33400">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a:t>
                      </a:r>
                    </a:p>
                  </a:txBody>
                  <a:tcPr marL="89068" marR="89068" marT="33400" marB="33400">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r>
              <a:tr h="2387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noProof="0" dirty="0" smtClean="0">
                          <a:solidFill>
                            <a:srgbClr val="FF0000"/>
                          </a:solidFill>
                        </a:rPr>
                        <a:t>model_area.shp </a:t>
                      </a:r>
                      <a:endParaRPr lang="en-US" sz="1200" noProof="0" dirty="0">
                        <a:solidFill>
                          <a:srgbClr val="FF0000"/>
                        </a:solidFill>
                      </a:endParaRP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Outer model boundary</a:t>
                      </a:r>
                      <a:endParaRPr lang="en-US" sz="1200" noProof="0" dirty="0">
                        <a:solidFill>
                          <a:schemeClr val="tx1"/>
                        </a:solidFill>
                      </a:endParaRP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a:t>
                      </a: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r>
              <a:tr h="2387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noProof="0" dirty="0" err="1" smtClean="0">
                          <a:solidFill>
                            <a:srgbClr val="FF0000"/>
                          </a:solidFill>
                        </a:rPr>
                        <a:t>contamination_sources.dxf</a:t>
                      </a:r>
                      <a:r>
                        <a:rPr lang="en-US" sz="1200" kern="1200" noProof="0" dirty="0" smtClean="0">
                          <a:solidFill>
                            <a:srgbClr val="FF0000"/>
                          </a:solidFill>
                        </a:rPr>
                        <a:t> </a:t>
                      </a:r>
                      <a:endParaRPr lang="en-US" sz="1200" noProof="0" dirty="0">
                        <a:solidFill>
                          <a:srgbClr val="FF0000"/>
                        </a:solidFill>
                      </a:endParaRP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Contamination</a:t>
                      </a:r>
                      <a:r>
                        <a:rPr lang="en-US" sz="1200" baseline="0" noProof="0" dirty="0" smtClean="0">
                          <a:solidFill>
                            <a:schemeClr val="tx1"/>
                          </a:solidFill>
                        </a:rPr>
                        <a:t> Sources</a:t>
                      </a:r>
                      <a:endParaRPr lang="en-US" sz="1200" noProof="0" dirty="0">
                        <a:solidFill>
                          <a:schemeClr val="tx1"/>
                        </a:solidFill>
                      </a:endParaRP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a:t>
                      </a:r>
                    </a:p>
                  </a:txBody>
                  <a:tcPr marL="89068" marR="89068" marT="33400" marB="33400">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r>
              <a:tr h="2387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noProof="0" dirty="0" err="1" smtClean="0">
                          <a:solidFill>
                            <a:srgbClr val="FF0000"/>
                          </a:solidFill>
                        </a:rPr>
                        <a:t>wells.shp</a:t>
                      </a:r>
                      <a:r>
                        <a:rPr lang="en-US" sz="1200" kern="1200" noProof="0" dirty="0" smtClean="0">
                          <a:solidFill>
                            <a:srgbClr val="FF0000"/>
                          </a:solidFill>
                        </a:rPr>
                        <a:t> </a:t>
                      </a:r>
                      <a:endParaRPr lang="en-US" sz="1200" noProof="0" dirty="0">
                        <a:solidFill>
                          <a:srgbClr val="FF0000"/>
                        </a:solidFill>
                      </a:endParaRPr>
                    </a:p>
                  </a:txBody>
                  <a:tcPr marL="89068" marR="89068" marT="33400" marB="33400">
                    <a:lnL w="12700" cmpd="sng">
                      <a:solidFill>
                        <a:srgbClr val="1E1E1E"/>
                      </a:solidFill>
                    </a:lnL>
                    <a:lnR w="12700" cap="flat" cmpd="sng" algn="ctr">
                      <a:solidFill>
                        <a:srgbClr val="1E1E1E"/>
                      </a:solidFill>
                      <a:prstDash val="solid"/>
                      <a:round/>
                      <a:headEnd type="none" w="med" len="med"/>
                      <a:tailEnd type="none" w="med" len="med"/>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Drinking</a:t>
                      </a:r>
                      <a:r>
                        <a:rPr lang="en-US" sz="1200" baseline="0" noProof="0" dirty="0" smtClean="0">
                          <a:solidFill>
                            <a:schemeClr val="tx1"/>
                          </a:solidFill>
                        </a:rPr>
                        <a:t> water wells</a:t>
                      </a:r>
                      <a:endParaRPr lang="en-US" sz="1200" noProof="0" dirty="0">
                        <a:solidFill>
                          <a:schemeClr val="tx1"/>
                        </a:solidFill>
                      </a:endParaRPr>
                    </a:p>
                  </a:txBody>
                  <a:tcPr marL="89068" marR="89068" marT="33400" marB="33400">
                    <a:lnL w="12700" cap="flat" cmpd="sng" algn="ctr">
                      <a:solidFill>
                        <a:srgbClr val="1E1E1E"/>
                      </a:solidFill>
                      <a:prstDash val="solid"/>
                      <a:round/>
                      <a:headEnd type="none" w="med" len="med"/>
                      <a:tailEnd type="none" w="med" len="med"/>
                    </a:lnL>
                    <a:lnR w="12700" cap="flat" cmpd="sng" algn="ctr">
                      <a:solidFill>
                        <a:srgbClr val="1E1E1E"/>
                      </a:solidFill>
                      <a:prstDash val="solid"/>
                      <a:round/>
                      <a:headEnd type="none" w="med" len="med"/>
                      <a:tailEnd type="none" w="med" len="med"/>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noProof="0" dirty="0" smtClean="0">
                          <a:solidFill>
                            <a:schemeClr val="tx1"/>
                          </a:solidFill>
                        </a:rPr>
                        <a:t>-</a:t>
                      </a:r>
                    </a:p>
                  </a:txBody>
                  <a:tcPr marL="89068" marR="89068" marT="33400" marB="33400">
                    <a:lnL w="12700" cap="flat" cmpd="sng" algn="ctr">
                      <a:solidFill>
                        <a:srgbClr val="1E1E1E"/>
                      </a:solidFill>
                      <a:prstDash val="solid"/>
                      <a:round/>
                      <a:headEnd type="none" w="med" len="med"/>
                      <a:tailEnd type="none" w="med" len="med"/>
                    </a:lnL>
                    <a:lnR w="12700" cmpd="sng">
                      <a:solidFill>
                        <a:srgbClr val="1E1E1E"/>
                      </a:solidFill>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55991397"/>
              </p:ext>
            </p:extLst>
          </p:nvPr>
        </p:nvGraphicFramePr>
        <p:xfrm>
          <a:off x="448843" y="2560500"/>
          <a:ext cx="7271800" cy="1146140"/>
        </p:xfrm>
        <a:graphic>
          <a:graphicData uri="http://schemas.openxmlformats.org/drawingml/2006/table">
            <a:tbl>
              <a:tblPr firstRow="1" bandRow="1"/>
              <a:tblGrid>
                <a:gridCol w="2796846"/>
                <a:gridCol w="3356216"/>
                <a:gridCol w="1118738"/>
              </a:tblGrid>
              <a:tr h="21923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dirty="0" smtClean="0"/>
                        <a:t>File</a:t>
                      </a:r>
                      <a:endParaRPr lang="en-US" sz="1100" noProof="0" dirty="0"/>
                    </a:p>
                  </a:txBody>
                  <a:tcPr marL="82116" marR="82116" marT="30794" marB="3079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dirty="0" smtClean="0"/>
                        <a:t>Content</a:t>
                      </a:r>
                      <a:endParaRPr lang="en-US" sz="1100" noProof="0" dirty="0"/>
                    </a:p>
                  </a:txBody>
                  <a:tcPr marL="82116" marR="82116" marT="30794" marB="3079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smtClean="0"/>
                        <a:t>unit</a:t>
                      </a:r>
                      <a:endParaRPr lang="en-US" sz="1100" noProof="0"/>
                    </a:p>
                  </a:txBody>
                  <a:tcPr marL="82116" marR="82116" marT="30794" marB="3079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r>
              <a:tr h="219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kern="1200" dirty="0" smtClean="0">
                          <a:solidFill>
                            <a:srgbClr val="FF0000"/>
                          </a:solidFill>
                          <a:latin typeface="+mn-lt"/>
                          <a:ea typeface="+mn-ea"/>
                          <a:cs typeface="+mn-cs"/>
                        </a:rPr>
                        <a:t>elevations.dat</a:t>
                      </a:r>
                      <a:endParaRPr lang="de-DE" sz="1100" dirty="0">
                        <a:solidFill>
                          <a:srgbClr val="FF0000"/>
                        </a:solidFill>
                      </a:endParaRPr>
                    </a:p>
                  </a:txBody>
                  <a:tcPr marL="82116" marR="82116" marT="30794" marB="3079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Surface elevation</a:t>
                      </a:r>
                      <a:r>
                        <a:rPr lang="en-US" sz="1100" baseline="0" noProof="0" dirty="0" smtClean="0">
                          <a:solidFill>
                            <a:schemeClr val="tx1"/>
                          </a:solidFill>
                        </a:rPr>
                        <a:t>            (all slices)</a:t>
                      </a:r>
                      <a:endParaRPr lang="en-US" sz="1100" noProof="0" dirty="0">
                        <a:solidFill>
                          <a:schemeClr val="tx1"/>
                        </a:solidFill>
                      </a:endParaRPr>
                    </a:p>
                  </a:txBody>
                  <a:tcPr marL="82116" marR="82116" marT="30794" marB="3079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m</a:t>
                      </a:r>
                      <a:r>
                        <a:rPr lang="en-US" sz="1100" baseline="0" noProof="0" dirty="0" smtClean="0">
                          <a:solidFill>
                            <a:schemeClr val="tx1"/>
                          </a:solidFill>
                        </a:rPr>
                        <a:t> ASL</a:t>
                      </a:r>
                      <a:endParaRPr lang="en-US" sz="1100" noProof="0" dirty="0" smtClean="0">
                        <a:solidFill>
                          <a:schemeClr val="tx1"/>
                        </a:solidFill>
                      </a:endParaRPr>
                    </a:p>
                  </a:txBody>
                  <a:tcPr marL="82116" marR="82116" marT="30794" marB="3079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r>
              <a:tr h="219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rgbClr val="FF0000"/>
                          </a:solidFill>
                        </a:rPr>
                        <a:t>sewage_plant.shp</a:t>
                      </a:r>
                      <a:endParaRPr lang="en-US" sz="1100" noProof="0" dirty="0">
                        <a:solidFill>
                          <a:srgbClr val="FF0000"/>
                        </a:solidFill>
                      </a:endParaRPr>
                    </a:p>
                  </a:txBody>
                  <a:tcPr marL="82116" marR="82116" marT="30794" marB="30794">
                    <a:lnL w="12700" cmpd="sng">
                      <a:solidFill>
                        <a:srgbClr val="1E1E1E"/>
                      </a:solidFill>
                    </a:lnL>
                    <a:lnR w="12700" cap="flat" cmpd="sng" algn="ctr">
                      <a:solidFill>
                        <a:srgbClr val="1E1E1E"/>
                      </a:solidFill>
                      <a:prstDash val="solid"/>
                      <a:round/>
                      <a:headEnd type="none" w="med" len="med"/>
                      <a:tailEnd type="none" w="med" len="med"/>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noProof="0" dirty="0" smtClean="0">
                          <a:solidFill>
                            <a:schemeClr val="tx1"/>
                          </a:solidFill>
                        </a:rPr>
                        <a:t>Sewage plant</a:t>
                      </a:r>
                      <a:r>
                        <a:rPr lang="en-US" sz="1100" baseline="0" noProof="0" dirty="0" smtClean="0">
                          <a:solidFill>
                            <a:schemeClr val="tx1"/>
                          </a:solidFill>
                        </a:rPr>
                        <a:t> site            (3D data)</a:t>
                      </a:r>
                      <a:endParaRPr lang="en-US" sz="1100" noProof="0" dirty="0" smtClean="0">
                        <a:solidFill>
                          <a:schemeClr val="tx1"/>
                        </a:solidFill>
                      </a:endParaRPr>
                    </a:p>
                  </a:txBody>
                  <a:tcPr marL="82116" marR="82116" marT="30794" marB="30794">
                    <a:lnL w="12700" cap="flat" cmpd="sng" algn="ctr">
                      <a:solidFill>
                        <a:srgbClr val="1E1E1E"/>
                      </a:solidFill>
                      <a:prstDash val="solid"/>
                      <a:round/>
                      <a:headEnd type="none" w="med" len="med"/>
                      <a:tailEnd type="none" w="med" len="med"/>
                    </a:lnL>
                    <a:lnR w="12700" cap="flat" cmpd="sng" algn="ctr">
                      <a:solidFill>
                        <a:srgbClr val="1E1E1E"/>
                      </a:solidFill>
                      <a:prstDash val="solid"/>
                      <a:round/>
                      <a:headEnd type="none" w="med" len="med"/>
                      <a:tailEnd type="none" w="med" len="med"/>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a:t>
                      </a:r>
                    </a:p>
                  </a:txBody>
                  <a:tcPr marL="82116" marR="82116" marT="30794" marB="30794">
                    <a:lnL w="12700" cap="flat" cmpd="sng" algn="ctr">
                      <a:solidFill>
                        <a:srgbClr val="1E1E1E"/>
                      </a:solidFill>
                      <a:prstDash val="solid"/>
                      <a:round/>
                      <a:headEnd type="none" w="med" len="med"/>
                      <a:tailEnd type="none" w="med" len="med"/>
                    </a:lnL>
                    <a:lnR w="12700" cmpd="sng">
                      <a:solidFill>
                        <a:srgbClr val="1E1E1E"/>
                      </a:solidFill>
                    </a:lnR>
                    <a:lnT w="12700" cap="flat" cmpd="sng" algn="ctr">
                      <a:solidFill>
                        <a:srgbClr val="1E1E1E"/>
                      </a:solidFill>
                      <a:prstDash val="solid"/>
                      <a:round/>
                      <a:headEnd type="none" w="med" len="med"/>
                      <a:tailEnd type="none" w="med" len="med"/>
                    </a:lnT>
                    <a:lnB w="12700" cmpd="sng">
                      <a:solidFill>
                        <a:srgbClr val="1E1E1E"/>
                      </a:solidFill>
                    </a:lnB>
                    <a:lnTlToBr w="12700" cmpd="sng">
                      <a:noFill/>
                      <a:prstDash val="solid"/>
                    </a:lnTlToBr>
                    <a:lnBlToTr w="12700" cmpd="sng">
                      <a:noFill/>
                      <a:prstDash val="solid"/>
                    </a:lnBlToTr>
                    <a:solidFill>
                      <a:srgbClr val="4E9FED">
                        <a:tint val="40000"/>
                      </a:srgbClr>
                    </a:solidFill>
                  </a:tcPr>
                </a:tc>
              </a:tr>
              <a:tr h="219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rgbClr val="FF0000"/>
                          </a:solidFill>
                        </a:rPr>
                        <a:t>conc_init.shp</a:t>
                      </a:r>
                      <a:endParaRPr lang="en-US" sz="1100" noProof="0" dirty="0">
                        <a:solidFill>
                          <a:srgbClr val="FF0000"/>
                        </a:solidFill>
                      </a:endParaRP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noProof="0" dirty="0" smtClean="0">
                          <a:solidFill>
                            <a:schemeClr val="tx1"/>
                          </a:solidFill>
                        </a:rPr>
                        <a:t>Initial concentration      (slices 1,2)</a:t>
                      </a: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mg/l</a:t>
                      </a: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r>
              <a:tr h="2192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rgbClr val="FF0000"/>
                          </a:solidFill>
                        </a:rPr>
                        <a:t>obs_points.shp</a:t>
                      </a:r>
                      <a:endParaRPr lang="en-US" sz="1100" noProof="0" dirty="0">
                        <a:solidFill>
                          <a:srgbClr val="FF0000"/>
                        </a:solidFill>
                      </a:endParaRP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noProof="0" dirty="0" smtClean="0">
                          <a:solidFill>
                            <a:schemeClr val="tx1"/>
                          </a:solidFill>
                        </a:rPr>
                        <a:t>Observation points</a:t>
                      </a: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 </a:t>
                      </a:r>
                    </a:p>
                  </a:txBody>
                  <a:tcPr marL="82116" marR="82116" marT="30794" marB="3079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991951515"/>
              </p:ext>
            </p:extLst>
          </p:nvPr>
        </p:nvGraphicFramePr>
        <p:xfrm>
          <a:off x="448844" y="4068537"/>
          <a:ext cx="7278911" cy="687864"/>
        </p:xfrm>
        <a:graphic>
          <a:graphicData uri="http://schemas.openxmlformats.org/drawingml/2006/table">
            <a:tbl>
              <a:tblPr firstRow="1" bandRow="1"/>
              <a:tblGrid>
                <a:gridCol w="2837542"/>
                <a:gridCol w="3331027"/>
                <a:gridCol w="1110342"/>
              </a:tblGrid>
              <a:tr h="21929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dirty="0" smtClean="0"/>
                        <a:t>File</a:t>
                      </a:r>
                      <a:endParaRPr lang="en-US" sz="1100" noProof="0" dirty="0"/>
                    </a:p>
                  </a:txBody>
                  <a:tcPr marL="82197" marR="82197" marT="30824" marB="3082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dirty="0" smtClean="0"/>
                        <a:t>Content</a:t>
                      </a:r>
                      <a:endParaRPr lang="en-US" sz="1100" noProof="0" dirty="0"/>
                    </a:p>
                  </a:txBody>
                  <a:tcPr marL="82197" marR="82197" marT="30824" marB="3082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noProof="0" dirty="0" smtClean="0"/>
                        <a:t>unit</a:t>
                      </a:r>
                      <a:endParaRPr lang="en-US" sz="1100" noProof="0" dirty="0"/>
                    </a:p>
                  </a:txBody>
                  <a:tcPr marL="82197" marR="82197" marT="30824" marB="30824">
                    <a:lnL w="12700" cmpd="sng">
                      <a:solidFill>
                        <a:srgbClr val="1E1E1E"/>
                      </a:solidFill>
                    </a:lnL>
                    <a:lnR w="12700" cmpd="sng">
                      <a:solidFill>
                        <a:srgbClr val="1E1E1E"/>
                      </a:solidFill>
                    </a:lnR>
                    <a:lnT w="12700" cmpd="sng">
                      <a:solidFill>
                        <a:srgbClr val="1E1E1E"/>
                      </a:solidFill>
                    </a:lnT>
                    <a:lnB w="38100" cmpd="sng">
                      <a:solidFill>
                        <a:srgbClr val="1E1E1E"/>
                      </a:solidFill>
                    </a:lnB>
                    <a:lnTlToBr w="12700" cmpd="sng">
                      <a:noFill/>
                      <a:prstDash val="solid"/>
                    </a:lnTlToBr>
                    <a:lnBlToTr w="12700" cmpd="sng">
                      <a:noFill/>
                      <a:prstDash val="solid"/>
                    </a:lnBlToTr>
                    <a:solidFill>
                      <a:srgbClr val="4E9FED"/>
                    </a:solidFill>
                  </a:tcPr>
                </a:tc>
              </a:tr>
              <a:tr h="2192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kern="1200" dirty="0" err="1" smtClean="0">
                          <a:solidFill>
                            <a:srgbClr val="FF0000"/>
                          </a:solidFill>
                          <a:latin typeface="+mn-lt"/>
                          <a:ea typeface="+mn-ea"/>
                          <a:cs typeface="+mn-cs"/>
                        </a:rPr>
                        <a:t>year_rec.shp</a:t>
                      </a:r>
                      <a:r>
                        <a:rPr lang="en-US" sz="1100" kern="1200" dirty="0" smtClean="0">
                          <a:solidFill>
                            <a:schemeClr val="dk1"/>
                          </a:solidFill>
                          <a:latin typeface="+mn-lt"/>
                          <a:ea typeface="+mn-ea"/>
                          <a:cs typeface="+mn-cs"/>
                        </a:rPr>
                        <a:t>  </a:t>
                      </a:r>
                      <a:r>
                        <a:rPr lang="en-US" sz="1100" kern="1200" dirty="0" smtClean="0">
                          <a:solidFill>
                            <a:schemeClr val="tx1"/>
                          </a:solidFill>
                          <a:latin typeface="+mn-lt"/>
                          <a:ea typeface="+mn-ea"/>
                          <a:cs typeface="+mn-cs"/>
                          <a:sym typeface="Wingdings" pitchFamily="2" charset="2"/>
                        </a:rPr>
                        <a:t></a:t>
                      </a:r>
                      <a:r>
                        <a:rPr lang="en-US" sz="1100" kern="1200" dirty="0" smtClean="0">
                          <a:solidFill>
                            <a:schemeClr val="tx1"/>
                          </a:solidFill>
                          <a:latin typeface="+mn-lt"/>
                          <a:ea typeface="+mn-ea"/>
                          <a:cs typeface="+mn-cs"/>
                        </a:rPr>
                        <a:t> MEAN_YEAR</a:t>
                      </a:r>
                      <a:endParaRPr lang="de-DE" sz="1100" dirty="0">
                        <a:solidFill>
                          <a:schemeClr val="tx1"/>
                        </a:solidFill>
                      </a:endParaRPr>
                    </a:p>
                  </a:txBody>
                  <a:tcPr marL="82197" marR="82197" marT="30824" marB="3082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Recharge for an</a:t>
                      </a:r>
                      <a:r>
                        <a:rPr lang="en-US" sz="1100" baseline="0" noProof="0" dirty="0" smtClean="0">
                          <a:solidFill>
                            <a:schemeClr val="tx1"/>
                          </a:solidFill>
                        </a:rPr>
                        <a:t> average year</a:t>
                      </a:r>
                      <a:endParaRPr lang="en-US" sz="1100" noProof="0" dirty="0">
                        <a:solidFill>
                          <a:schemeClr val="tx1"/>
                        </a:solidFill>
                      </a:endParaRPr>
                    </a:p>
                  </a:txBody>
                  <a:tcPr marL="82197" marR="82197" marT="30824" marB="3082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10</a:t>
                      </a:r>
                      <a:r>
                        <a:rPr lang="en-US" sz="1100" baseline="30000" noProof="0" dirty="0" smtClean="0">
                          <a:solidFill>
                            <a:schemeClr val="tx1"/>
                          </a:solidFill>
                        </a:rPr>
                        <a:t>-4</a:t>
                      </a:r>
                      <a:r>
                        <a:rPr lang="en-US" sz="1100" noProof="0" dirty="0" smtClean="0">
                          <a:solidFill>
                            <a:schemeClr val="tx1"/>
                          </a:solidFill>
                        </a:rPr>
                        <a:t> m/d</a:t>
                      </a:r>
                    </a:p>
                  </a:txBody>
                  <a:tcPr marL="82197" marR="82197" marT="30824" marB="30824">
                    <a:lnL w="12700" cmpd="sng">
                      <a:solidFill>
                        <a:srgbClr val="1E1E1E"/>
                      </a:solidFill>
                    </a:lnL>
                    <a:lnR w="12700" cmpd="sng">
                      <a:solidFill>
                        <a:srgbClr val="1E1E1E"/>
                      </a:solidFill>
                    </a:lnR>
                    <a:lnT w="381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40000"/>
                      </a:srgbClr>
                    </a:solidFill>
                  </a:tcPr>
                </a:tc>
              </a:tr>
              <a:tr h="2192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kern="1200" dirty="0" smtClean="0">
                          <a:solidFill>
                            <a:srgbClr val="FF0000"/>
                          </a:solidFill>
                          <a:latin typeface="+mn-lt"/>
                          <a:ea typeface="+mn-ea"/>
                          <a:cs typeface="+mn-cs"/>
                        </a:rPr>
                        <a:t>conduc2d.shp</a:t>
                      </a:r>
                      <a:r>
                        <a:rPr lang="en-US" sz="1100" kern="1200" baseline="0" dirty="0" smtClean="0">
                          <a:solidFill>
                            <a:schemeClr val="dk1"/>
                          </a:solidFill>
                          <a:latin typeface="+mn-lt"/>
                          <a:ea typeface="+mn-ea"/>
                          <a:cs typeface="+mn-cs"/>
                        </a:rPr>
                        <a:t> </a:t>
                      </a:r>
                      <a:r>
                        <a:rPr lang="en-US" sz="1100" kern="1200" baseline="0" dirty="0" smtClean="0">
                          <a:solidFill>
                            <a:schemeClr val="tx1"/>
                          </a:solidFill>
                          <a:latin typeface="+mn-lt"/>
                          <a:ea typeface="+mn-ea"/>
                          <a:cs typeface="+mn-cs"/>
                          <a:sym typeface="Wingdings" pitchFamily="2" charset="2"/>
                        </a:rPr>
                        <a:t></a:t>
                      </a:r>
                      <a:r>
                        <a:rPr lang="en-US" sz="1100" kern="1200" baseline="0" dirty="0" smtClean="0">
                          <a:solidFill>
                            <a:schemeClr val="tx1"/>
                          </a:solidFill>
                          <a:latin typeface="+mn-lt"/>
                          <a:ea typeface="+mn-ea"/>
                          <a:cs typeface="+mn-cs"/>
                        </a:rPr>
                        <a:t> Value</a:t>
                      </a:r>
                      <a:endParaRPr lang="en-US" sz="1100" noProof="0" dirty="0">
                        <a:solidFill>
                          <a:schemeClr val="tx1"/>
                        </a:solidFill>
                      </a:endParaRPr>
                    </a:p>
                  </a:txBody>
                  <a:tcPr marL="82197" marR="82197" marT="30824" marB="3082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noProof="0" dirty="0" smtClean="0">
                          <a:solidFill>
                            <a:schemeClr val="tx1"/>
                          </a:solidFill>
                        </a:rPr>
                        <a:t>Conductivity of aquifer</a:t>
                      </a:r>
                      <a:r>
                        <a:rPr lang="en-US" sz="1100" baseline="0" noProof="0" dirty="0" smtClean="0">
                          <a:solidFill>
                            <a:schemeClr val="tx1"/>
                          </a:solidFill>
                        </a:rPr>
                        <a:t> 1  (layer 1)</a:t>
                      </a:r>
                      <a:endParaRPr lang="en-US" sz="1100" noProof="0" dirty="0">
                        <a:solidFill>
                          <a:schemeClr val="tx1"/>
                        </a:solidFill>
                      </a:endParaRPr>
                    </a:p>
                  </a:txBody>
                  <a:tcPr marL="82197" marR="82197" marT="30824" marB="3082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noProof="0" dirty="0" smtClean="0">
                          <a:solidFill>
                            <a:schemeClr val="tx1"/>
                          </a:solidFill>
                        </a:rPr>
                        <a:t>10</a:t>
                      </a:r>
                      <a:r>
                        <a:rPr lang="en-US" sz="1100" baseline="30000" noProof="0" dirty="0" smtClean="0">
                          <a:solidFill>
                            <a:schemeClr val="tx1"/>
                          </a:solidFill>
                        </a:rPr>
                        <a:t>-4</a:t>
                      </a:r>
                      <a:r>
                        <a:rPr lang="en-US" sz="1100" noProof="0" dirty="0" smtClean="0">
                          <a:solidFill>
                            <a:schemeClr val="tx1"/>
                          </a:solidFill>
                        </a:rPr>
                        <a:t> m/s</a:t>
                      </a:r>
                    </a:p>
                  </a:txBody>
                  <a:tcPr marL="82197" marR="82197" marT="30824" marB="30824">
                    <a:lnL w="12700" cmpd="sng">
                      <a:solidFill>
                        <a:srgbClr val="1E1E1E"/>
                      </a:solidFill>
                    </a:lnL>
                    <a:lnR w="12700" cmpd="sng">
                      <a:solidFill>
                        <a:srgbClr val="1E1E1E"/>
                      </a:solidFill>
                    </a:lnR>
                    <a:lnT w="12700" cmpd="sng">
                      <a:solidFill>
                        <a:srgbClr val="1E1E1E"/>
                      </a:solidFill>
                    </a:lnT>
                    <a:lnB w="12700" cmpd="sng">
                      <a:solidFill>
                        <a:srgbClr val="1E1E1E"/>
                      </a:solidFill>
                    </a:lnB>
                    <a:lnTlToBr w="12700" cmpd="sng">
                      <a:noFill/>
                      <a:prstDash val="solid"/>
                    </a:lnTlToBr>
                    <a:lnBlToTr w="12700" cmpd="sng">
                      <a:noFill/>
                      <a:prstDash val="solid"/>
                    </a:lnBlToTr>
                    <a:solidFill>
                      <a:srgbClr val="4E9FED">
                        <a:tint val="20000"/>
                      </a:srgbClr>
                    </a:solidFill>
                  </a:tcPr>
                </a:tc>
              </a:tr>
            </a:tbl>
          </a:graphicData>
        </a:graphic>
      </p:graphicFrame>
      <p:sp>
        <p:nvSpPr>
          <p:cNvPr id="3" name="Title 2"/>
          <p:cNvSpPr>
            <a:spLocks noGrp="1"/>
          </p:cNvSpPr>
          <p:nvPr>
            <p:ph type="title"/>
          </p:nvPr>
        </p:nvSpPr>
        <p:spPr/>
        <p:txBody>
          <a:bodyPr/>
          <a:lstStyle/>
          <a:p>
            <a:r>
              <a:rPr lang="en-US" dirty="0" err="1"/>
              <a:t>Friedrichshagen</a:t>
            </a:r>
            <a:r>
              <a:rPr lang="en-US" dirty="0"/>
              <a:t> - Maps and Data Sources</a:t>
            </a:r>
          </a:p>
        </p:txBody>
      </p:sp>
      <p:sp>
        <p:nvSpPr>
          <p:cNvPr id="10" name="Fußzeilenplatzhalter 2"/>
          <p:cNvSpPr>
            <a:spLocks noGrp="1"/>
          </p:cNvSpPr>
          <p:nvPr>
            <p:ph type="ftr" sz="quarter" idx="11"/>
          </p:nvPr>
        </p:nvSpPr>
        <p:spPr/>
        <p:txBody>
          <a:bodyPr/>
          <a:lstStyle/>
          <a:p>
            <a:r>
              <a:rPr lang="en-GB" dirty="0" smtClean="0">
                <a:solidFill>
                  <a:srgbClr val="51626F"/>
                </a:solidFill>
              </a:rPr>
              <a:t>© DHI</a:t>
            </a:r>
            <a:endParaRPr lang="en-GB" dirty="0">
              <a:solidFill>
                <a:srgbClr val="51626F"/>
              </a:solidFill>
            </a:endParaRPr>
          </a:p>
        </p:txBody>
      </p:sp>
      <p:sp>
        <p:nvSpPr>
          <p:cNvPr id="2" name="Content Placeholder 1"/>
          <p:cNvSpPr>
            <a:spLocks noGrp="1"/>
          </p:cNvSpPr>
          <p:nvPr>
            <p:ph sz="quarter" idx="13"/>
          </p:nvPr>
        </p:nvSpPr>
        <p:spPr/>
        <p:txBody>
          <a:bodyPr/>
          <a:lstStyle/>
          <a:p>
            <a:endParaRPr lang="en-GB" dirty="0"/>
          </a:p>
        </p:txBody>
      </p:sp>
    </p:spTree>
    <p:extLst>
      <p:ext uri="{BB962C8B-B14F-4D97-AF65-F5344CB8AC3E}">
        <p14:creationId xmlns:p14="http://schemas.microsoft.com/office/powerpoint/2010/main" val="35239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DHI-WASY Software Training   Modeling Subsurface Flow  and Transport using FEFLOW 7.1&amp;quot;&quot;/&gt;&lt;property id=&quot;20307&quot; value=&quot;263&quot;/&gt;&lt;/object&gt;&lt;object type=&quot;3&quot; unique_id=&quot;10004&quot;&gt;&lt;property id=&quot;20148&quot; value=&quot;5&quot;/&gt;&lt;property id=&quot;20300&quot; value=&quot;Slide 2 - &amp;quot;Horizontal 2D Model - Flow&amp;quot;&quot;/&gt;&lt;property id=&quot;20307&quot; value=&quot;264&quot;/&gt;&lt;/object&gt;&lt;object type=&quot;3&quot; unique_id=&quot;10005&quot;&gt;&lt;property id=&quot;20148&quot; value=&quot;5&quot;/&gt;&lt;property id=&quot;20300&quot; value=&quot;Slide 3 - &amp;quot;Friedrichshagen – Model Area&amp;quot;&quot;/&gt;&lt;property id=&quot;20307&quot; value=&quot;271&quot;/&gt;&lt;/object&gt;&lt;object type=&quot;3&quot; unique_id=&quot;10006&quot;&gt;&lt;property id=&quot;20148&quot; value=&quot;5&quot;/&gt;&lt;property id=&quot;20300&quot; value=&quot;Slide 4 - &amp;quot;Friedrichshagen - Maps and Data Sources&amp;quot;&quot;/&gt;&lt;property id=&quot;20307&quot; value=&quot;272&quot;/&gt;&lt;/object&gt;&lt;/object&gt;&lt;object type=&quot;8&quot; unique_id=&quot;10012&quot;&gt;&lt;/object&gt;&lt;/object&gt;&lt;/database&gt;"/>
  <p:tag name="SECTOMILLISECCONVERTED" val="1"/>
</p:tagLst>
</file>

<file path=ppt/theme/theme1.xml><?xml version="1.0" encoding="utf-8"?>
<a:theme xmlns:a="http://schemas.openxmlformats.org/drawingml/2006/main" name="DHI_Master_Template V2.08">
  <a:themeElements>
    <a:clrScheme name="DHI Theme 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F78C1C8409449B5247CCBEA379D7E" ma:contentTypeVersion="7" ma:contentTypeDescription="Create a new document." ma:contentTypeScope="" ma:versionID="507c3969208ef8a91c6a38466d2a02b9">
  <xsd:schema xmlns:xsd="http://www.w3.org/2001/XMLSchema" xmlns:xs="http://www.w3.org/2001/XMLSchema" xmlns:p="http://schemas.microsoft.com/office/2006/metadata/properties" xmlns:ns2="c7af39b8-4abe-426a-bca8-e752f417086b" targetNamespace="http://schemas.microsoft.com/office/2006/metadata/properties" ma:root="true" ma:fieldsID="8b01b6daf61e0608fc4d20965100733d" ns2:_="">
    <xsd:import namespace="c7af39b8-4abe-426a-bca8-e752f417086b"/>
    <xsd:element name="properties">
      <xsd:complexType>
        <xsd:sequence>
          <xsd:element name="documentManagement">
            <xsd:complexType>
              <xsd:all>
                <xsd:element ref="ns2:DHIArea" minOccurs="0"/>
                <xsd:element ref="ns2:DHICategory" minOccurs="0"/>
                <xsd:element ref="ns2:Publication" minOccurs="0"/>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f39b8-4abe-426a-bca8-e752f417086b" elementFormDefault="qualified">
    <xsd:import namespace="http://schemas.microsoft.com/office/2006/documentManagement/types"/>
    <xsd:import namespace="http://schemas.microsoft.com/office/infopath/2007/PartnerControls"/>
    <xsd:element name="DHIArea" ma:index="8" nillable="true" ma:displayName="DHIArea" ma:description="Select the DHI business area for the item." ma:format="Dropdown" ma:internalName="DHIArea">
      <xsd:simpleType>
        <xsd:restriction base="dms:Choice">
          <xsd:enumeration value="MIKE by DHI"/>
          <xsd:enumeration value="MIKE CUSTOMISED"/>
          <xsd:enumeration value="THE ACADEMY"/>
          <xsd:enumeration value="Other software"/>
          <xsd:enumeration value="Water utilities"/>
          <xsd:enumeration value="Industrial production and technologies"/>
          <xsd:enumeration value="Marine infrastructure and energy"/>
          <xsd:enumeration value="Ecology and aquaculture"/>
          <xsd:enumeration value="Coastal and estuarine engineering"/>
          <xsd:enumeration value="Rivers and reservoirs"/>
          <xsd:enumeration value="Water resources and land use management"/>
          <xsd:enumeration value="Product safety and environment"/>
          <xsd:enumeration value="Management, finance and administration"/>
        </xsd:restriction>
      </xsd:simpleType>
    </xsd:element>
    <xsd:element name="DHICategory" ma:index="9" nillable="true" ma:displayName="DHICategory" ma:description="Select the DHI category for the item." ma:format="Dropdown" ma:internalName="DHICategory">
      <xsd:simpleType>
        <xsd:restriction base="dms:Choice">
          <xsd:enumeration value="Other"/>
          <xsd:enumeration value="Proposal"/>
          <xsd:enumeration value="Contract"/>
          <xsd:enumeration value="Presentation"/>
          <xsd:enumeration value="Report"/>
          <xsd:enumeration value="Other paper"/>
          <xsd:enumeration value="Peer reviewed paper"/>
          <xsd:enumeration value="Publicity material"/>
          <xsd:enumeration value="Safety datasheet"/>
          <xsd:enumeration value="Conference paper"/>
          <xsd:enumeration value="DHIbus Microsoft Office Document"/>
          <xsd:enumeration value="Course material"/>
        </xsd:restriction>
      </xsd:simpleType>
    </xsd:element>
    <xsd:element name="Publication" ma:index="11" nillable="true" ma:displayName="Publication" ma:description="If the item is not a DHI publication, type the full name of the publication, e.g. journal name or book title and publisher." ma:internalName="Publication">
      <xsd:simpleType>
        <xsd:restriction base="dms:Text"/>
      </xsd:simpleType>
    </xsd:element>
    <xsd:element name="_DCDateCreated" ma:index="13" nillable="true" ma:displayName="Date Created" ma:description="Accept the default creation date or add the date and year of publication." ma:format="DateOnly"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ICategory xmlns="c7af39b8-4abe-426a-bca8-e752f417086b" xsi:nil="true"/>
    <DHIArea xmlns="c7af39b8-4abe-426a-bca8-e752f417086b" xsi:nil="true"/>
    <_DCDateCreated xmlns="c7af39b8-4abe-426a-bca8-e752f417086b" xsi:nil="true"/>
    <Publication xmlns="c7af39b8-4abe-426a-bca8-e752f417086b" xsi:nil="true"/>
  </documentManagement>
</p:properties>
</file>

<file path=customXml/itemProps1.xml><?xml version="1.0" encoding="utf-8"?>
<ds:datastoreItem xmlns:ds="http://schemas.openxmlformats.org/officeDocument/2006/customXml" ds:itemID="{5A5A3EBD-6112-4418-9EC5-D4295BBD0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f39b8-4abe-426a-bca8-e752f4170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F64644-137E-497A-AED6-EB60AE7F6200}">
  <ds:schemaRefs>
    <ds:schemaRef ds:uri="http://schemas.microsoft.com/sharepoint/v3/contenttype/forms"/>
  </ds:schemaRefs>
</ds:datastoreItem>
</file>

<file path=customXml/itemProps3.xml><?xml version="1.0" encoding="utf-8"?>
<ds:datastoreItem xmlns:ds="http://schemas.openxmlformats.org/officeDocument/2006/customXml" ds:itemID="{965195B4-A5B9-4234-AE63-0C2745B96E78}">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c7af39b8-4abe-426a-bca8-e752f417086b"/>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110</Words>
  <Application>Microsoft Office PowerPoint</Application>
  <PresentationFormat>On-screen Show (16:9)</PresentationFormat>
  <Paragraphs>47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Wingdings</vt:lpstr>
      <vt:lpstr>DHI_Master_Template V2.08</vt:lpstr>
      <vt:lpstr>DHI-WASY Software Training   Modeling Subsurface Flow  and Transport using FEFLOW 7.1</vt:lpstr>
      <vt:lpstr>Horizontal 2D Model - Flow</vt:lpstr>
      <vt:lpstr>Friedrichshagen – Model Area</vt:lpstr>
      <vt:lpstr>Friedrichshagen - Maps and Data Sources</vt:lpstr>
    </vt:vector>
  </TitlesOfParts>
  <Company>DHI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DHI - WASY Software Training   Modeling Subsurface Flow  and Transport using FEFLOW 6.1</dc:title>
  <dc:creator>Shafrena Binte Sapari</dc:creator>
  <cp:keywords/>
  <cp:lastModifiedBy>Carlos A. Rivera Villarreyes</cp:lastModifiedBy>
  <cp:revision>60</cp:revision>
  <cp:lastPrinted>2016-02-24T10:55:23Z</cp:lastPrinted>
  <dcterms:created xsi:type="dcterms:W3CDTF">2013-05-13T07:55:26Z</dcterms:created>
  <dcterms:modified xsi:type="dcterms:W3CDTF">2017-09-25T07:45:27Z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0x010100B71F78C1C8409449B5247CCBEA379D7E</vt:lpwstr>
  </property>
</Properties>
</file>