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6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7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theme/theme8.xml" ContentType="application/vnd.openxmlformats-officedocument.theme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9" r:id="rId1"/>
    <p:sldMasterId id="2147483832" r:id="rId2"/>
    <p:sldMasterId id="2147483850" r:id="rId3"/>
    <p:sldMasterId id="2147483869" r:id="rId4"/>
    <p:sldMasterId id="2147483888" r:id="rId5"/>
    <p:sldMasterId id="2147483907" r:id="rId6"/>
    <p:sldMasterId id="2147483926" r:id="rId7"/>
    <p:sldMasterId id="2147483944" r:id="rId8"/>
    <p:sldMasterId id="2147483962" r:id="rId9"/>
  </p:sldMasterIdLst>
  <p:notesMasterIdLst>
    <p:notesMasterId r:id="rId66"/>
  </p:notesMasterIdLst>
  <p:handoutMasterIdLst>
    <p:handoutMasterId r:id="rId67"/>
  </p:handoutMasterIdLst>
  <p:sldIdLst>
    <p:sldId id="602" r:id="rId10"/>
    <p:sldId id="794" r:id="rId11"/>
    <p:sldId id="905" r:id="rId12"/>
    <p:sldId id="909" r:id="rId13"/>
    <p:sldId id="911" r:id="rId14"/>
    <p:sldId id="912" r:id="rId15"/>
    <p:sldId id="913" r:id="rId16"/>
    <p:sldId id="915" r:id="rId17"/>
    <p:sldId id="958" r:id="rId18"/>
    <p:sldId id="959" r:id="rId19"/>
    <p:sldId id="960" r:id="rId20"/>
    <p:sldId id="961" r:id="rId21"/>
    <p:sldId id="962" r:id="rId22"/>
    <p:sldId id="963" r:id="rId23"/>
    <p:sldId id="964" r:id="rId24"/>
    <p:sldId id="965" r:id="rId25"/>
    <p:sldId id="966" r:id="rId26"/>
    <p:sldId id="967" r:id="rId27"/>
    <p:sldId id="918" r:id="rId28"/>
    <p:sldId id="919" r:id="rId29"/>
    <p:sldId id="921" r:id="rId30"/>
    <p:sldId id="923" r:id="rId31"/>
    <p:sldId id="928" r:id="rId32"/>
    <p:sldId id="950" r:id="rId33"/>
    <p:sldId id="953" r:id="rId34"/>
    <p:sldId id="954" r:id="rId35"/>
    <p:sldId id="968" r:id="rId36"/>
    <p:sldId id="969" r:id="rId37"/>
    <p:sldId id="970" r:id="rId38"/>
    <p:sldId id="971" r:id="rId39"/>
    <p:sldId id="978" r:id="rId40"/>
    <p:sldId id="997" r:id="rId41"/>
    <p:sldId id="979" r:id="rId42"/>
    <p:sldId id="981" r:id="rId43"/>
    <p:sldId id="983" r:id="rId44"/>
    <p:sldId id="985" r:id="rId45"/>
    <p:sldId id="993" r:id="rId46"/>
    <p:sldId id="988" r:id="rId47"/>
    <p:sldId id="990" r:id="rId48"/>
    <p:sldId id="992" r:id="rId49"/>
    <p:sldId id="994" r:id="rId50"/>
    <p:sldId id="1006" r:id="rId51"/>
    <p:sldId id="995" r:id="rId52"/>
    <p:sldId id="1007" r:id="rId53"/>
    <p:sldId id="1009" r:id="rId54"/>
    <p:sldId id="974" r:id="rId55"/>
    <p:sldId id="977" r:id="rId56"/>
    <p:sldId id="1010" r:id="rId57"/>
    <p:sldId id="1011" r:id="rId58"/>
    <p:sldId id="1012" r:id="rId59"/>
    <p:sldId id="998" r:id="rId60"/>
    <p:sldId id="999" r:id="rId61"/>
    <p:sldId id="1003" r:id="rId62"/>
    <p:sldId id="1001" r:id="rId63"/>
    <p:sldId id="1002" r:id="rId64"/>
    <p:sldId id="1004" r:id="rId6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20000"/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20000"/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20000"/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20000"/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20000"/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03399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3399"/>
    <a:srgbClr val="FFCC66"/>
    <a:srgbClr val="D8D8F4"/>
    <a:srgbClr val="FFFFCC"/>
    <a:srgbClr val="CCFF99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69666" autoAdjust="0"/>
  </p:normalViewPr>
  <p:slideViewPr>
    <p:cSldViewPr snapToGrid="0">
      <p:cViewPr varScale="1">
        <p:scale>
          <a:sx n="52" d="100"/>
          <a:sy n="52" d="100"/>
        </p:scale>
        <p:origin x="18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0"/>
    </p:cViewPr>
  </p:sorterViewPr>
  <p:notesViewPr>
    <p:cSldViewPr snapToGrid="0">
      <p:cViewPr varScale="1">
        <p:scale>
          <a:sx n="69" d="100"/>
          <a:sy n="69" d="100"/>
        </p:scale>
        <p:origin x="-2304" y="-11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7.xml"/><Relationship Id="rId21" Type="http://schemas.openxmlformats.org/officeDocument/2006/relationships/slide" Target="slides/slide12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63" Type="http://schemas.openxmlformats.org/officeDocument/2006/relationships/slide" Target="slides/slide54.xml"/><Relationship Id="rId68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2.xml"/><Relationship Id="rId19" Type="http://schemas.openxmlformats.org/officeDocument/2006/relationships/slide" Target="slides/slide10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slide" Target="slides/slide55.xml"/><Relationship Id="rId69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10" Type="http://schemas.openxmlformats.org/officeDocument/2006/relationships/slide" Target="slides/slide1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9" Type="http://schemas.openxmlformats.org/officeDocument/2006/relationships/slide" Target="slides/slide30.xml"/><Relationship Id="rId34" Type="http://schemas.openxmlformats.org/officeDocument/2006/relationships/slide" Target="slides/slide25.xml"/><Relationship Id="rId50" Type="http://schemas.openxmlformats.org/officeDocument/2006/relationships/slide" Target="slides/slide41.xml"/><Relationship Id="rId55" Type="http://schemas.openxmlformats.org/officeDocument/2006/relationships/slide" Target="slides/slide4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5300" y="334963"/>
            <a:ext cx="304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790575" eaLnBrk="0" hangingPunct="0">
              <a:spcBef>
                <a:spcPct val="0"/>
              </a:spcBef>
              <a:buClrTx/>
              <a:buSzTx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54575" y="334963"/>
            <a:ext cx="1755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790575" eaLnBrk="0" hangingPunct="0">
              <a:spcBef>
                <a:spcPct val="0"/>
              </a:spcBef>
              <a:buClrTx/>
              <a:buSzTx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90376A9-6463-492A-A814-BFCC0372B609}" type="datetime1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5300" y="9737725"/>
            <a:ext cx="16827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790575" eaLnBrk="0" hangingPunct="0">
              <a:spcBef>
                <a:spcPct val="0"/>
              </a:spcBef>
              <a:buClrTx/>
              <a:buSzTx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Name, Abteilung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927600" y="9737725"/>
            <a:ext cx="16795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790575" eaLnBrk="0" hangingPunct="0">
              <a:spcBef>
                <a:spcPct val="0"/>
              </a:spcBef>
              <a:buClrTx/>
              <a:buSzTx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71EB9D-4166-4893-A831-4EDB993A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95300" y="519113"/>
            <a:ext cx="6111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93713" y="9729788"/>
            <a:ext cx="6111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876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96925" y="331788"/>
            <a:ext cx="304323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790575" eaLnBrk="0" hangingPunct="0">
              <a:spcBef>
                <a:spcPct val="0"/>
              </a:spcBef>
              <a:buClrTx/>
              <a:buSzTx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452938" y="331788"/>
            <a:ext cx="18335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790575" eaLnBrk="0" hangingPunct="0">
              <a:spcBef>
                <a:spcPct val="0"/>
              </a:spcBef>
              <a:buClrTx/>
              <a:buSzTx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06178CE-7E79-41A7-89BE-FE6B8F9BAB68}" type="datetime1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96925" y="9737725"/>
            <a:ext cx="304323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790575" eaLnBrk="0" hangingPunct="0">
              <a:spcBef>
                <a:spcPct val="0"/>
              </a:spcBef>
              <a:buClrTx/>
              <a:buSzTx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Name, Abteilung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370388" y="9736138"/>
            <a:ext cx="19161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790575" eaLnBrk="0" hangingPunct="0">
              <a:spcBef>
                <a:spcPct val="0"/>
              </a:spcBef>
              <a:buClrTx/>
              <a:buSzTx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682E6C4-EB5F-4528-AA13-7C24CADDE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96925" y="5419725"/>
            <a:ext cx="548957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7475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1041400"/>
            <a:ext cx="5105400" cy="382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96925" y="531813"/>
            <a:ext cx="5489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96925" y="9729788"/>
            <a:ext cx="5489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52305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762000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1588" algn="l" defTabSz="762000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3175" algn="l" defTabSz="762000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4763" algn="l" defTabSz="762000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6350" algn="l" defTabSz="762000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71C9B61-8FFA-4139-8045-9B91EA0A56CA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4734F-B989-4B75-9B43-ADF7AC4AE51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09963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1B2FCB-1732-4470-BA82-59843CA62399}" type="datetime1">
              <a:rPr lang="en-US" smtClean="0"/>
              <a:pPr>
                <a:defRPr/>
              </a:pPr>
              <a:t>7/11/2016</a:t>
            </a:fld>
            <a:endParaRPr lang="en-US" smtClean="0"/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Abteilung</a:t>
            </a:r>
          </a:p>
        </p:txBody>
      </p:sp>
      <p:sp>
        <p:nvSpPr>
          <p:cNvPr id="6144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37EC79-687B-4E70-B954-7F9263849D7A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38676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4764B8E-EF71-4B8A-8B86-BD5A00451524}" type="datetime1">
              <a:rPr lang="en-US" smtClean="0"/>
              <a:pPr>
                <a:defRPr/>
              </a:pPr>
              <a:t>7/11/2016</a:t>
            </a:fld>
            <a:endParaRPr lang="en-US" smtClean="0"/>
          </a:p>
        </p:txBody>
      </p:sp>
      <p:sp>
        <p:nvSpPr>
          <p:cNvPr id="70659" name="Rectangle 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Abteilung</a:t>
            </a:r>
          </a:p>
        </p:txBody>
      </p:sp>
      <p:sp>
        <p:nvSpPr>
          <p:cNvPr id="7066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34A54F-403F-4AEF-9F51-8EEC1298305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36885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C3BBCA7-B49D-43ED-AA98-44A10C628872}" type="datetime1">
              <a:rPr lang="en-US" smtClean="0"/>
              <a:pPr>
                <a:defRPr/>
              </a:pPr>
              <a:t>7/11/2016</a:t>
            </a:fld>
            <a:endParaRPr lang="en-US" smtClean="0"/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Abteilung</a:t>
            </a:r>
          </a:p>
        </p:txBody>
      </p:sp>
      <p:sp>
        <p:nvSpPr>
          <p:cNvPr id="7168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7D38BC-F9F1-43DD-B2EF-8853F4B1D673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31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69936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43B90BA-0448-41C8-A942-18B7EE21509D}" type="datetime1">
              <a:rPr lang="en-US" smtClean="0"/>
              <a:pPr>
                <a:defRPr/>
              </a:pPr>
              <a:t>7/11/2016</a:t>
            </a:fld>
            <a:endParaRPr lang="en-US" smtClean="0"/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Abteilung</a:t>
            </a: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A67C95-D4E3-4C16-B609-E548EC6E326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73815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F3C2C95-64ED-454B-9A17-539483C5DEA6}" type="datetime1">
              <a:rPr lang="en-US" smtClean="0"/>
              <a:pPr>
                <a:defRPr/>
              </a:pPr>
              <a:t>7/11/2016</a:t>
            </a:fld>
            <a:endParaRPr lang="en-US" smtClean="0"/>
          </a:p>
        </p:txBody>
      </p:sp>
      <p:sp>
        <p:nvSpPr>
          <p:cNvPr id="81923" name="Rectangle 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Abteilung</a:t>
            </a:r>
          </a:p>
        </p:txBody>
      </p:sp>
      <p:sp>
        <p:nvSpPr>
          <p:cNvPr id="8192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07B0BE-51B3-4043-A7D3-E451A7D928A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054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49" indent="-227049"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50449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2B56F2C-C146-4DB3-997D-ED58E3831DDB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84995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849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1B4BF-4901-46C3-8668-EDCAF670514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61684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9F2FFDB-7DFA-4FC7-8425-03F98B3EB810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08547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0854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96D40-2BB3-4BE3-956A-C0375A5B80B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85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z="1300" dirty="0" smtClean="0"/>
          </a:p>
        </p:txBody>
      </p:sp>
    </p:spTree>
    <p:extLst>
      <p:ext uri="{BB962C8B-B14F-4D97-AF65-F5344CB8AC3E}">
        <p14:creationId xmlns:p14="http://schemas.microsoft.com/office/powerpoint/2010/main" val="11526129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5073163-FD72-4A01-A830-FAA39EEF5582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24931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2493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51309-6A4F-4286-ACA9-7734D9043A5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249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41573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D172414-5C8E-4F0A-AA4E-33D740DEE289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10595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105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11F66-739C-4080-B5A9-B9B3C41C96C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05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01554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AD782FF-5926-4157-AE62-D51F61D8F5E5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1161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1162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9769F-1DCA-4415-B026-3C87CFD4EBB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16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1563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DCB272C-6855-4699-8AA0-321CD7250ED9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83971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8397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36F44-1637-4BBB-881B-B3D277819AA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1000" smtClean="0"/>
          </a:p>
        </p:txBody>
      </p:sp>
    </p:spTree>
    <p:extLst>
      <p:ext uri="{BB962C8B-B14F-4D97-AF65-F5344CB8AC3E}">
        <p14:creationId xmlns:p14="http://schemas.microsoft.com/office/powerpoint/2010/main" val="33871413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4887D1-40D2-4181-BAD0-871EAE8FA3CA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13667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1366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0396B-7472-45A3-8C1E-94C7808B434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36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798413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A151852-D502-43C2-9919-F1D660364D0C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15715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1571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C0050-0E71-4E11-8BBF-E0C6F4C05E3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64134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08AB17C-1A50-47A5-8ACC-DCF9DC5D40C5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22883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2288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83000-9B5B-4C38-BACA-DD7256EEA86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28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43643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E95716D-F6F3-463D-AF64-D34499D32858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98307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9830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6C4D7-644C-417C-A3A5-9AF1F9D9D1C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83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27772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5F5CA0B-9092-438D-A0CF-54BFB4E7CA5B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0137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0138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13553-BE1D-4DB2-A8BF-26B060B925D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3025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276CE64-1D61-47DD-9FE3-972922B9A977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81923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8192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8D93E-BD2E-4F72-94C7-C183EC6ABC1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81489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A8B296F-05B6-4960-A43A-D040831E38EF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9625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9626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569656-1652-415F-AB3E-F2126BD0BC0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183666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66DB75E-5C98-4899-BEFC-641BAD215346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97283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9728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C0A8A-D7A7-4651-8CE9-B250D8DE062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530345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81E95DF-CC37-4EEB-901E-4F71F90A5103}" type="datetime1">
              <a:rPr lang="en-US">
                <a:ea typeface="ＭＳ Ｐゴシック" pitchFamily="34" charset="-128"/>
              </a:rPr>
              <a:pPr/>
              <a:t>7/11/2016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112643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Name, Abteilung</a:t>
            </a:r>
          </a:p>
        </p:txBody>
      </p:sp>
      <p:sp>
        <p:nvSpPr>
          <p:cNvPr id="11264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EA3D3-C3E6-468A-B118-DDD2B1804DCF}" type="slidenum">
              <a:rPr lang="en-US">
                <a:ea typeface="ＭＳ Ｐゴシック" pitchFamily="34" charset="-128"/>
              </a:rPr>
              <a:pPr/>
              <a:t>32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1126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5959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87400"/>
            <a:fld id="{800CA968-E1EB-49FE-A97E-F0C81A0BB386}" type="slidenum">
              <a:rPr lang="de-DE"/>
              <a:pPr defTabSz="787400"/>
              <a:t>46</a:t>
            </a:fld>
            <a:endParaRPr lang="de-DE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296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B8F7-DB80-434E-A9E6-58FAFF4925F8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82947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8294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36D69-EBF6-4137-A1E9-A2F36DDD41E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14827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87400"/>
            <a:fld id="{737976BF-B454-4F76-9731-3F4FC978A770}" type="slidenum">
              <a:rPr lang="de-DE"/>
              <a:pPr defTabSz="787400"/>
              <a:t>47</a:t>
            </a:fld>
            <a:endParaRPr lang="de-DE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17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85E0D00-E82A-4074-9EA2-626F282EF645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8601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8602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713D2-BE9A-4D32-A753-DCAD1EA2DC7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60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90253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1943A76-1855-4502-8573-4D7201B038FD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88067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8806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19B6F-B00D-4130-A5B6-87CB3CF73F8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Text – so wie bei dem Element mit unstruktiruertem Inhalt</a:t>
            </a:r>
          </a:p>
          <a:p>
            <a:pPr eaLnBrk="1" hangingPunct="1"/>
            <a:r>
              <a:rPr lang="de-DE" smtClean="0"/>
              <a:t>Elemente – so wie bei dem strukturiertem Inhalt</a:t>
            </a:r>
          </a:p>
        </p:txBody>
      </p:sp>
    </p:spTree>
    <p:extLst>
      <p:ext uri="{BB962C8B-B14F-4D97-AF65-F5344CB8AC3E}">
        <p14:creationId xmlns:p14="http://schemas.microsoft.com/office/powerpoint/2010/main" val="252507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E31F29F-50AF-4BBC-80E6-B5EEE000967E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9113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9114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FE801-4E98-4C58-A54A-256ADC76A60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84705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05B8C7F-421C-4E42-B401-4261C314AF47}" type="datetime1">
              <a:rPr lang="en-US" smtClean="0"/>
              <a:pPr/>
              <a:t>7/11/2016</a:t>
            </a:fld>
            <a:endParaRPr lang="en-US" smtClean="0"/>
          </a:p>
        </p:txBody>
      </p:sp>
      <p:sp>
        <p:nvSpPr>
          <p:cNvPr id="104451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Name, Abteilung</a:t>
            </a:r>
          </a:p>
        </p:txBody>
      </p:sp>
      <p:sp>
        <p:nvSpPr>
          <p:cNvPr id="10445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EBF4F-EEC3-4B12-8A97-44D2DD8EAC1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44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63246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710014B-512C-4154-B1EA-9D27012A0AFB}" type="datetime1">
              <a:rPr lang="en-US" smtClean="0"/>
              <a:pPr>
                <a:defRPr/>
              </a:pPr>
              <a:t>7/11/2016</a:t>
            </a:fld>
            <a:endParaRPr lang="en-US" smtClean="0"/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Abteilung</a:t>
            </a:r>
          </a:p>
        </p:txBody>
      </p:sp>
      <p:sp>
        <p:nvSpPr>
          <p:cNvPr id="5632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74174-206A-41E2-9DE6-60E535F1CC77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8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76042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669DA9C-0BC8-43CB-B461-B264F85253A2}" type="datetime1">
              <a:rPr lang="en-US" smtClean="0"/>
              <a:pPr>
                <a:defRPr/>
              </a:pPr>
              <a:t>7/11/2016</a:t>
            </a:fld>
            <a:endParaRPr lang="en-US" smtClean="0"/>
          </a:p>
        </p:txBody>
      </p:sp>
      <p:sp>
        <p:nvSpPr>
          <p:cNvPr id="58371" name="Rectangle 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Abteilung</a:t>
            </a:r>
          </a:p>
        </p:txBody>
      </p:sp>
      <p:sp>
        <p:nvSpPr>
          <p:cNvPr id="5837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6D9CFB-AFEF-47F0-919F-8FAD9833B2C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79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9278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05251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2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9750" y="2997200"/>
            <a:ext cx="8353425" cy="1574800"/>
          </a:xfrm>
        </p:spPr>
        <p:txBody>
          <a:bodyPr lIns="0" tIns="0" rIns="0" bIns="0" anchor="t"/>
          <a:lstStyle>
            <a:lvl1pPr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32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857750"/>
            <a:ext cx="8353425" cy="1458913"/>
          </a:xfrm>
        </p:spPr>
        <p:txBody>
          <a:bodyPr lIns="0" tIns="0" rIns="0" bIns="0"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23850" y="6380163"/>
            <a:ext cx="88201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 Netzbasierte Informationssysteme http://www.ag-nbi.de						         		</a:t>
            </a:r>
            <a:r>
              <a:rPr lang="en-US" sz="1600"/>
              <a:t>	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3" y="2708920"/>
            <a:ext cx="8424167" cy="3600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96963"/>
            <a:ext cx="8424167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9696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9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8511" y="2996952"/>
            <a:ext cx="8353425" cy="935856"/>
          </a:xfrm>
        </p:spPr>
        <p:txBody>
          <a:bodyPr lIns="0" tIns="0" rIns="0" bIns="0" anchor="t"/>
          <a:lstStyle>
            <a:lvl1pPr>
              <a:defRPr sz="2000" b="1" baseline="0"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2209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49080"/>
            <a:ext cx="8353425" cy="1944216"/>
          </a:xfrm>
        </p:spPr>
        <p:txBody>
          <a:bodyPr lIns="0" tIns="0" rIns="0" bIns="0"/>
          <a:lstStyle>
            <a:lvl1pPr marL="0" indent="0">
              <a:buFontTx/>
              <a:buNone/>
              <a:defRPr sz="1500"/>
            </a:lvl1pPr>
          </a:lstStyle>
          <a:p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27013" y="6403975"/>
            <a:ext cx="8820150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						         		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365104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98884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96963"/>
            <a:ext cx="3008313" cy="1162050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3888" y="10969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227687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096963"/>
            <a:ext cx="8532813" cy="5257800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0969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0"/>
            <a:ext cx="7345363" cy="835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3" y="2708920"/>
            <a:ext cx="8424167" cy="3600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96963"/>
            <a:ext cx="8424167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9696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9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8511" y="2996952"/>
            <a:ext cx="8353425" cy="935856"/>
          </a:xfrm>
        </p:spPr>
        <p:txBody>
          <a:bodyPr lIns="0" tIns="0" rIns="0" bIns="0" anchor="t"/>
          <a:lstStyle>
            <a:lvl1pPr>
              <a:defRPr sz="2000" b="1" baseline="0"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2209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49080"/>
            <a:ext cx="8353425" cy="1944216"/>
          </a:xfrm>
        </p:spPr>
        <p:txBody>
          <a:bodyPr lIns="0" tIns="0" rIns="0" bIns="0"/>
          <a:lstStyle>
            <a:lvl1pPr marL="0" indent="0">
              <a:buFontTx/>
              <a:buNone/>
              <a:defRPr sz="1500"/>
            </a:lvl1pPr>
          </a:lstStyle>
          <a:p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27013" y="6403975"/>
            <a:ext cx="8820150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						         		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365104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98884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96963"/>
            <a:ext cx="3008313" cy="1162050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3888" y="10969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227687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0"/>
            <a:ext cx="7345363" cy="835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096963"/>
            <a:ext cx="8532813" cy="5257800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0969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3" y="2708920"/>
            <a:ext cx="8424167" cy="3600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96963"/>
            <a:ext cx="8424167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9696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9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8511" y="2996952"/>
            <a:ext cx="8353425" cy="935856"/>
          </a:xfrm>
        </p:spPr>
        <p:txBody>
          <a:bodyPr lIns="0" tIns="0" rIns="0" bIns="0" anchor="t"/>
          <a:lstStyle>
            <a:lvl1pPr>
              <a:defRPr sz="2000" b="1" baseline="0"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2209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49080"/>
            <a:ext cx="8353425" cy="1944216"/>
          </a:xfrm>
        </p:spPr>
        <p:txBody>
          <a:bodyPr lIns="0" tIns="0" rIns="0" bIns="0"/>
          <a:lstStyle>
            <a:lvl1pPr marL="0" indent="0">
              <a:buFontTx/>
              <a:buNone/>
              <a:defRPr sz="1500"/>
            </a:lvl1pPr>
          </a:lstStyle>
          <a:p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27013" y="6403975"/>
            <a:ext cx="8820150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						         		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0"/>
            <a:ext cx="7345363" cy="835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365104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98884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96963"/>
            <a:ext cx="3008313" cy="1162050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3888" y="10969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227687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096963"/>
            <a:ext cx="8532813" cy="5257800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0"/>
            <a:ext cx="7345363" cy="835025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3" y="2708920"/>
            <a:ext cx="8424167" cy="3600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96963"/>
            <a:ext cx="8424167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0969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3" y="2708920"/>
            <a:ext cx="8424167" cy="3600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96963"/>
            <a:ext cx="8424167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charset="-128"/>
            </a:endParaRPr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charset="-128"/>
            </a:endParaRPr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05251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71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9750" y="2997200"/>
            <a:ext cx="8353425" cy="1574800"/>
          </a:xfrm>
        </p:spPr>
        <p:txBody>
          <a:bodyPr lIns="0" tIns="0" rIns="0" bIns="0" anchor="t"/>
          <a:lstStyle>
            <a:lvl1pPr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7571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857750"/>
            <a:ext cx="8353425" cy="1458913"/>
          </a:xfrm>
        </p:spPr>
        <p:txBody>
          <a:bodyPr lIns="0" tIns="0" rIns="0" bIns="0"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23850" y="6380163"/>
            <a:ext cx="88201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						         		</a:t>
            </a:r>
            <a:r>
              <a:rPr lang="en-US" sz="1600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0"/>
            <a:ext cx="7345363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50825" y="1071563"/>
            <a:ext cx="8532813" cy="5257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0"/>
            <a:ext cx="7345363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250825" y="0"/>
            <a:ext cx="7345363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50825" y="1071563"/>
            <a:ext cx="4189413" cy="2552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250825" y="3776663"/>
            <a:ext cx="4189413" cy="2552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0"/>
            <a:ext cx="7345363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0"/>
            <a:ext cx="7345363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de und Beschrei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1" y="2780928"/>
            <a:ext cx="8352730" cy="331236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1"/>
          </p:nvPr>
        </p:nvSpPr>
        <p:spPr>
          <a:xfrm>
            <a:off x="539751" y="1052513"/>
            <a:ext cx="8352730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/>
            </a:lvl2pPr>
          </a:lstStyle>
          <a:p>
            <a:pPr lvl="0"/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9696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9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8511" y="2996952"/>
            <a:ext cx="8353425" cy="935856"/>
          </a:xfrm>
        </p:spPr>
        <p:txBody>
          <a:bodyPr lIns="0" tIns="0" rIns="0" bIns="0" anchor="t"/>
          <a:lstStyle>
            <a:lvl1pPr>
              <a:defRPr sz="2000" b="1" baseline="0"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2209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49080"/>
            <a:ext cx="8353425" cy="1944216"/>
          </a:xfrm>
        </p:spPr>
        <p:txBody>
          <a:bodyPr lIns="0" tIns="0" rIns="0" bIns="0"/>
          <a:lstStyle>
            <a:lvl1pPr marL="0" indent="0">
              <a:buFontTx/>
              <a:buNone/>
              <a:defRPr sz="1500"/>
            </a:lvl1pPr>
          </a:lstStyle>
          <a:p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27013" y="6403975"/>
            <a:ext cx="8820150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						         		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365104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98884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96963"/>
            <a:ext cx="3008313" cy="1162050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3888" y="10969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227687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096963"/>
            <a:ext cx="8532813" cy="5257800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0969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3" y="2708920"/>
            <a:ext cx="8424167" cy="3600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96963"/>
            <a:ext cx="8424167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9696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9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8511" y="2996952"/>
            <a:ext cx="8353425" cy="935856"/>
          </a:xfrm>
        </p:spPr>
        <p:txBody>
          <a:bodyPr lIns="0" tIns="0" rIns="0" bIns="0" anchor="t"/>
          <a:lstStyle>
            <a:lvl1pPr>
              <a:defRPr sz="2000" b="1" baseline="0"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2209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49080"/>
            <a:ext cx="8353425" cy="1944216"/>
          </a:xfrm>
        </p:spPr>
        <p:txBody>
          <a:bodyPr lIns="0" tIns="0" rIns="0" bIns="0"/>
          <a:lstStyle>
            <a:lvl1pPr marL="0" indent="0">
              <a:buFontTx/>
              <a:buNone/>
              <a:defRPr sz="1500"/>
            </a:lvl1pPr>
          </a:lstStyle>
          <a:p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27013" y="6403975"/>
            <a:ext cx="8820150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						         		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365104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98884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96963"/>
            <a:ext cx="3008313" cy="1162050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3888" y="10969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227687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096963"/>
            <a:ext cx="8532813" cy="5257800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0969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3" y="2708920"/>
            <a:ext cx="8424167" cy="3600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96963"/>
            <a:ext cx="8424167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9696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9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8511" y="2996952"/>
            <a:ext cx="8353425" cy="935856"/>
          </a:xfrm>
        </p:spPr>
        <p:txBody>
          <a:bodyPr lIns="0" tIns="0" rIns="0" bIns="0" anchor="t"/>
          <a:lstStyle>
            <a:lvl1pPr>
              <a:defRPr sz="2000" b="1" baseline="0"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2209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49080"/>
            <a:ext cx="8353425" cy="1944216"/>
          </a:xfrm>
        </p:spPr>
        <p:txBody>
          <a:bodyPr lIns="0" tIns="0" rIns="0" bIns="0"/>
          <a:lstStyle>
            <a:lvl1pPr marL="0" indent="0">
              <a:buFontTx/>
              <a:buNone/>
              <a:defRPr sz="1500"/>
            </a:lvl1pPr>
          </a:lstStyle>
          <a:p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27013" y="6403975"/>
            <a:ext cx="8820150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						         		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365104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98884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96963"/>
            <a:ext cx="3008313" cy="1162050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3888" y="10969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227687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096963"/>
            <a:ext cx="8532813" cy="5257800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0969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3" y="2708920"/>
            <a:ext cx="8424167" cy="3600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96963"/>
            <a:ext cx="8424167" cy="400110"/>
          </a:xfrm>
          <a:solidFill>
            <a:schemeClr val="bg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5" name="Picture 10" descr="Logo_RGB_150dpi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8" name="Picture 9" descr="hoersaal-von-ob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96963"/>
            <a:ext cx="8353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9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8511" y="2996952"/>
            <a:ext cx="8353425" cy="935856"/>
          </a:xfrm>
        </p:spPr>
        <p:txBody>
          <a:bodyPr lIns="0" tIns="0" rIns="0" bIns="0" anchor="t"/>
          <a:lstStyle>
            <a:lvl1pPr>
              <a:defRPr sz="2000" b="1" baseline="0"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2209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49080"/>
            <a:ext cx="8353425" cy="1944216"/>
          </a:xfrm>
        </p:spPr>
        <p:txBody>
          <a:bodyPr lIns="0" tIns="0" rIns="0" bIns="0"/>
          <a:lstStyle>
            <a:lvl1pPr marL="0" indent="0">
              <a:buFontTx/>
              <a:buNone/>
              <a:defRPr sz="1500"/>
            </a:lvl1pPr>
          </a:lstStyle>
          <a:p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27013" y="6403975"/>
            <a:ext cx="8820150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						         		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365104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98884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</a:t>
            </a:r>
            <a:r>
              <a:rPr lang="en-US" err="1">
                <a:solidFill>
                  <a:srgbClr val="000000"/>
                </a:solidFill>
              </a:rPr>
              <a:t>Netzbasierte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err="1">
                <a:solidFill>
                  <a:srgbClr val="000000"/>
                </a:solidFill>
              </a:rPr>
              <a:t>Informationssysteme</a:t>
            </a:r>
            <a:r>
              <a:rPr lang="en-US">
                <a:solidFill>
                  <a:srgbClr val="000000"/>
                </a:solidFill>
              </a:rPr>
              <a:t>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071563"/>
            <a:ext cx="418941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071563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96963"/>
            <a:ext cx="3008313" cy="1162050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3888" y="10969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227687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096963"/>
            <a:ext cx="8532813" cy="5257800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0"/>
            <a:ext cx="2132013" cy="6329363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248400" cy="6329363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1096963"/>
            <a:ext cx="8532813" cy="5257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096963"/>
            <a:ext cx="4189413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92638" y="10715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92638" y="3776663"/>
            <a:ext cx="4191000" cy="25527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96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18" Type="http://schemas.openxmlformats.org/officeDocument/2006/relationships/theme" Target="../theme/theme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17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06.xml"/><Relationship Id="rId16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1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slideLayout" Target="../slideLayouts/slideLayout11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slideLayout" Target="../slideLayouts/slideLayout134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17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23.xml"/><Relationship Id="rId16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3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slideLayout" Target="../slideLayouts/slideLayout13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6.xml"/><Relationship Id="rId13" Type="http://schemas.openxmlformats.org/officeDocument/2006/relationships/slideLayout" Target="../slideLayouts/slideLayout151.xml"/><Relationship Id="rId18" Type="http://schemas.openxmlformats.org/officeDocument/2006/relationships/theme" Target="../theme/theme9.xml"/><Relationship Id="rId3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145.xml"/><Relationship Id="rId12" Type="http://schemas.openxmlformats.org/officeDocument/2006/relationships/slideLayout" Target="../slideLayouts/slideLayout150.xml"/><Relationship Id="rId17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0.xml"/><Relationship Id="rId16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39.xml"/><Relationship Id="rId6" Type="http://schemas.openxmlformats.org/officeDocument/2006/relationships/slideLayout" Target="../slideLayouts/slideLayout144.xml"/><Relationship Id="rId11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143.xml"/><Relationship Id="rId15" Type="http://schemas.openxmlformats.org/officeDocument/2006/relationships/slideLayout" Target="../slideLayouts/slideLayout153.xml"/><Relationship Id="rId10" Type="http://schemas.openxmlformats.org/officeDocument/2006/relationships/slideLayout" Target="../slideLayouts/slideLayout14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42.xml"/><Relationship Id="rId9" Type="http://schemas.openxmlformats.org/officeDocument/2006/relationships/slideLayout" Target="../slideLayouts/slideLayout147.xml"/><Relationship Id="rId14" Type="http://schemas.openxmlformats.org/officeDocument/2006/relationships/slideLayout" Target="../slideLayouts/slideLayout1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6001929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71563"/>
            <a:ext cx="85328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31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  <p:sp>
        <p:nvSpPr>
          <p:cNvPr id="1431557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tx1"/>
              </a:solidFill>
            </a:endParaRPr>
          </a:p>
        </p:txBody>
      </p:sp>
      <p:pic>
        <p:nvPicPr>
          <p:cNvPr id="2054" name="Picture 6" descr="Logo_RGB_150dpi-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1559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431560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431561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defRPr/>
            </a:pPr>
            <a:fld id="{3DE69580-445B-4E25-87DF-1D63F7B4CC9E}" type="slidenum">
              <a:rPr lang="en-US" sz="1800">
                <a:solidFill>
                  <a:schemeClr val="tx1"/>
                </a:solidFill>
              </a:rPr>
              <a:pPr algn="ctr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31" r:id="rId15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7345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71563"/>
            <a:ext cx="85328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561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+mn-ea"/>
                <a:cs typeface="+mn-cs"/>
              </a:defRPr>
            </a:lvl1pPr>
          </a:lstStyle>
          <a:p>
            <a:pPr eaLnBrk="0" hangingPunct="0">
              <a:spcBef>
                <a:spcPct val="0"/>
              </a:spcBef>
              <a:buClrTx/>
              <a:buSzTx/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charset="-128"/>
            </a:endParaRPr>
          </a:p>
        </p:txBody>
      </p:sp>
      <p:pic>
        <p:nvPicPr>
          <p:cNvPr id="1030" name="Picture 6" descr="Logo_RGB_150dpi-SMALL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charset="-128"/>
            </a:endParaRPr>
          </a:p>
        </p:txBody>
      </p:sp>
      <p:sp>
        <p:nvSpPr>
          <p:cNvPr id="1756169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defRPr/>
            </a:pPr>
            <a:fld id="{F8DD1BE0-4F5C-4F42-B168-792A89368F2B}" type="slidenum">
              <a:rPr lang="en-US" sz="1800">
                <a:solidFill>
                  <a:srgbClr val="000000"/>
                </a:solidFill>
                <a:ea typeface="ＭＳ Ｐゴシック" charset="-128"/>
              </a:rPr>
              <a:pPr algn="ctr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200">
          <a:solidFill>
            <a:srgbClr val="003399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96963"/>
            <a:ext cx="85328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spcBef>
                <a:spcPct val="0"/>
              </a:spcBef>
              <a:buClrTx/>
              <a:buSzTx/>
              <a:defRPr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AG Netzbasierte Informationssysteme http://www.ag-nbi.de</a:t>
            </a:r>
            <a:endParaRPr lang="de-D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1030" name="Picture 6" descr="Logo_RGB_150dpi-SMALL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8775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6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7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fld id="{1C6BE416-6A93-42AB-8EB6-5B73F13D1678}" type="slidenum">
              <a:rPr lang="en-US" sz="180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pPr algn="ctr" eaLnBrk="0" hangingPunct="0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  <p:sldLayoutId id="2147483868" r:id="rId18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96963"/>
            <a:ext cx="85328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spcBef>
                <a:spcPct val="0"/>
              </a:spcBef>
              <a:buClrTx/>
              <a:buSzTx/>
              <a:defRPr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AG Netzbasierte Informationssysteme http://www.ag-nbi.de</a:t>
            </a:r>
            <a:endParaRPr lang="de-D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1030" name="Picture 6" descr="Logo_RGB_150dpi-SMALL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8775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6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7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fld id="{1C6BE416-6A93-42AB-8EB6-5B73F13D1678}" type="slidenum">
              <a:rPr lang="en-US" sz="180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pPr algn="ctr" eaLnBrk="0" hangingPunct="0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96963"/>
            <a:ext cx="85328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spcBef>
                <a:spcPct val="0"/>
              </a:spcBef>
              <a:buClrTx/>
              <a:buSzTx/>
              <a:defRPr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AG Netzbasierte Informationssysteme http://www.ag-nbi.de</a:t>
            </a:r>
            <a:endParaRPr lang="de-D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1030" name="Picture 6" descr="Logo_RGB_150dpi-SMALL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8775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6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7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fld id="{1C6BE416-6A93-42AB-8EB6-5B73F13D1678}" type="slidenum">
              <a:rPr lang="en-US" sz="180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pPr algn="ctr" eaLnBrk="0" hangingPunct="0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  <p:sldLayoutId id="2147483906" r:id="rId18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96963"/>
            <a:ext cx="85328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spcBef>
                <a:spcPct val="0"/>
              </a:spcBef>
              <a:buClrTx/>
              <a:buSzTx/>
              <a:defRPr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AG Netzbasierte Informationssysteme http://www.ag-nbi.de</a:t>
            </a:r>
            <a:endParaRPr lang="de-D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1030" name="Picture 6" descr="Logo_RGB_150dpi-SMALL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8775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6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7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fld id="{1C6BE416-6A93-42AB-8EB6-5B73F13D1678}" type="slidenum">
              <a:rPr lang="en-US" sz="180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pPr algn="ctr" eaLnBrk="0" hangingPunct="0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  <p:sldLayoutId id="2147483925" r:id="rId18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96963"/>
            <a:ext cx="85328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spcBef>
                <a:spcPct val="0"/>
              </a:spcBef>
              <a:buClrTx/>
              <a:buSzTx/>
              <a:defRPr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AG Netzbasierte Informationssysteme http://www.ag-nbi.de</a:t>
            </a:r>
            <a:endParaRPr lang="de-D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1030" name="Picture 6" descr="Logo_RGB_150dpi-SMALL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8775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6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7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fld id="{1C6BE416-6A93-42AB-8EB6-5B73F13D1678}" type="slidenum">
              <a:rPr lang="en-US" sz="180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pPr algn="ctr" eaLnBrk="0" hangingPunct="0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96963"/>
            <a:ext cx="85328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spcBef>
                <a:spcPct val="0"/>
              </a:spcBef>
              <a:buClrTx/>
              <a:buSzTx/>
              <a:defRPr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AG Netzbasierte Informationssysteme http://www.ag-nbi.de</a:t>
            </a:r>
            <a:endParaRPr lang="de-D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1030" name="Picture 6" descr="Logo_RGB_150dpi-SMALL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8775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6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7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fld id="{1C6BE416-6A93-42AB-8EB6-5B73F13D1678}" type="slidenum">
              <a:rPr lang="en-US" sz="180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pPr algn="ctr" eaLnBrk="0" hangingPunct="0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  <p:sldLayoutId id="2147483961" r:id="rId17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211" y="0"/>
            <a:ext cx="6130836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96963"/>
            <a:ext cx="85328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94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>
                <a:solidFill>
                  <a:schemeClr val="tx1"/>
                </a:solidFill>
                <a:effectLst/>
                <a:latin typeface="Verdana" pitchFamily="34" charset="0"/>
              </a:defRPr>
            </a:lvl1pPr>
          </a:lstStyle>
          <a:p>
            <a:pPr>
              <a:spcBef>
                <a:spcPct val="0"/>
              </a:spcBef>
              <a:buClrTx/>
              <a:buSzTx/>
              <a:defRPr/>
            </a:pP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AG Netzbasierte Informationssysteme http://www.ag-nbi.de</a:t>
            </a:r>
            <a:endParaRPr lang="de-D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08773" name="Rectangle 5"/>
          <p:cNvSpPr>
            <a:spLocks noChangeArrowheads="1"/>
          </p:cNvSpPr>
          <p:nvPr/>
        </p:nvSpPr>
        <p:spPr bwMode="auto">
          <a:xfrm>
            <a:off x="6300788" y="620713"/>
            <a:ext cx="2625725" cy="42862"/>
          </a:xfrm>
          <a:prstGeom prst="rect">
            <a:avLst/>
          </a:prstGeom>
          <a:solidFill>
            <a:srgbClr val="B2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1030" name="Picture 6" descr="Logo_RGB_150dpi-SMALL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00788" y="115888"/>
            <a:ext cx="26558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8775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6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2208777" name="Text Box 9"/>
          <p:cNvSpPr txBox="1">
            <a:spLocks noChangeArrowheads="1"/>
          </p:cNvSpPr>
          <p:nvPr/>
        </p:nvSpPr>
        <p:spPr bwMode="auto">
          <a:xfrm>
            <a:off x="8172450" y="6381750"/>
            <a:ext cx="741363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defRPr/>
            </a:pPr>
            <a:fld id="{1C6BE416-6A93-42AB-8EB6-5B73F13D1678}" type="slidenum">
              <a:rPr lang="en-US" sz="1800">
                <a:solidFill>
                  <a:srgbClr val="000000"/>
                </a:solidFill>
                <a:latin typeface="Verdana"/>
                <a:ea typeface="ＭＳ Ｐゴシック" pitchFamily="34" charset="-128"/>
              </a:rPr>
              <a:pPr algn="ctr" eaLnBrk="0" hangingPunct="0"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de-DE" sz="1800" dirty="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  <p:sldLayoutId id="2147483976" r:id="rId14"/>
    <p:sldLayoutId id="2147483977" r:id="rId15"/>
    <p:sldLayoutId id="2147483978" r:id="rId16"/>
    <p:sldLayoutId id="2147483979" r:id="rId17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4/per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Vorlesung XML-Technologien – </a:t>
            </a:r>
            <a:r>
              <a:rPr lang="de-DE" dirty="0" err="1" smtClean="0"/>
              <a:t>SoSe</a:t>
            </a:r>
            <a:r>
              <a:rPr lang="de-DE" smtClean="0"/>
              <a:t> </a:t>
            </a:r>
            <a:r>
              <a:rPr lang="de-DE" smtClean="0"/>
              <a:t>2016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Rückblick und Klausurvorbereitung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577850" y="4157663"/>
            <a:ext cx="53340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3" tIns="47023" rIns="92663" bIns="47023"/>
          <a:lstStyle/>
          <a:p>
            <a:r>
              <a:rPr lang="en-GB" sz="1500" dirty="0" smtClean="0"/>
              <a:t>Marko </a:t>
            </a:r>
            <a:r>
              <a:rPr lang="en-GB" sz="1500" dirty="0" err="1" smtClean="0"/>
              <a:t>Harasic</a:t>
            </a:r>
            <a:r>
              <a:rPr lang="en-GB" sz="1500" dirty="0"/>
              <a:t/>
            </a:r>
            <a:br>
              <a:rPr lang="en-GB" sz="1500" dirty="0"/>
            </a:br>
            <a:r>
              <a:rPr lang="en-GB" sz="1500" dirty="0" err="1"/>
              <a:t>Freie</a:t>
            </a:r>
            <a:r>
              <a:rPr lang="en-GB" sz="1500" dirty="0"/>
              <a:t> </a:t>
            </a:r>
            <a:r>
              <a:rPr lang="en-GB" sz="1500" dirty="0" err="1"/>
              <a:t>Universität</a:t>
            </a:r>
            <a:r>
              <a:rPr lang="en-GB" sz="1500" dirty="0"/>
              <a:t> Berlin</a:t>
            </a:r>
            <a:br>
              <a:rPr lang="en-GB" sz="1500" dirty="0"/>
            </a:br>
            <a:r>
              <a:rPr lang="en-GB" sz="1500" dirty="0" err="1"/>
              <a:t>Institut</a:t>
            </a:r>
            <a:r>
              <a:rPr lang="en-GB" sz="1500" dirty="0"/>
              <a:t> für </a:t>
            </a:r>
            <a:r>
              <a:rPr lang="en-GB" sz="1500" dirty="0" err="1"/>
              <a:t>Informatik</a:t>
            </a:r>
            <a:r>
              <a:rPr lang="en-GB" sz="1500" dirty="0"/>
              <a:t/>
            </a:r>
            <a:br>
              <a:rPr lang="en-GB" sz="1500" dirty="0"/>
            </a:br>
            <a:r>
              <a:rPr lang="en-GB" sz="1500" dirty="0" err="1"/>
              <a:t>Netzbasierte</a:t>
            </a:r>
            <a:r>
              <a:rPr lang="en-GB" sz="1500" dirty="0"/>
              <a:t> </a:t>
            </a:r>
            <a:r>
              <a:rPr lang="en-GB" sz="1500" dirty="0" err="1"/>
              <a:t>Informationssysteme</a:t>
            </a:r>
            <a:endParaRPr lang="en-GB" sz="1500" dirty="0"/>
          </a:p>
          <a:p>
            <a:endParaRPr lang="en-GB" sz="1500" dirty="0"/>
          </a:p>
          <a:p>
            <a:r>
              <a:rPr lang="en-GB" sz="1500" dirty="0"/>
              <a:t/>
            </a:r>
            <a:br>
              <a:rPr lang="en-GB" sz="1500" dirty="0"/>
            </a:br>
            <a:r>
              <a:rPr lang="en-GB" sz="1500" dirty="0" smtClean="0"/>
              <a:t>harasic@inf.fu-berlin.de </a:t>
            </a:r>
            <a:r>
              <a:rPr lang="en-GB" sz="1500" dirty="0"/>
              <a:t/>
            </a:r>
            <a:br>
              <a:rPr lang="en-GB" sz="1500" dirty="0"/>
            </a:br>
            <a:endParaRPr lang="en-GB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5362" cy="835025"/>
          </a:xfrm>
        </p:spPr>
        <p:txBody>
          <a:bodyPr/>
          <a:lstStyle/>
          <a:p>
            <a:r>
              <a:rPr lang="de-DE" smtClean="0"/>
              <a:t>Elementdeklaration: </a:t>
            </a:r>
            <a:br>
              <a:rPr lang="de-DE" smtClean="0"/>
            </a:br>
            <a:r>
              <a:rPr lang="de-DE" smtClean="0"/>
              <a:t>Datentypen für Inhalte</a:t>
            </a:r>
          </a:p>
        </p:txBody>
      </p:sp>
      <p:sp>
        <p:nvSpPr>
          <p:cNvPr id="28675" name="Rectangle 10"/>
          <p:cNvSpPr>
            <a:spLocks noGrp="1" noChangeArrowheads="1"/>
          </p:cNvSpPr>
          <p:nvPr>
            <p:ph idx="1"/>
          </p:nvPr>
        </p:nvSpPr>
        <p:spPr>
          <a:xfrm>
            <a:off x="468313" y="1096963"/>
            <a:ext cx="8532812" cy="5257800"/>
          </a:xfrm>
        </p:spPr>
        <p:txBody>
          <a:bodyPr/>
          <a:lstStyle/>
          <a:p>
            <a:r>
              <a:rPr lang="de-DE" smtClean="0">
                <a:solidFill>
                  <a:schemeClr val="tx1"/>
                </a:solidFill>
              </a:rPr>
              <a:t>Element: 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Ausdruck über Elemente mit Symbolen , + * | ?</a:t>
            </a:r>
          </a:p>
          <a:p>
            <a:r>
              <a:rPr lang="de-DE" smtClean="0">
                <a:solidFill>
                  <a:schemeClr val="folHlink"/>
                </a:solidFill>
              </a:rPr>
              <a:t>#PCDATA</a:t>
            </a:r>
            <a:r>
              <a:rPr lang="de-DE" smtClean="0">
                <a:solidFill>
                  <a:schemeClr val="tx1"/>
                </a:solidFill>
              </a:rPr>
              <a:t>: 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unstrukturierter Inhalt ohne reservierte Symbole (&lt;,&amp;)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&lt;!ELEMENT Title (#PCDATA)&gt;</a:t>
            </a:r>
          </a:p>
          <a:p>
            <a:r>
              <a:rPr lang="de-DE" smtClean="0">
                <a:solidFill>
                  <a:schemeClr val="folHlink"/>
                </a:solidFill>
              </a:rPr>
              <a:t>EMPTY</a:t>
            </a:r>
            <a:r>
              <a:rPr lang="de-DE" smtClean="0">
                <a:solidFill>
                  <a:schemeClr val="tx1"/>
                </a:solidFill>
              </a:rPr>
              <a:t>: 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leerer Inhalt, Element kann Attribute haben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&lt;!ELEMENT hr EMPTY&gt;:&lt;hr height="3"/&gt;</a:t>
            </a:r>
            <a:endParaRPr lang="de-DE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de-DE" smtClean="0">
                <a:solidFill>
                  <a:schemeClr val="folHlink"/>
                </a:solidFill>
              </a:rPr>
              <a:t>ANY</a:t>
            </a:r>
            <a:r>
              <a:rPr lang="de-DE" smtClean="0">
                <a:solidFill>
                  <a:schemeClr val="tx1"/>
                </a:solidFill>
              </a:rPr>
              <a:t>: 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beliebiger Inhalt (strukturiert, unstrukturiert, gemischt oder leer)</a:t>
            </a:r>
            <a:br>
              <a:rPr lang="de-DE" smtClean="0">
                <a:solidFill>
                  <a:schemeClr val="tx1"/>
                </a:solidFill>
              </a:rPr>
            </a:br>
            <a:r>
              <a:rPr lang="de-DE" smtClean="0">
                <a:solidFill>
                  <a:schemeClr val="tx1"/>
                </a:solidFill>
              </a:rPr>
              <a:t>&lt;!ELEMENT Absatz ANY&gt;</a:t>
            </a:r>
          </a:p>
          <a:p>
            <a:endParaRPr lang="de-DE" smtClean="0">
              <a:solidFill>
                <a:schemeClr val="tx1"/>
              </a:solidFill>
            </a:endParaRPr>
          </a:p>
          <a:p>
            <a:r>
              <a:rPr lang="de-DE" smtClean="0">
                <a:solidFill>
                  <a:schemeClr val="tx1"/>
                </a:solidFill>
              </a:rPr>
              <a:t>Keine gewohnten Datentypen wie INTEGER oder FLOAT</a:t>
            </a:r>
          </a:p>
        </p:txBody>
      </p:sp>
      <p:sp>
        <p:nvSpPr>
          <p:cNvPr id="2867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5362" cy="835025"/>
          </a:xfrm>
        </p:spPr>
        <p:txBody>
          <a:bodyPr/>
          <a:lstStyle/>
          <a:p>
            <a:pPr eaLnBrk="1" hangingPunct="1"/>
            <a:r>
              <a:rPr lang="de-DE" smtClean="0"/>
              <a:t>Rekursive vs. iterative Deklaration</a:t>
            </a:r>
          </a:p>
        </p:txBody>
      </p:sp>
      <p:sp>
        <p:nvSpPr>
          <p:cNvPr id="3174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454025" y="3146425"/>
            <a:ext cx="3043238" cy="3021013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>
                <a:latin typeface="Verdana" pitchFamily="34" charset="0"/>
              </a:rPr>
              <a:t> &lt;BookStore&gt;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>
                <a:latin typeface="Verdana" pitchFamily="34" charset="0"/>
              </a:rPr>
              <a:t>	&lt;Book&gt;…&lt;/Book&gt;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>
                <a:latin typeface="Verdana" pitchFamily="34" charset="0"/>
              </a:rPr>
              <a:t>	</a:t>
            </a:r>
            <a:r>
              <a:rPr lang="de-DE" sz="1800" b="1">
                <a:latin typeface="Verdana" pitchFamily="34" charset="0"/>
              </a:rPr>
              <a:t>&lt;BookStore&gt;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>
                <a:latin typeface="Verdana" pitchFamily="34" charset="0"/>
              </a:rPr>
              <a:t>	    &lt;Book&gt;…&lt;/Book&gt;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 b="1">
                <a:latin typeface="Verdana" pitchFamily="34" charset="0"/>
              </a:rPr>
              <a:t>	    &lt;BookStore&gt;</a:t>
            </a:r>
            <a:r>
              <a:rPr lang="de-DE" sz="1800">
                <a:latin typeface="Verdana" pitchFamily="34" charset="0"/>
              </a:rPr>
              <a:t>         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>
                <a:latin typeface="Verdana" pitchFamily="34" charset="0"/>
              </a:rPr>
              <a:t>          &lt;Book&gt;…&lt;/Book&gt;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>
                <a:latin typeface="Verdana" pitchFamily="34" charset="0"/>
              </a:rPr>
              <a:t>	    </a:t>
            </a:r>
            <a:r>
              <a:rPr lang="de-DE" sz="1800" b="1">
                <a:latin typeface="Verdana" pitchFamily="34" charset="0"/>
              </a:rPr>
              <a:t>&lt;/BookStore&gt;</a:t>
            </a:r>
            <a:endParaRPr lang="de-DE" sz="1800">
              <a:latin typeface="Verdana" pitchFamily="34" charset="0"/>
            </a:endParaRP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>
                <a:latin typeface="Verdana" pitchFamily="34" charset="0"/>
              </a:rPr>
              <a:t>	</a:t>
            </a:r>
            <a:r>
              <a:rPr lang="de-DE" sz="1800" b="1">
                <a:latin typeface="Verdana" pitchFamily="34" charset="0"/>
              </a:rPr>
              <a:t>&lt;/BookStore&gt;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800">
                <a:latin typeface="Verdana" pitchFamily="34" charset="0"/>
              </a:rPr>
              <a:t> &lt;/BookStore&gt;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2370138" y="5786438"/>
            <a:ext cx="6516687" cy="431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>
                <a:solidFill>
                  <a:srgbClr val="003399"/>
                </a:solidFill>
                <a:latin typeface="Verdana" pitchFamily="34" charset="0"/>
              </a:rPr>
              <a:t> &lt;!ELEMENT </a:t>
            </a:r>
            <a:r>
              <a:rPr lang="de-DE" sz="1800" b="1" dirty="0" err="1">
                <a:solidFill>
                  <a:srgbClr val="003399"/>
                </a:solidFill>
                <a:latin typeface="Verdana" pitchFamily="34" charset="0"/>
              </a:rPr>
              <a:t>BookStore</a:t>
            </a:r>
            <a:r>
              <a:rPr lang="de-DE" sz="1800" dirty="0">
                <a:solidFill>
                  <a:srgbClr val="003399"/>
                </a:solidFill>
                <a:latin typeface="Verdana" pitchFamily="34" charset="0"/>
              </a:rPr>
              <a:t> (</a:t>
            </a:r>
            <a:r>
              <a:rPr lang="de-DE" sz="1800" dirty="0" smtClean="0">
                <a:solidFill>
                  <a:srgbClr val="003399"/>
                </a:solidFill>
                <a:latin typeface="Verdana" pitchFamily="34" charset="0"/>
              </a:rPr>
              <a:t>Book, </a:t>
            </a:r>
            <a:r>
              <a:rPr lang="de-DE" sz="1800" b="1" dirty="0" err="1" smtClean="0">
                <a:solidFill>
                  <a:srgbClr val="003399"/>
                </a:solidFill>
                <a:latin typeface="Verdana" pitchFamily="34" charset="0"/>
              </a:rPr>
              <a:t>BookStore</a:t>
            </a:r>
            <a:r>
              <a:rPr lang="de-DE" sz="1800" dirty="0"/>
              <a:t>?</a:t>
            </a:r>
            <a:r>
              <a:rPr lang="de-DE" sz="1800" dirty="0" smtClean="0">
                <a:solidFill>
                  <a:srgbClr val="003399"/>
                </a:solidFill>
                <a:latin typeface="Verdana" pitchFamily="34" charset="0"/>
              </a:rPr>
              <a:t>)&gt;</a:t>
            </a:r>
            <a:endParaRPr lang="de-DE" sz="1800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468313" y="1096963"/>
            <a:ext cx="2820987" cy="1762125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2400">
                <a:latin typeface="Verdana" pitchFamily="34" charset="0"/>
              </a:rPr>
              <a:t> </a:t>
            </a:r>
            <a:r>
              <a:rPr lang="de-DE" sz="2000">
                <a:latin typeface="Verdana" pitchFamily="34" charset="0"/>
              </a:rPr>
              <a:t>&lt;BookStore&gt;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2000">
                <a:latin typeface="Verdana" pitchFamily="34" charset="0"/>
              </a:rPr>
              <a:t>	&lt;Book&gt;…&lt;/Book&gt;       &lt;Book&gt;…&lt;/Book&gt;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2000">
                <a:latin typeface="Verdana" pitchFamily="34" charset="0"/>
              </a:rPr>
              <a:t>	&lt;Book&gt;…&lt;/Book&gt;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2000">
                <a:latin typeface="Verdana" pitchFamily="34" charset="0"/>
              </a:rPr>
              <a:t> &lt;/BookStore&gt;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3027363" y="2527300"/>
            <a:ext cx="5443537" cy="4937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2400">
                <a:solidFill>
                  <a:srgbClr val="003399"/>
                </a:solidFill>
                <a:latin typeface="Verdana" pitchFamily="34" charset="0"/>
              </a:rPr>
              <a:t> &lt;!ELEMENT BookStore (Book+)&gt;</a:t>
            </a:r>
          </a:p>
        </p:txBody>
      </p:sp>
      <p:cxnSp>
        <p:nvCxnSpPr>
          <p:cNvPr id="31752" name="AutoShape 9"/>
          <p:cNvCxnSpPr>
            <a:cxnSpLocks noChangeShapeType="1"/>
            <a:stCxn id="31751" idx="0"/>
            <a:endCxn id="31750" idx="3"/>
          </p:cNvCxnSpPr>
          <p:nvPr/>
        </p:nvCxnSpPr>
        <p:spPr bwMode="auto">
          <a:xfrm rot="5400000" flipH="1">
            <a:off x="4244975" y="1022350"/>
            <a:ext cx="549275" cy="2460625"/>
          </a:xfrm>
          <a:prstGeom prst="curvedConnector2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triangle" w="lg" len="med"/>
          </a:ln>
        </p:spPr>
      </p:cxnSp>
      <p:cxnSp>
        <p:nvCxnSpPr>
          <p:cNvPr id="31753" name="AutoShape 10"/>
          <p:cNvCxnSpPr>
            <a:cxnSpLocks noChangeShapeType="1"/>
            <a:stCxn id="31749" idx="0"/>
            <a:endCxn id="31748" idx="3"/>
          </p:cNvCxnSpPr>
          <p:nvPr/>
        </p:nvCxnSpPr>
        <p:spPr bwMode="auto">
          <a:xfrm rot="16200000" flipV="1">
            <a:off x="3998119" y="4156869"/>
            <a:ext cx="1128713" cy="2130425"/>
          </a:xfrm>
          <a:prstGeom prst="curvedConnector2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triangle" w="lg" len="med"/>
          </a:ln>
        </p:spPr>
      </p:cxn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4267200" y="1512888"/>
            <a:ext cx="359886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>
                <a:latin typeface="Verdana" pitchFamily="34" charset="0"/>
              </a:rPr>
              <a:t>BookStore mit 3 Büchern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4765675" y="4570413"/>
            <a:ext cx="359886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>
                <a:latin typeface="Verdana" pitchFamily="34" charset="0"/>
              </a:rPr>
              <a:t>BookStore mit 3 Büchern</a:t>
            </a:r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468313" y="3148013"/>
            <a:ext cx="1562100" cy="379412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449263" y="5594350"/>
            <a:ext cx="1782762" cy="298450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3838575" y="5784850"/>
            <a:ext cx="1452563" cy="327025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668338" y="3478213"/>
            <a:ext cx="2271712" cy="2984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727075" y="3803650"/>
            <a:ext cx="2681288" cy="1789113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1" name="Rectangle 18"/>
          <p:cNvSpPr>
            <a:spLocks noChangeArrowheads="1"/>
          </p:cNvSpPr>
          <p:nvPr/>
        </p:nvSpPr>
        <p:spPr bwMode="auto">
          <a:xfrm>
            <a:off x="7067550" y="5786438"/>
            <a:ext cx="1452563" cy="306387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2" name="Rectangle 19"/>
          <p:cNvSpPr>
            <a:spLocks noChangeArrowheads="1"/>
          </p:cNvSpPr>
          <p:nvPr/>
        </p:nvSpPr>
        <p:spPr bwMode="auto">
          <a:xfrm>
            <a:off x="6316663" y="5784850"/>
            <a:ext cx="709612" cy="3175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760413" y="3806825"/>
            <a:ext cx="1735137" cy="284163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1143000" y="4086225"/>
            <a:ext cx="2208213" cy="30956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5" name="Rectangle 22"/>
          <p:cNvSpPr>
            <a:spLocks noChangeArrowheads="1"/>
          </p:cNvSpPr>
          <p:nvPr/>
        </p:nvSpPr>
        <p:spPr bwMode="auto">
          <a:xfrm>
            <a:off x="969963" y="4398963"/>
            <a:ext cx="2444750" cy="863600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801688" y="5264150"/>
            <a:ext cx="1863725" cy="323850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7" name="Rectangle 25"/>
          <p:cNvSpPr>
            <a:spLocks noChangeArrowheads="1"/>
          </p:cNvSpPr>
          <p:nvPr/>
        </p:nvSpPr>
        <p:spPr bwMode="auto">
          <a:xfrm>
            <a:off x="1135063" y="4640263"/>
            <a:ext cx="2271712" cy="3524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31768" name="Rectangle 27"/>
          <p:cNvSpPr>
            <a:spLocks noChangeArrowheads="1"/>
          </p:cNvSpPr>
          <p:nvPr/>
        </p:nvSpPr>
        <p:spPr bwMode="auto">
          <a:xfrm>
            <a:off x="5373688" y="5795963"/>
            <a:ext cx="647700" cy="3159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5362" cy="835025"/>
          </a:xfrm>
        </p:spPr>
        <p:txBody>
          <a:bodyPr/>
          <a:lstStyle/>
          <a:p>
            <a:pPr eaLnBrk="1" hangingPunct="1"/>
            <a:r>
              <a:rPr lang="de-DE" smtClean="0"/>
              <a:t>Deklaration von Attributen</a:t>
            </a:r>
          </a:p>
        </p:txBody>
      </p:sp>
      <p:sp>
        <p:nvSpPr>
          <p:cNvPr id="40963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2040835" name="Rectangle 3"/>
          <p:cNvSpPr>
            <a:spLocks noChangeArrowheads="1"/>
          </p:cNvSpPr>
          <p:nvPr/>
        </p:nvSpPr>
        <p:spPr bwMode="auto">
          <a:xfrm>
            <a:off x="468313" y="1096963"/>
            <a:ext cx="7307262" cy="842962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de-DE" sz="2000" dirty="0">
                <a:latin typeface="Verdana" pitchFamily="34" charset="0"/>
                <a:cs typeface="+mn-cs"/>
              </a:rPr>
              <a:t> </a:t>
            </a:r>
            <a:r>
              <a:rPr lang="de-DE" sz="2400" dirty="0">
                <a:latin typeface="Verdana" pitchFamily="34" charset="0"/>
                <a:cs typeface="+mn-cs"/>
              </a:rPr>
              <a:t>&lt;!ATTLIST </a:t>
            </a:r>
            <a:r>
              <a:rPr lang="de-DE" sz="2400" dirty="0" err="1">
                <a:latin typeface="Verdana" pitchFamily="34" charset="0"/>
                <a:cs typeface="+mn-cs"/>
              </a:rPr>
              <a:t>BookStore</a:t>
            </a:r>
            <a:r>
              <a:rPr lang="de-DE" sz="2400" dirty="0">
                <a:latin typeface="Verdana" pitchFamily="34" charset="0"/>
                <a:cs typeface="+mn-cs"/>
              </a:rPr>
              <a:t> 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  <a:defRPr/>
            </a:pPr>
            <a:r>
              <a:rPr lang="de-DE" sz="2400" dirty="0">
                <a:latin typeface="Verdana" pitchFamily="34" charset="0"/>
                <a:cs typeface="+mn-cs"/>
              </a:rPr>
              <a:t>				</a:t>
            </a:r>
            <a:r>
              <a:rPr lang="de-DE" sz="2400" dirty="0" err="1">
                <a:latin typeface="Verdana" pitchFamily="34" charset="0"/>
                <a:cs typeface="+mn-cs"/>
              </a:rPr>
              <a:t>version</a:t>
            </a:r>
            <a:r>
              <a:rPr lang="de-DE" sz="2400" dirty="0">
                <a:latin typeface="Verdana" pitchFamily="34" charset="0"/>
                <a:cs typeface="+mn-cs"/>
              </a:rPr>
              <a:t> </a:t>
            </a: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CDATA </a:t>
            </a:r>
            <a:r>
              <a:rPr lang="de-DE" sz="2400" dirty="0">
                <a:latin typeface="Verdana" pitchFamily="34" charset="0"/>
                <a:cs typeface="+mn-cs"/>
              </a:rPr>
              <a:t>#IMPLIED&gt;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468313" y="3644900"/>
            <a:ext cx="8820150" cy="2576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419100" indent="-4191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3399"/>
                </a:solidFill>
                <a:latin typeface="Verdana" pitchFamily="34" charset="0"/>
              </a:rPr>
              <a:t>BookStore hat Attribut version</a:t>
            </a:r>
          </a:p>
          <a:p>
            <a:pPr marL="419100" indent="-4191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3399"/>
                </a:solidFill>
                <a:latin typeface="Verdana" pitchFamily="34" charset="0"/>
              </a:rPr>
              <a:t>Außer version hat BookStore keine weiteren Attribute</a:t>
            </a:r>
          </a:p>
          <a:p>
            <a:pPr marL="419100" indent="-4191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de-DE" sz="2200" b="1">
                <a:solidFill>
                  <a:srgbClr val="003399"/>
                </a:solidFill>
                <a:latin typeface="Verdana" pitchFamily="34" charset="0"/>
              </a:rPr>
              <a:t>CDATA</a:t>
            </a:r>
            <a:r>
              <a:rPr lang="de-DE" sz="2200">
                <a:solidFill>
                  <a:srgbClr val="003399"/>
                </a:solidFill>
                <a:latin typeface="Verdana" pitchFamily="34" charset="0"/>
              </a:rPr>
              <a:t>: Attribut-Wert = String ohne &lt;, &amp;, ',  </a:t>
            </a:r>
            <a:r>
              <a:rPr lang="de-DE" sz="2200">
                <a:solidFill>
                  <a:srgbClr val="003399"/>
                </a:solidFill>
              </a:rPr>
              <a:t>"</a:t>
            </a:r>
            <a:endParaRPr lang="de-DE" sz="2200">
              <a:solidFill>
                <a:srgbClr val="003399"/>
              </a:solidFill>
              <a:latin typeface="Verdana" pitchFamily="34" charset="0"/>
            </a:endParaRPr>
          </a:p>
          <a:p>
            <a:pPr marL="419100" indent="-4191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de-DE" sz="2200" u="sng">
                <a:solidFill>
                  <a:srgbClr val="003399"/>
                </a:solidFill>
                <a:latin typeface="Verdana" pitchFamily="34" charset="0"/>
              </a:rPr>
              <a:t>Beachte</a:t>
            </a:r>
            <a:r>
              <a:rPr lang="de-DE" sz="2200">
                <a:solidFill>
                  <a:srgbClr val="003399"/>
                </a:solidFill>
                <a:latin typeface="Verdana" pitchFamily="34" charset="0"/>
              </a:rPr>
              <a:t>: nicht verwechseln mit &lt;![CDATA[ … ]]&gt;</a:t>
            </a:r>
          </a:p>
          <a:p>
            <a:pPr marL="419100" indent="-4191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3399"/>
                </a:solidFill>
                <a:latin typeface="Verdana" pitchFamily="34" charset="0"/>
              </a:rPr>
              <a:t>daher Entity References für &lt;, &amp; und ' bzw. " verwenden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5076825" y="2205038"/>
            <a:ext cx="3771900" cy="1074737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2400">
                <a:latin typeface="Verdana" pitchFamily="34" charset="0"/>
              </a:rPr>
              <a:t> </a:t>
            </a:r>
            <a:r>
              <a:rPr lang="de-DE" sz="2000">
                <a:latin typeface="Verdana" pitchFamily="34" charset="0"/>
              </a:rPr>
              <a:t>&lt;BookStore version="1.0"&gt;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2000">
                <a:latin typeface="Verdana" pitchFamily="34" charset="0"/>
              </a:rPr>
              <a:t>	…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2000">
                <a:latin typeface="Verdana" pitchFamily="34" charset="0"/>
              </a:rPr>
              <a:t> &lt;/BookStore&gt;</a:t>
            </a:r>
          </a:p>
        </p:txBody>
      </p:sp>
      <p:cxnSp>
        <p:nvCxnSpPr>
          <p:cNvPr id="40967" name="AutoShape 6"/>
          <p:cNvCxnSpPr>
            <a:cxnSpLocks noChangeShapeType="1"/>
            <a:stCxn id="2040835" idx="2"/>
            <a:endCxn id="40966" idx="1"/>
          </p:cNvCxnSpPr>
          <p:nvPr/>
        </p:nvCxnSpPr>
        <p:spPr bwMode="auto">
          <a:xfrm rot="16200000" flipH="1">
            <a:off x="4198938" y="1863725"/>
            <a:ext cx="801688" cy="954087"/>
          </a:xfrm>
          <a:prstGeom prst="curvedConnector2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lg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5362" cy="835025"/>
          </a:xfrm>
        </p:spPr>
        <p:txBody>
          <a:bodyPr/>
          <a:lstStyle/>
          <a:p>
            <a:pPr eaLnBrk="1" hangingPunct="1"/>
            <a:r>
              <a:rPr lang="de-DE" smtClean="0"/>
              <a:t>Aufzählungstypen</a:t>
            </a:r>
          </a:p>
        </p:txBody>
      </p:sp>
      <p:sp>
        <p:nvSpPr>
          <p:cNvPr id="4198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2041859" name="Rectangle 3"/>
          <p:cNvSpPr>
            <a:spLocks noChangeArrowheads="1"/>
          </p:cNvSpPr>
          <p:nvPr/>
        </p:nvSpPr>
        <p:spPr bwMode="auto">
          <a:xfrm>
            <a:off x="468313" y="1096963"/>
            <a:ext cx="8416925" cy="874712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de-DE" sz="2000" dirty="0">
                <a:latin typeface="Verdana" pitchFamily="34" charset="0"/>
                <a:cs typeface="+mn-cs"/>
              </a:rPr>
              <a:t> </a:t>
            </a:r>
            <a:r>
              <a:rPr lang="de-DE" sz="2400" dirty="0">
                <a:latin typeface="Verdana" pitchFamily="34" charset="0"/>
                <a:cs typeface="+mn-cs"/>
              </a:rPr>
              <a:t>&lt;!ATTLIST </a:t>
            </a:r>
            <a:r>
              <a:rPr lang="de-DE" sz="2400" dirty="0" err="1">
                <a:latin typeface="Verdana" pitchFamily="34" charset="0"/>
                <a:cs typeface="+mn-cs"/>
              </a:rPr>
              <a:t>Author</a:t>
            </a:r>
            <a:endParaRPr lang="de-DE" sz="2400" dirty="0">
              <a:latin typeface="Verdana" pitchFamily="34" charset="0"/>
              <a:cs typeface="+mn-cs"/>
            </a:endParaRP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  <a:defRPr/>
            </a:pPr>
            <a:r>
              <a:rPr lang="de-DE" sz="2400" dirty="0">
                <a:latin typeface="Verdana" pitchFamily="34" charset="0"/>
                <a:cs typeface="+mn-cs"/>
              </a:rPr>
              <a:t>				</a:t>
            </a:r>
            <a:r>
              <a:rPr lang="de-DE" sz="2400" dirty="0" err="1">
                <a:latin typeface="Verdana" pitchFamily="34" charset="0"/>
                <a:cs typeface="+mn-cs"/>
              </a:rPr>
              <a:t>gender</a:t>
            </a:r>
            <a:r>
              <a:rPr lang="de-DE" sz="2400" dirty="0">
                <a:latin typeface="Verdana" pitchFamily="34" charset="0"/>
                <a:cs typeface="+mn-cs"/>
              </a:rPr>
              <a:t> </a:t>
            </a: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(male | </a:t>
            </a:r>
            <a:r>
              <a:rPr lang="de-DE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female</a:t>
            </a: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)</a:t>
            </a:r>
            <a:r>
              <a:rPr lang="de-DE" sz="2400" dirty="0">
                <a:latin typeface="Verdana" pitchFamily="34" charset="0"/>
                <a:cs typeface="+mn-cs"/>
              </a:rPr>
              <a:t> "</a:t>
            </a:r>
            <a:r>
              <a:rPr lang="de-DE" sz="2400" dirty="0" err="1">
                <a:latin typeface="Verdana" pitchFamily="34" charset="0"/>
                <a:cs typeface="+mn-cs"/>
              </a:rPr>
              <a:t>female</a:t>
            </a:r>
            <a:r>
              <a:rPr lang="de-DE" sz="2400" dirty="0">
                <a:latin typeface="Verdana" pitchFamily="34" charset="0"/>
                <a:cs typeface="+mn-cs"/>
              </a:rPr>
              <a:t>"&gt;</a:t>
            </a:r>
          </a:p>
        </p:txBody>
      </p:sp>
      <p:sp>
        <p:nvSpPr>
          <p:cNvPr id="2041860" name="Rectangle 4"/>
          <p:cNvSpPr>
            <a:spLocks noChangeArrowheads="1"/>
          </p:cNvSpPr>
          <p:nvPr/>
        </p:nvSpPr>
        <p:spPr bwMode="auto">
          <a:xfrm>
            <a:off x="468313" y="2492375"/>
            <a:ext cx="8262937" cy="291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§"/>
              <a:defRPr/>
            </a:pP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hier statt CDATA </a:t>
            </a:r>
            <a:r>
              <a:rPr lang="de-DE" sz="2400" b="1" dirty="0">
                <a:solidFill>
                  <a:srgbClr val="003399"/>
                </a:solidFill>
                <a:latin typeface="Verdana" pitchFamily="34" charset="0"/>
                <a:cs typeface="+mn-cs"/>
              </a:rPr>
              <a:t>Aufzählungstyp</a:t>
            </a: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§"/>
              <a:defRPr/>
            </a:pP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Attribut </a:t>
            </a:r>
            <a:r>
              <a:rPr lang="de-DE" sz="2400" dirty="0" err="1">
                <a:solidFill>
                  <a:srgbClr val="003399"/>
                </a:solidFill>
                <a:latin typeface="Verdana" pitchFamily="34" charset="0"/>
                <a:cs typeface="+mn-cs"/>
              </a:rPr>
              <a:t>gender</a:t>
            </a: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 hat entweder Wert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	male oder </a:t>
            </a:r>
            <a:r>
              <a:rPr lang="de-DE" sz="2400" dirty="0" err="1">
                <a:solidFill>
                  <a:srgbClr val="003399"/>
                </a:solidFill>
                <a:latin typeface="Verdana" pitchFamily="34" charset="0"/>
                <a:cs typeface="+mn-cs"/>
              </a:rPr>
              <a:t>female</a:t>
            </a: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Char char="§"/>
              <a:defRPr/>
            </a:pP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"</a:t>
            </a:r>
            <a:r>
              <a:rPr lang="de-DE" sz="2400" dirty="0" err="1">
                <a:solidFill>
                  <a:srgbClr val="003399"/>
                </a:solidFill>
                <a:latin typeface="Verdana" pitchFamily="34" charset="0"/>
                <a:cs typeface="+mn-cs"/>
              </a:rPr>
              <a:t>female</a:t>
            </a: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" ist Standard-Wert von </a:t>
            </a:r>
            <a:r>
              <a:rPr lang="de-DE" sz="2400" dirty="0" err="1">
                <a:solidFill>
                  <a:srgbClr val="003399"/>
                </a:solidFill>
                <a:latin typeface="Verdana" pitchFamily="34" charset="0"/>
                <a:cs typeface="+mn-cs"/>
              </a:rPr>
              <a:t>gender</a:t>
            </a:r>
            <a:r>
              <a:rPr lang="de-DE" sz="2400" dirty="0">
                <a:solidFill>
                  <a:srgbClr val="003399"/>
                </a:solidFill>
                <a:latin typeface="Verdana" pitchFamily="34" charset="0"/>
                <a:cs typeface="+mn-cs"/>
              </a:rPr>
              <a:t>.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6915150" y="1552575"/>
            <a:ext cx="1382713" cy="331788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 flipV="1">
            <a:off x="7026275" y="1903413"/>
            <a:ext cx="550863" cy="20986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5362" cy="835025"/>
          </a:xfrm>
        </p:spPr>
        <p:txBody>
          <a:bodyPr/>
          <a:lstStyle/>
          <a:p>
            <a:pPr eaLnBrk="1" hangingPunct="1"/>
            <a:r>
              <a:rPr lang="de-DE" smtClean="0"/>
              <a:t>Optionale / erforderliche Attribute</a:t>
            </a:r>
          </a:p>
        </p:txBody>
      </p:sp>
      <p:sp>
        <p:nvSpPr>
          <p:cNvPr id="48131" name="Inhaltsplatzhalter 6"/>
          <p:cNvSpPr>
            <a:spLocks noGrp="1"/>
          </p:cNvSpPr>
          <p:nvPr>
            <p:ph sz="quarter" idx="3"/>
          </p:nvPr>
        </p:nvSpPr>
        <p:spPr>
          <a:xfrm>
            <a:off x="468313" y="1989138"/>
            <a:ext cx="8424862" cy="3600450"/>
          </a:xfrm>
        </p:spPr>
        <p:txBody>
          <a:bodyPr/>
          <a:lstStyle/>
          <a:p>
            <a:pPr marL="419100" indent="-419100">
              <a:buClr>
                <a:schemeClr val="bg2"/>
              </a:buClr>
              <a:buFont typeface="Wingdings" pitchFamily="2" charset="2"/>
              <a:buChar char="§"/>
            </a:pPr>
            <a:r>
              <a:rPr lang="de-DE" sz="2000" b="1" smtClean="0"/>
              <a:t>#FIXED</a:t>
            </a:r>
            <a:r>
              <a:rPr lang="de-DE" sz="2000" smtClean="0"/>
              <a:t>: Attribut hat immer den gleichen Wert</a:t>
            </a:r>
          </a:p>
          <a:p>
            <a:pPr marL="419100" indent="-419100">
              <a:buClr>
                <a:schemeClr val="bg2"/>
              </a:buClr>
              <a:buFont typeface="Wingdings" pitchFamily="2" charset="2"/>
              <a:buChar char="§"/>
            </a:pPr>
            <a:endParaRPr lang="de-DE" sz="2000" smtClean="0"/>
          </a:p>
          <a:p>
            <a:pPr marL="419100" indent="-419100">
              <a:buClr>
                <a:schemeClr val="bg2"/>
              </a:buClr>
              <a:buFont typeface="Wingdings" pitchFamily="2" charset="2"/>
              <a:buChar char="§"/>
            </a:pPr>
            <a:r>
              <a:rPr lang="de-DE" sz="2000" b="1" smtClean="0"/>
              <a:t>#IMPLIED</a:t>
            </a:r>
            <a:r>
              <a:rPr lang="de-DE" sz="2000" smtClean="0"/>
              <a:t>: Attribut optional</a:t>
            </a:r>
          </a:p>
          <a:p>
            <a:pPr marL="419100" indent="-419100">
              <a:buClr>
                <a:schemeClr val="bg2"/>
              </a:buClr>
              <a:buFont typeface="Wingdings" pitchFamily="2" charset="2"/>
              <a:buChar char="§"/>
            </a:pPr>
            <a:endParaRPr lang="de-DE" sz="2000" b="1" smtClean="0"/>
          </a:p>
          <a:p>
            <a:pPr marL="419100" indent="-419100">
              <a:buClr>
                <a:schemeClr val="bg2"/>
              </a:buClr>
              <a:buFont typeface="Wingdings" pitchFamily="2" charset="2"/>
              <a:buChar char="§"/>
            </a:pPr>
            <a:r>
              <a:rPr lang="de-DE" sz="2000" b="1" smtClean="0"/>
              <a:t>#REQUIRED</a:t>
            </a:r>
            <a:r>
              <a:rPr lang="de-DE" sz="2000" smtClean="0"/>
              <a:t>: Attribut obligatorisch</a:t>
            </a:r>
          </a:p>
        </p:txBody>
      </p:sp>
      <p:sp>
        <p:nvSpPr>
          <p:cNvPr id="4813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468313" y="1096963"/>
            <a:ext cx="8424862" cy="400050"/>
          </a:xfrm>
        </p:spPr>
        <p:txBody>
          <a:bodyPr/>
          <a:lstStyle/>
          <a:p>
            <a:pPr marL="342900" indent="-342900">
              <a:defRPr/>
            </a:pPr>
            <a:r>
              <a:rPr lang="de-DE" sz="1800" dirty="0" smtClean="0"/>
              <a:t> </a:t>
            </a:r>
            <a:r>
              <a:rPr lang="de-DE" dirty="0" smtClean="0"/>
              <a:t>&lt;!ATTLIST </a:t>
            </a:r>
            <a:r>
              <a:rPr lang="de-DE" dirty="0" err="1" smtClean="0"/>
              <a:t>BookStore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CDATA </a:t>
            </a:r>
            <a:r>
              <a:rPr lang="de-DE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#FIXED 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Verdana" pitchFamily="34" charset="0"/>
              </a:rPr>
              <a:t>"</a:t>
            </a:r>
            <a:r>
              <a:rPr lang="de-DE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1.0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Verdana" pitchFamily="34" charset="0"/>
              </a:rPr>
              <a:t>"</a:t>
            </a:r>
            <a:r>
              <a:rPr lang="de-DE" dirty="0" smtClean="0"/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5362" cy="835025"/>
          </a:xfrm>
        </p:spPr>
        <p:txBody>
          <a:bodyPr/>
          <a:lstStyle/>
          <a:p>
            <a:r>
              <a:rPr lang="de-DE" smtClean="0"/>
              <a:t>Wohlgeformheit vs. Zulässigkeit </a:t>
            </a:r>
          </a:p>
        </p:txBody>
      </p:sp>
      <p:sp>
        <p:nvSpPr>
          <p:cNvPr id="58371" name="Rectangle 9"/>
          <p:cNvSpPr>
            <a:spLocks noGrp="1" noChangeArrowheads="1"/>
          </p:cNvSpPr>
          <p:nvPr>
            <p:ph idx="1"/>
          </p:nvPr>
        </p:nvSpPr>
        <p:spPr>
          <a:xfrm>
            <a:off x="468313" y="1096963"/>
            <a:ext cx="8532812" cy="5257800"/>
          </a:xfrm>
        </p:spPr>
        <p:txBody>
          <a:bodyPr/>
          <a:lstStyle/>
          <a:p>
            <a:pPr marL="419100" indent="-419100"/>
            <a:r>
              <a:rPr lang="de-DE" smtClean="0"/>
              <a:t>wohlgeformt (well formed): 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XML-Dokument entspricht Syntaxregeln von XML</a:t>
            </a:r>
          </a:p>
          <a:p>
            <a:pPr marL="419100" indent="-419100"/>
            <a:endParaRPr lang="de-DE" smtClean="0"/>
          </a:p>
          <a:p>
            <a:pPr marL="419100" indent="-419100"/>
            <a:r>
              <a:rPr lang="de-DE" smtClean="0"/>
              <a:t>zulässig (valid) bzgl. einer DTD:</a:t>
            </a:r>
            <a:br>
              <a:rPr lang="de-DE" smtClean="0"/>
            </a:br>
            <a:endParaRPr lang="de-DE" smtClean="0"/>
          </a:p>
          <a:p>
            <a:pPr marL="838200" lvl="1" indent="-381000">
              <a:buFontTx/>
              <a:buAutoNum type="arabicPeriod"/>
            </a:pPr>
            <a:r>
              <a:rPr lang="de-DE" smtClean="0"/>
              <a:t>Wurzel-Element des XML-Dokumentes in DTD deklariert</a:t>
            </a:r>
          </a:p>
          <a:p>
            <a:pPr marL="838200" lvl="1" indent="-381000">
              <a:buFontTx/>
              <a:buAutoNum type="arabicPeriod"/>
            </a:pPr>
            <a:r>
              <a:rPr lang="de-DE" smtClean="0"/>
              <a:t>Wurzel-Element hat die in der DTD festgelegte Struktur</a:t>
            </a:r>
          </a:p>
          <a:p>
            <a:pPr marL="419100" indent="-419100"/>
            <a:endParaRPr lang="de-DE" smtClean="0"/>
          </a:p>
        </p:txBody>
      </p:sp>
      <p:sp>
        <p:nvSpPr>
          <p:cNvPr id="5837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3657600" y="1238250"/>
            <a:ext cx="463867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sz="18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Vorteile von XML-Schemata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525463" y="1366838"/>
            <a:ext cx="8143875" cy="430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SzPct val="120000"/>
              <a:buFont typeface="Arial" charset="0"/>
              <a:buChar char="•"/>
            </a:pPr>
            <a:r>
              <a:rPr lang="de-DE">
                <a:solidFill>
                  <a:srgbClr val="003399"/>
                </a:solidFill>
                <a:effectLst/>
              </a:rPr>
              <a:t>XML-Sprache statt eigener Syntax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SzPct val="120000"/>
              <a:buFont typeface="Arial" charset="0"/>
              <a:buChar char="•"/>
            </a:pPr>
            <a:r>
              <a:rPr lang="de-DE">
                <a:solidFill>
                  <a:srgbClr val="003399"/>
                </a:solidFill>
                <a:effectLst/>
              </a:rPr>
              <a:t>Vielzahl von vordefinierten Datentypen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SzPct val="120000"/>
              <a:buFont typeface="Arial" charset="0"/>
              <a:buChar char="•"/>
            </a:pPr>
            <a:r>
              <a:rPr lang="de-DE">
                <a:solidFill>
                  <a:srgbClr val="003399"/>
                </a:solidFill>
                <a:effectLst/>
              </a:rPr>
              <a:t>eigene Datentypen ableitbar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SzPct val="120000"/>
              <a:buFont typeface="Arial" charset="0"/>
              <a:buChar char="•"/>
            </a:pPr>
            <a:r>
              <a:rPr lang="de-DE">
                <a:solidFill>
                  <a:srgbClr val="003399"/>
                </a:solidFill>
                <a:effectLst/>
              </a:rPr>
              <a:t>Namensraumunterstützung 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SzPct val="120000"/>
              <a:buFont typeface="Arial" charset="0"/>
              <a:buChar char="•"/>
            </a:pPr>
            <a:r>
              <a:rPr lang="de-DE">
                <a:solidFill>
                  <a:srgbClr val="003399"/>
                </a:solidFill>
                <a:effectLst/>
              </a:rPr>
              <a:t>Reihenfolgeunabhängige Strukturen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ußzeilenplatzhalt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533400" y="390525"/>
            <a:ext cx="807243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  <a:effectLst/>
              </a:rPr>
              <a:t>Einfache vs. komplexe Datentypen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539750" y="1052513"/>
            <a:ext cx="8167688" cy="3314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419100" indent="-419100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b="1">
                <a:solidFill>
                  <a:srgbClr val="003399"/>
                </a:solidFill>
                <a:effectLst/>
              </a:rPr>
              <a:t>einfache</a:t>
            </a:r>
            <a:r>
              <a:rPr lang="de-DE">
                <a:solidFill>
                  <a:srgbClr val="003399"/>
                </a:solidFill>
                <a:effectLst/>
              </a:rPr>
              <a:t> </a:t>
            </a:r>
            <a:r>
              <a:rPr lang="de-DE" b="1">
                <a:solidFill>
                  <a:srgbClr val="003399"/>
                </a:solidFill>
                <a:effectLst/>
              </a:rPr>
              <a:t>Datentypen</a:t>
            </a:r>
            <a:r>
              <a:rPr lang="de-DE">
                <a:solidFill>
                  <a:srgbClr val="003399"/>
                </a:solidFill>
                <a:effectLst/>
              </a:rPr>
              <a:t> (simple types) </a:t>
            </a:r>
          </a:p>
          <a:p>
            <a:pPr marL="419100" indent="-419100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de-DE">
                <a:solidFill>
                  <a:srgbClr val="003399"/>
                </a:solidFill>
                <a:effectLst/>
              </a:rPr>
              <a:t>beschreiben unstrukturierten</a:t>
            </a:r>
            <a:r>
              <a:rPr lang="de-DE" i="1">
                <a:solidFill>
                  <a:srgbClr val="003399"/>
                </a:solidFill>
                <a:effectLst/>
              </a:rPr>
              <a:t> </a:t>
            </a:r>
            <a:r>
              <a:rPr lang="de-DE">
                <a:solidFill>
                  <a:srgbClr val="003399"/>
                </a:solidFill>
                <a:effectLst/>
              </a:rPr>
              <a:t>Inhalt ohne Elemente oder Attribute (PCDATA)</a:t>
            </a:r>
          </a:p>
          <a:p>
            <a:pPr marL="419100" indent="-419100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endParaRPr lang="de-DE">
              <a:solidFill>
                <a:srgbClr val="003399"/>
              </a:solidFill>
              <a:effectLst/>
            </a:endParaRPr>
          </a:p>
          <a:p>
            <a:pPr marL="419100" indent="-419100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b="1">
                <a:solidFill>
                  <a:srgbClr val="003399"/>
                </a:solidFill>
                <a:effectLst/>
              </a:rPr>
              <a:t>komplexe</a:t>
            </a:r>
            <a:r>
              <a:rPr lang="de-DE">
                <a:solidFill>
                  <a:srgbClr val="003399"/>
                </a:solidFill>
                <a:effectLst/>
              </a:rPr>
              <a:t> </a:t>
            </a:r>
            <a:r>
              <a:rPr lang="de-DE" b="1">
                <a:solidFill>
                  <a:srgbClr val="003399"/>
                </a:solidFill>
                <a:effectLst/>
              </a:rPr>
              <a:t>Datentypen</a:t>
            </a:r>
            <a:r>
              <a:rPr lang="de-DE">
                <a:solidFill>
                  <a:srgbClr val="003399"/>
                </a:solidFill>
                <a:effectLst/>
              </a:rPr>
              <a:t> (complex types) </a:t>
            </a:r>
          </a:p>
          <a:p>
            <a:pPr marL="419100" indent="-419100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de-DE">
                <a:solidFill>
                  <a:srgbClr val="003399"/>
                </a:solidFill>
                <a:effectLst/>
              </a:rPr>
              <a:t>beschreiben strukturierten XML-Inhalt mit Elementen oder Attributen</a:t>
            </a:r>
          </a:p>
          <a:p>
            <a:pPr marL="419100" indent="-419100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de-DE">
                <a:solidFill>
                  <a:srgbClr val="003399"/>
                </a:solidFill>
                <a:effectLst/>
              </a:rPr>
              <a:t>natürlich auch gemischten Inhalt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523875" y="4602163"/>
            <a:ext cx="8167688" cy="176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419100" indent="-419100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endParaRPr lang="de-DE">
              <a:solidFill>
                <a:srgbClr val="0033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ußzeilenplatzhalt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1685925" y="1577975"/>
            <a:ext cx="7396163" cy="47894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de-DE" sz="1800">
              <a:solidFill>
                <a:schemeClr val="bg1"/>
              </a:solidFill>
              <a:effectLst/>
            </a:endParaRPr>
          </a:p>
        </p:txBody>
      </p:sp>
      <p:sp>
        <p:nvSpPr>
          <p:cNvPr id="2279427" name="Rectangle 3"/>
          <p:cNvSpPr>
            <a:spLocks noChangeArrowheads="1"/>
          </p:cNvSpPr>
          <p:nvPr/>
        </p:nvSpPr>
        <p:spPr bwMode="auto">
          <a:xfrm>
            <a:off x="1752600" y="4113213"/>
            <a:ext cx="2298700" cy="22510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533400" y="390525"/>
            <a:ext cx="807243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  <a:effectLst/>
              </a:rPr>
              <a:t>Kategorien von Datentypen</a:t>
            </a:r>
          </a:p>
        </p:txBody>
      </p:sp>
      <p:sp>
        <p:nvSpPr>
          <p:cNvPr id="2279429" name="Line 5"/>
          <p:cNvSpPr>
            <a:spLocks noChangeShapeType="1"/>
          </p:cNvSpPr>
          <p:nvPr/>
        </p:nvSpPr>
        <p:spPr bwMode="auto">
          <a:xfrm rot="5400000">
            <a:off x="5393531" y="373857"/>
            <a:ext cx="1587" cy="73469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1811338" y="4543425"/>
            <a:ext cx="24923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tx1"/>
                </a:solidFill>
                <a:effectLst/>
              </a:rPr>
              <a:t>&lt;</a:t>
            </a:r>
            <a:r>
              <a:rPr lang="en-US" sz="1600" dirty="0" err="1">
                <a:solidFill>
                  <a:schemeClr val="tx1"/>
                </a:solidFill>
                <a:effectLst/>
              </a:rPr>
              <a:t>xsd:complexType</a:t>
            </a:r>
            <a:r>
              <a:rPr lang="en-US" sz="1600" dirty="0">
                <a:solidFill>
                  <a:schemeClr val="tx1"/>
                </a:solidFill>
                <a:effectLst/>
              </a:rPr>
              <a:t>&gt;</a:t>
            </a:r>
          </a:p>
          <a:p>
            <a:pPr eaLnBrk="0" hangingPunct="0"/>
            <a:r>
              <a:rPr lang="en-US" sz="1600" dirty="0">
                <a:solidFill>
                  <a:schemeClr val="tx1"/>
                </a:solidFill>
                <a:effectLst/>
              </a:rPr>
              <a:t>   &lt;</a:t>
            </a:r>
            <a:r>
              <a:rPr lang="en-US" sz="1600" dirty="0" err="1">
                <a:solidFill>
                  <a:schemeClr val="tx1"/>
                </a:solidFill>
                <a:effectLst/>
              </a:rPr>
              <a:t>xsd:sequence</a:t>
            </a:r>
            <a:r>
              <a:rPr lang="en-US" sz="1600" dirty="0">
                <a:solidFill>
                  <a:schemeClr val="tx1"/>
                </a:solidFill>
                <a:effectLst/>
              </a:rPr>
              <a:t>&gt;</a:t>
            </a:r>
          </a:p>
          <a:p>
            <a:pPr eaLnBrk="0" hangingPunct="0"/>
            <a:r>
              <a:rPr lang="en-US" sz="1600" dirty="0">
                <a:solidFill>
                  <a:schemeClr val="tx1"/>
                </a:solidFill>
                <a:effectLst/>
              </a:rPr>
              <a:t>            …</a:t>
            </a:r>
          </a:p>
          <a:p>
            <a:pPr eaLnBrk="0" hangingPunct="0"/>
            <a:r>
              <a:rPr lang="en-US" sz="1600" dirty="0">
                <a:solidFill>
                  <a:schemeClr val="tx1"/>
                </a:solidFill>
                <a:effectLst/>
              </a:rPr>
              <a:t>   &lt;/</a:t>
            </a:r>
            <a:r>
              <a:rPr lang="en-US" sz="1600" dirty="0" err="1">
                <a:solidFill>
                  <a:schemeClr val="tx1"/>
                </a:solidFill>
                <a:effectLst/>
              </a:rPr>
              <a:t>xsd:sequence</a:t>
            </a:r>
            <a:r>
              <a:rPr lang="en-US" sz="1600" dirty="0">
                <a:solidFill>
                  <a:schemeClr val="tx1"/>
                </a:solidFill>
                <a:effectLst/>
              </a:rPr>
              <a:t>&gt;</a:t>
            </a:r>
          </a:p>
          <a:p>
            <a:pPr eaLnBrk="0" hangingPunct="0"/>
            <a:r>
              <a:rPr lang="en-US" sz="1600" dirty="0">
                <a:solidFill>
                  <a:schemeClr val="tx1"/>
                </a:solidFill>
                <a:effectLst/>
              </a:rPr>
              <a:t>&lt;/</a:t>
            </a:r>
            <a:r>
              <a:rPr lang="en-US" sz="1600" dirty="0" err="1">
                <a:solidFill>
                  <a:schemeClr val="tx1"/>
                </a:solidFill>
                <a:effectLst/>
              </a:rPr>
              <a:t>xsd:complexType</a:t>
            </a:r>
            <a:r>
              <a:rPr lang="en-US" sz="1600" dirty="0">
                <a:solidFill>
                  <a:schemeClr val="tx1"/>
                </a:solidFill>
                <a:effectLst/>
              </a:rPr>
              <a:t>&gt; 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075113" y="4148138"/>
            <a:ext cx="4945062" cy="2046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600" dirty="0">
                <a:solidFill>
                  <a:srgbClr val="003399"/>
                </a:solidFill>
                <a:effectLst/>
              </a:rPr>
              <a:t> &lt;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xsd:complexType</a:t>
            </a:r>
            <a:r>
              <a:rPr lang="de-DE" sz="1600" dirty="0">
                <a:solidFill>
                  <a:srgbClr val="003399"/>
                </a:solidFill>
                <a:effectLst/>
              </a:rPr>
              <a:t> 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name</a:t>
            </a:r>
            <a:r>
              <a:rPr lang="de-DE" sz="1600" dirty="0">
                <a:solidFill>
                  <a:srgbClr val="003399"/>
                </a:solidFill>
                <a:effectLst/>
              </a:rPr>
              <a:t>="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BookTypeWithID</a:t>
            </a:r>
            <a:r>
              <a:rPr lang="de-DE" sz="1600" dirty="0">
                <a:solidFill>
                  <a:srgbClr val="003399"/>
                </a:solidFill>
                <a:effectLst/>
              </a:rPr>
              <a:t>"&gt;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600" dirty="0">
                <a:solidFill>
                  <a:srgbClr val="003399"/>
                </a:solidFill>
                <a:effectLst/>
              </a:rPr>
              <a:t>  &lt;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xsd:complexContent</a:t>
            </a:r>
            <a:r>
              <a:rPr lang="de-DE" sz="1600" dirty="0">
                <a:solidFill>
                  <a:srgbClr val="003399"/>
                </a:solidFill>
                <a:effectLst/>
              </a:rPr>
              <a:t>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600" dirty="0">
                <a:solidFill>
                  <a:srgbClr val="003399"/>
                </a:solidFill>
                <a:effectLst/>
              </a:rPr>
              <a:t>    </a:t>
            </a:r>
            <a:r>
              <a:rPr lang="de-DE" sz="1600" b="1" dirty="0">
                <a:solidFill>
                  <a:srgbClr val="003399"/>
                </a:solidFill>
                <a:effectLst/>
              </a:rPr>
              <a:t>&lt;</a:t>
            </a:r>
            <a:r>
              <a:rPr lang="de-DE" sz="1600" b="1" dirty="0" err="1">
                <a:solidFill>
                  <a:srgbClr val="003399"/>
                </a:solidFill>
                <a:effectLst/>
              </a:rPr>
              <a:t>xsd:extension</a:t>
            </a:r>
            <a:r>
              <a:rPr lang="de-DE" sz="1600" b="1" dirty="0">
                <a:solidFill>
                  <a:srgbClr val="003399"/>
                </a:solidFill>
                <a:effectLst/>
              </a:rPr>
              <a:t> </a:t>
            </a:r>
            <a:r>
              <a:rPr lang="de-DE" sz="1600" b="1" dirty="0" err="1">
                <a:solidFill>
                  <a:srgbClr val="003399"/>
                </a:solidFill>
                <a:effectLst/>
              </a:rPr>
              <a:t>base</a:t>
            </a:r>
            <a:r>
              <a:rPr lang="de-DE" sz="1600" b="1" dirty="0">
                <a:solidFill>
                  <a:srgbClr val="003399"/>
                </a:solidFill>
                <a:effectLst/>
              </a:rPr>
              <a:t>="</a:t>
            </a:r>
            <a:r>
              <a:rPr lang="de-DE" sz="1600" b="1" dirty="0" err="1">
                <a:solidFill>
                  <a:srgbClr val="003399"/>
                </a:solidFill>
                <a:effectLst/>
              </a:rPr>
              <a:t>BookType</a:t>
            </a:r>
            <a:r>
              <a:rPr lang="de-DE" sz="1600" b="1" dirty="0">
                <a:solidFill>
                  <a:srgbClr val="003399"/>
                </a:solidFill>
                <a:effectLst/>
              </a:rPr>
              <a:t>"&gt;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600" dirty="0">
                <a:solidFill>
                  <a:srgbClr val="003399"/>
                </a:solidFill>
                <a:effectLst/>
              </a:rPr>
              <a:t>      &lt;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xsd:attribute</a:t>
            </a:r>
            <a:r>
              <a:rPr lang="de-DE" sz="1600" dirty="0">
                <a:solidFill>
                  <a:srgbClr val="003399"/>
                </a:solidFill>
                <a:effectLst/>
              </a:rPr>
              <a:t> 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name</a:t>
            </a:r>
            <a:r>
              <a:rPr lang="de-DE" sz="1600" dirty="0">
                <a:solidFill>
                  <a:srgbClr val="003399"/>
                </a:solidFill>
                <a:effectLst/>
              </a:rPr>
              <a:t>="ID" type="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xsd:token</a:t>
            </a:r>
            <a:r>
              <a:rPr lang="de-DE" sz="1600" dirty="0">
                <a:solidFill>
                  <a:srgbClr val="003399"/>
                </a:solidFill>
                <a:effectLst/>
              </a:rPr>
              <a:t>"/&gt;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600" dirty="0">
                <a:solidFill>
                  <a:srgbClr val="003399"/>
                </a:solidFill>
                <a:effectLst/>
              </a:rPr>
              <a:t>    </a:t>
            </a:r>
            <a:r>
              <a:rPr lang="de-DE" sz="1600" b="1" dirty="0">
                <a:solidFill>
                  <a:srgbClr val="003399"/>
                </a:solidFill>
                <a:effectLst/>
              </a:rPr>
              <a:t>&lt;/</a:t>
            </a:r>
            <a:r>
              <a:rPr lang="de-DE" sz="1600" b="1" dirty="0" err="1">
                <a:solidFill>
                  <a:srgbClr val="003399"/>
                </a:solidFill>
                <a:effectLst/>
              </a:rPr>
              <a:t>xsd:extension</a:t>
            </a:r>
            <a:r>
              <a:rPr lang="de-DE" sz="1600" b="1" dirty="0">
                <a:solidFill>
                  <a:srgbClr val="003399"/>
                </a:solidFill>
                <a:effectLst/>
              </a:rPr>
              <a:t>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600" dirty="0">
                <a:solidFill>
                  <a:srgbClr val="003399"/>
                </a:solidFill>
                <a:effectLst/>
              </a:rPr>
              <a:t>  &lt;/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xsd:complexContent</a:t>
            </a:r>
            <a:r>
              <a:rPr lang="de-DE" sz="1600" dirty="0">
                <a:solidFill>
                  <a:srgbClr val="003399"/>
                </a:solidFill>
                <a:effectLst/>
              </a:rPr>
              <a:t>&gt;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120000"/>
            </a:pPr>
            <a:r>
              <a:rPr lang="de-DE" sz="1600" dirty="0">
                <a:solidFill>
                  <a:srgbClr val="003399"/>
                </a:solidFill>
                <a:effectLst/>
              </a:rPr>
              <a:t> &lt;/</a:t>
            </a:r>
            <a:r>
              <a:rPr lang="de-DE" sz="1600" dirty="0" err="1">
                <a:solidFill>
                  <a:srgbClr val="003399"/>
                </a:solidFill>
                <a:effectLst/>
              </a:rPr>
              <a:t>xsd:complexType</a:t>
            </a:r>
            <a:r>
              <a:rPr lang="de-DE" sz="1600" dirty="0">
                <a:solidFill>
                  <a:srgbClr val="003399"/>
                </a:solidFill>
                <a:effectLst/>
              </a:rPr>
              <a:t>&gt;</a:t>
            </a:r>
          </a:p>
        </p:txBody>
      </p:sp>
      <p:sp>
        <p:nvSpPr>
          <p:cNvPr id="2279433" name="Line 9"/>
          <p:cNvSpPr>
            <a:spLocks noChangeShapeType="1"/>
          </p:cNvSpPr>
          <p:nvPr/>
        </p:nvSpPr>
        <p:spPr bwMode="auto">
          <a:xfrm>
            <a:off x="4122738" y="1595438"/>
            <a:ext cx="1587" cy="479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60325" y="2520950"/>
            <a:ext cx="1582738" cy="574675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tx1"/>
                </a:solidFill>
                <a:effectLst/>
              </a:rPr>
              <a:t>einfache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63500" y="4487863"/>
            <a:ext cx="1628775" cy="574675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tx1"/>
                </a:solidFill>
                <a:effectLst/>
              </a:rPr>
              <a:t>komplexe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5721350" y="949325"/>
            <a:ext cx="1922463" cy="574675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tx1"/>
                </a:solidFill>
                <a:effectLst/>
              </a:rPr>
              <a:t>abgeleitete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139950" y="962025"/>
            <a:ext cx="1922463" cy="574675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de-DE">
                <a:solidFill>
                  <a:schemeClr val="tx1"/>
                </a:solidFill>
                <a:effectLst/>
              </a:rPr>
              <a:t>primitive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087563" y="2235200"/>
            <a:ext cx="1763712" cy="1604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1800" dirty="0" err="1">
                <a:solidFill>
                  <a:schemeClr val="tx1"/>
                </a:solidFill>
                <a:effectLst/>
              </a:rPr>
              <a:t>xsd:string</a:t>
            </a:r>
            <a:endParaRPr lang="de-DE" sz="1800" dirty="0">
              <a:solidFill>
                <a:schemeClr val="tx1"/>
              </a:solidFill>
              <a:effectLst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de-DE" sz="1800" dirty="0" err="1">
                <a:solidFill>
                  <a:schemeClr val="tx1"/>
                </a:solidFill>
                <a:effectLst/>
              </a:rPr>
              <a:t>xsd:language</a:t>
            </a:r>
            <a:endParaRPr lang="de-DE" sz="1800" dirty="0">
              <a:solidFill>
                <a:schemeClr val="tx1"/>
              </a:solidFill>
              <a:effectLst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de-DE" sz="1800" dirty="0" err="1">
                <a:solidFill>
                  <a:schemeClr val="tx1"/>
                </a:solidFill>
                <a:effectLst/>
              </a:rPr>
              <a:t>xsd:integer</a:t>
            </a:r>
            <a:endParaRPr lang="de-DE" sz="1800" dirty="0">
              <a:solidFill>
                <a:schemeClr val="tx1"/>
              </a:solidFill>
              <a:effectLst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de-DE" sz="1800" dirty="0">
                <a:solidFill>
                  <a:schemeClr val="tx1"/>
                </a:solidFill>
                <a:effectLst/>
              </a:rPr>
              <a:t>…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4138613" y="1924050"/>
            <a:ext cx="4865687" cy="207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700" dirty="0">
                <a:solidFill>
                  <a:srgbClr val="003399"/>
                </a:solidFill>
                <a:effectLst/>
              </a:rPr>
              <a:t> &lt;</a:t>
            </a:r>
            <a:r>
              <a:rPr lang="de-DE" sz="1700" dirty="0" err="1">
                <a:solidFill>
                  <a:srgbClr val="003399"/>
                </a:solidFill>
                <a:effectLst/>
              </a:rPr>
              <a:t>xsd:simpleType</a:t>
            </a:r>
            <a:r>
              <a:rPr lang="de-DE" sz="1700" dirty="0">
                <a:solidFill>
                  <a:srgbClr val="003399"/>
                </a:solidFill>
                <a:effectLst/>
              </a:rPr>
              <a:t> </a:t>
            </a:r>
            <a:r>
              <a:rPr lang="de-DE" sz="1700" dirty="0" err="1">
                <a:solidFill>
                  <a:srgbClr val="003399"/>
                </a:solidFill>
                <a:effectLst/>
              </a:rPr>
              <a:t>name</a:t>
            </a:r>
            <a:r>
              <a:rPr lang="de-DE" sz="1700" dirty="0">
                <a:solidFill>
                  <a:srgbClr val="003399"/>
                </a:solidFill>
                <a:effectLst/>
              </a:rPr>
              <a:t>=</a:t>
            </a: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"</a:t>
            </a:r>
            <a:r>
              <a:rPr lang="en-US" sz="1700" dirty="0" err="1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longitudeType</a:t>
            </a: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"&gt;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   </a:t>
            </a:r>
            <a:r>
              <a:rPr lang="en-US" sz="1700" b="1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&lt;</a:t>
            </a:r>
            <a:r>
              <a:rPr lang="en-US" sz="1700" b="1" dirty="0" err="1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xsd:restriction</a:t>
            </a:r>
            <a:r>
              <a:rPr lang="en-US" sz="1700" b="1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 base</a:t>
            </a:r>
            <a:r>
              <a:rPr lang="de-DE" sz="1700" b="1" dirty="0">
                <a:solidFill>
                  <a:srgbClr val="003399"/>
                </a:solidFill>
                <a:effectLst/>
              </a:rPr>
              <a:t>=</a:t>
            </a:r>
            <a:r>
              <a:rPr lang="en-US" sz="1700" b="1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"</a:t>
            </a:r>
            <a:r>
              <a:rPr lang="en-US" sz="1700" b="1" dirty="0" err="1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xsd:integer</a:t>
            </a:r>
            <a:r>
              <a:rPr lang="en-US" sz="1700" b="1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"&gt;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    &lt;</a:t>
            </a:r>
            <a:r>
              <a:rPr lang="en-US" sz="1700" dirty="0" err="1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xsd:minInclusive</a:t>
            </a: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 value</a:t>
            </a:r>
            <a:r>
              <a:rPr lang="de-DE" sz="1700" dirty="0">
                <a:solidFill>
                  <a:srgbClr val="003399"/>
                </a:solidFill>
                <a:effectLst/>
              </a:rPr>
              <a:t>=</a:t>
            </a: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"-180"/&gt;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    &lt;</a:t>
            </a:r>
            <a:r>
              <a:rPr lang="en-US" sz="1700" dirty="0" err="1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xsd:maxInclusive</a:t>
            </a: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 value</a:t>
            </a:r>
            <a:r>
              <a:rPr lang="de-DE" sz="1700" dirty="0">
                <a:solidFill>
                  <a:srgbClr val="003399"/>
                </a:solidFill>
                <a:effectLst/>
              </a:rPr>
              <a:t>=</a:t>
            </a: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"180"/&gt;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  </a:t>
            </a:r>
            <a:r>
              <a:rPr lang="en-US" sz="1700" b="1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&lt;/</a:t>
            </a:r>
            <a:r>
              <a:rPr lang="en-US" sz="1700" b="1" dirty="0" err="1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xsd:restriction</a:t>
            </a:r>
            <a:r>
              <a:rPr lang="en-US" sz="1700" b="1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&gt;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700" dirty="0">
                <a:solidFill>
                  <a:srgbClr val="003399"/>
                </a:solidFill>
                <a:effectLst/>
              </a:rPr>
              <a:t> &lt;/</a:t>
            </a:r>
            <a:r>
              <a:rPr lang="de-DE" sz="1700" dirty="0" err="1">
                <a:solidFill>
                  <a:srgbClr val="003399"/>
                </a:solidFill>
                <a:effectLst/>
              </a:rPr>
              <a:t>xsd:simpleType</a:t>
            </a:r>
            <a:r>
              <a:rPr lang="en-US" sz="1700" dirty="0">
                <a:solidFill>
                  <a:srgbClr val="003399"/>
                </a:solidFill>
                <a:effectLst/>
                <a:ea typeface="Verdana" pitchFamily="34" charset="0"/>
                <a:cs typeface="Verdana" pitchFamily="34" charset="0"/>
              </a:rPr>
              <a:t>&gt;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41488" y="946150"/>
            <a:ext cx="31607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de-DE" sz="3200">
                <a:effectLst/>
              </a:rPr>
              <a:t>(              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Namenskonflikte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512763" y="1243013"/>
            <a:ext cx="5116512" cy="4484687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 &lt;</a:t>
            </a:r>
            <a:r>
              <a:rPr lang="de-DE" sz="1800" dirty="0" err="1"/>
              <a:t>course</a:t>
            </a:r>
            <a:r>
              <a:rPr lang="de-DE" sz="1800" dirty="0"/>
              <a:t>&gt;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  	&lt;title&gt;Semantic Web&lt;/title&gt;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	&lt;</a:t>
            </a:r>
            <a:r>
              <a:rPr lang="de-DE" sz="1800" dirty="0" err="1"/>
              <a:t>lecturers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	   &lt;</a:t>
            </a:r>
            <a:r>
              <a:rPr lang="de-DE" sz="1800" dirty="0" err="1"/>
              <a:t>name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	&lt;title&gt;</a:t>
            </a:r>
            <a:r>
              <a:rPr lang="en-US" sz="1800" dirty="0"/>
              <a:t>Prof. Dr.-Ing.</a:t>
            </a:r>
            <a:r>
              <a:rPr lang="de-DE" sz="1800" dirty="0"/>
              <a:t>&lt;/title&gt;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	&lt;</a:t>
            </a:r>
            <a:r>
              <a:rPr lang="de-DE" sz="1800" dirty="0" err="1"/>
              <a:t>first</a:t>
            </a:r>
            <a:r>
              <a:rPr lang="de-DE" sz="1800" dirty="0"/>
              <a:t>&gt;Robert&lt;/</a:t>
            </a:r>
            <a:r>
              <a:rPr lang="de-DE" sz="1800" dirty="0" err="1"/>
              <a:t>first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    		&lt;last&gt;Tolksdorf&lt;/last&gt;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   &lt;/</a:t>
            </a:r>
            <a:r>
              <a:rPr lang="de-DE" sz="1800" dirty="0" err="1"/>
              <a:t>name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&lt;/</a:t>
            </a:r>
            <a:r>
              <a:rPr lang="de-DE" sz="1800" dirty="0" err="1"/>
              <a:t>lecturers</a:t>
            </a:r>
            <a:r>
              <a:rPr lang="de-DE" sz="1800" dirty="0"/>
              <a:t>&gt;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&lt;</a:t>
            </a:r>
            <a:r>
              <a:rPr lang="de-DE" sz="1800" dirty="0" err="1"/>
              <a:t>date</a:t>
            </a:r>
            <a:r>
              <a:rPr lang="de-DE" sz="1800" dirty="0"/>
              <a:t>&gt;12/11/2004&lt;/</a:t>
            </a:r>
            <a:r>
              <a:rPr lang="de-DE" sz="1800" dirty="0" err="1"/>
              <a:t>date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&lt;</a:t>
            </a:r>
            <a:r>
              <a:rPr lang="de-DE" sz="1800" dirty="0" err="1"/>
              <a:t>abstract</a:t>
            </a:r>
            <a:r>
              <a:rPr lang="de-DE" sz="1800" dirty="0"/>
              <a:t>&gt;...&lt;/</a:t>
            </a:r>
            <a:r>
              <a:rPr lang="de-DE" sz="1800" dirty="0" err="1"/>
              <a:t>abstract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 &lt;/</a:t>
            </a:r>
            <a:r>
              <a:rPr lang="de-DE" sz="1800" dirty="0" err="1"/>
              <a:t>course</a:t>
            </a:r>
            <a:r>
              <a:rPr lang="de-DE" sz="1800" dirty="0"/>
              <a:t>&gt;</a:t>
            </a:r>
          </a:p>
        </p:txBody>
      </p:sp>
      <p:sp>
        <p:nvSpPr>
          <p:cNvPr id="1177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84675" y="3276600"/>
            <a:ext cx="4484688" cy="2949575"/>
          </a:xfrm>
          <a:solidFill>
            <a:srgbClr val="FFFFFF"/>
          </a:solidFill>
          <a:ln w="12700">
            <a:solidFill>
              <a:schemeClr val="folHlink"/>
            </a:solidFill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Namenskonflikt</a:t>
            </a:r>
            <a:r>
              <a:rPr lang="de-DE" dirty="0" smtClean="0"/>
              <a:t>: gleicher Name, aber unterschiedliche Bedeutung</a:t>
            </a:r>
          </a:p>
          <a:p>
            <a:pPr eaLnBrk="1" hangingPunct="1">
              <a:defRPr/>
            </a:pPr>
            <a:r>
              <a:rPr lang="de-DE" dirty="0" smtClean="0"/>
              <a:t>z.B. Titel einer Veranstaltung vs. Titel einer Person</a:t>
            </a:r>
          </a:p>
          <a:p>
            <a:pPr eaLnBrk="1" hangingPunct="1">
              <a:defRPr/>
            </a:pPr>
            <a:r>
              <a:rPr lang="de-DE" dirty="0" smtClean="0"/>
              <a:t>in einem Dokument unterschiedliche Vokabularien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901700" y="1530350"/>
            <a:ext cx="746125" cy="3968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1470025" y="2547938"/>
            <a:ext cx="746125" cy="3968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3408363" y="1520825"/>
            <a:ext cx="852487" cy="3968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3776663" y="2522538"/>
            <a:ext cx="852487" cy="3968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0038" y="1104900"/>
            <a:ext cx="4316412" cy="4970463"/>
          </a:xfrm>
          <a:noFill/>
        </p:spPr>
      </p:pic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XML</a:t>
            </a:r>
          </a:p>
        </p:txBody>
      </p:sp>
      <p:pic>
        <p:nvPicPr>
          <p:cNvPr id="199885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1103313"/>
            <a:ext cx="4316413" cy="4970462"/>
          </a:xfrm>
          <a:noFill/>
        </p:spPr>
      </p:pic>
      <p:sp>
        <p:nvSpPr>
          <p:cNvPr id="1998853" name="Rectangle 5"/>
          <p:cNvSpPr>
            <a:spLocks noChangeArrowheads="1"/>
          </p:cNvSpPr>
          <p:nvPr/>
        </p:nvSpPr>
        <p:spPr bwMode="auto">
          <a:xfrm>
            <a:off x="4895850" y="1296988"/>
            <a:ext cx="4121150" cy="498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buFontTx/>
              <a:buChar char="•"/>
            </a:pPr>
            <a:r>
              <a:rPr lang="de-DE" sz="2000"/>
              <a:t>Extensible Markup Language</a:t>
            </a:r>
          </a:p>
          <a:p>
            <a:pPr marL="342900" indent="-342900">
              <a:buFontTx/>
              <a:buChar char="•"/>
            </a:pPr>
            <a:endParaRPr lang="de-DE" sz="2000"/>
          </a:p>
          <a:p>
            <a:pPr marL="342900" indent="-342900">
              <a:buFontTx/>
              <a:buChar char="•"/>
            </a:pPr>
            <a:r>
              <a:rPr lang="de-DE" sz="2000"/>
              <a:t>erlaubt Strukturieren von Inhalten</a:t>
            </a:r>
          </a:p>
          <a:p>
            <a:pPr marL="342900" indent="-342900">
              <a:buFontTx/>
              <a:buChar char="•"/>
            </a:pPr>
            <a:endParaRPr lang="de-DE" sz="2000"/>
          </a:p>
          <a:p>
            <a:pPr marL="342900" indent="-342900">
              <a:buFontTx/>
              <a:buChar char="•"/>
            </a:pPr>
            <a:r>
              <a:rPr lang="de-DE" sz="2000"/>
              <a:t>Unterschiede zu HTML:</a:t>
            </a:r>
          </a:p>
          <a:p>
            <a:pPr marL="742950" lvl="1" indent="-285750">
              <a:buClr>
                <a:schemeClr val="tx1"/>
              </a:buClr>
              <a:buSzTx/>
              <a:buFontTx/>
              <a:buChar char="•"/>
            </a:pPr>
            <a:r>
              <a:rPr lang="de-DE" sz="2000">
                <a:solidFill>
                  <a:schemeClr val="tx1"/>
                </a:solidFill>
              </a:rPr>
              <a:t>Medienneutral</a:t>
            </a:r>
          </a:p>
          <a:p>
            <a:pPr marL="342900" indent="-342900">
              <a:buFontTx/>
              <a:buChar char="•"/>
            </a:pPr>
            <a:endParaRPr lang="de-DE" sz="2000"/>
          </a:p>
          <a:p>
            <a:pPr marL="342900" indent="-342900">
              <a:buFontTx/>
              <a:buChar char="•"/>
            </a:pPr>
            <a:r>
              <a:rPr lang="de-DE" sz="2000"/>
              <a:t>Tag-Namen &lt;name&gt;…&lt;/name&gt; beliebig</a:t>
            </a:r>
          </a:p>
          <a:p>
            <a:pPr marL="342900" indent="-342900">
              <a:buFontTx/>
              <a:buChar char="•"/>
            </a:pPr>
            <a:endParaRPr lang="de-DE" sz="2000"/>
          </a:p>
          <a:p>
            <a:pPr marL="342900" indent="-342900">
              <a:buFontTx/>
              <a:buChar char="•"/>
            </a:pPr>
            <a:r>
              <a:rPr lang="de-DE" sz="2000"/>
              <a:t>generische Auszeichnungssprache</a:t>
            </a:r>
          </a:p>
        </p:txBody>
      </p:sp>
      <p:sp>
        <p:nvSpPr>
          <p:cNvPr id="1998854" name="Rectangle 6"/>
          <p:cNvSpPr>
            <a:spLocks noChangeArrowheads="1"/>
          </p:cNvSpPr>
          <p:nvPr/>
        </p:nvSpPr>
        <p:spPr bwMode="auto">
          <a:xfrm>
            <a:off x="625475" y="2889250"/>
            <a:ext cx="592138" cy="223838"/>
          </a:xfrm>
          <a:prstGeom prst="rect">
            <a:avLst/>
          </a:prstGeom>
          <a:noFill/>
          <a:ln w="5715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98856" name="Rectangle 8"/>
          <p:cNvSpPr>
            <a:spLocks noChangeArrowheads="1"/>
          </p:cNvSpPr>
          <p:nvPr/>
        </p:nvSpPr>
        <p:spPr bwMode="auto">
          <a:xfrm>
            <a:off x="631825" y="4500563"/>
            <a:ext cx="720725" cy="225425"/>
          </a:xfrm>
          <a:prstGeom prst="rect">
            <a:avLst/>
          </a:prstGeom>
          <a:noFill/>
          <a:ln w="5715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Auflösung durch Präfixe</a:t>
            </a: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79375" y="1014413"/>
            <a:ext cx="6438900" cy="40163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 &lt;</a:t>
            </a:r>
            <a:r>
              <a:rPr lang="de-DE" sz="1800" dirty="0" err="1"/>
              <a:t>course:course</a:t>
            </a:r>
            <a:r>
              <a:rPr lang="de-DE" sz="1800" dirty="0"/>
              <a:t>&gt;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  	&lt;</a:t>
            </a:r>
            <a:r>
              <a:rPr lang="de-DE" sz="1800" dirty="0" err="1"/>
              <a:t>course:title</a:t>
            </a:r>
            <a:r>
              <a:rPr lang="de-DE" sz="1800" dirty="0"/>
              <a:t>&gt;Semantic Web&lt;/</a:t>
            </a:r>
            <a:r>
              <a:rPr lang="de-DE" sz="1800" dirty="0" err="1"/>
              <a:t>course:title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	&lt;</a:t>
            </a:r>
            <a:r>
              <a:rPr lang="de-DE" sz="1800" dirty="0" err="1"/>
              <a:t>course:lecturers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	   &lt;</a:t>
            </a:r>
            <a:r>
              <a:rPr lang="de-DE" sz="1800" dirty="0" err="1"/>
              <a:t>pers:name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	&lt;</a:t>
            </a:r>
            <a:r>
              <a:rPr lang="de-DE" sz="1800" dirty="0" err="1"/>
              <a:t>pers:title</a:t>
            </a:r>
            <a:r>
              <a:rPr lang="de-DE" sz="1800" dirty="0"/>
              <a:t>&gt;</a:t>
            </a:r>
            <a:r>
              <a:rPr lang="en-US" sz="1800" dirty="0"/>
              <a:t>Prof. Dr.-Ing.</a:t>
            </a:r>
            <a:r>
              <a:rPr lang="de-DE" sz="1800" dirty="0"/>
              <a:t>&lt;/</a:t>
            </a:r>
            <a:r>
              <a:rPr lang="de-DE" sz="1800" dirty="0" err="1"/>
              <a:t>pers:title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	&lt;</a:t>
            </a:r>
            <a:r>
              <a:rPr lang="de-DE" sz="1800" dirty="0" err="1"/>
              <a:t>pers:first</a:t>
            </a:r>
            <a:r>
              <a:rPr lang="de-DE" sz="1800" dirty="0"/>
              <a:t>&gt;Robert&lt;/</a:t>
            </a:r>
            <a:r>
              <a:rPr lang="de-DE" sz="1800" dirty="0" err="1"/>
              <a:t>pers:first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    		&lt;</a:t>
            </a:r>
            <a:r>
              <a:rPr lang="de-DE" sz="1800" dirty="0" err="1"/>
              <a:t>pers:last</a:t>
            </a:r>
            <a:r>
              <a:rPr lang="de-DE" sz="1800" dirty="0"/>
              <a:t>&gt;Tolksdorf&lt;/</a:t>
            </a:r>
            <a:r>
              <a:rPr lang="de-DE" sz="1800" dirty="0" err="1"/>
              <a:t>pers:last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   &lt;/</a:t>
            </a:r>
            <a:r>
              <a:rPr lang="de-DE" sz="1800" dirty="0" err="1"/>
              <a:t>pers:name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&lt;/</a:t>
            </a:r>
            <a:r>
              <a:rPr lang="de-DE" sz="1800" dirty="0" err="1"/>
              <a:t>course:lecturers</a:t>
            </a:r>
            <a:r>
              <a:rPr lang="de-DE" sz="1800" dirty="0"/>
              <a:t>&gt;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&lt;</a:t>
            </a:r>
            <a:r>
              <a:rPr lang="de-DE" sz="1800" dirty="0" err="1"/>
              <a:t>course:date</a:t>
            </a:r>
            <a:r>
              <a:rPr lang="de-DE" sz="1800" dirty="0"/>
              <a:t>&gt;12/11/2004&lt;/</a:t>
            </a:r>
            <a:r>
              <a:rPr lang="de-DE" sz="1800" dirty="0" err="1"/>
              <a:t>course:date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800" dirty="0"/>
              <a:t>	&lt;</a:t>
            </a:r>
            <a:r>
              <a:rPr lang="de-DE" sz="1800" dirty="0" err="1"/>
              <a:t>course:abstract</a:t>
            </a:r>
            <a:r>
              <a:rPr lang="de-DE" sz="1800" dirty="0"/>
              <a:t>&gt;...&lt;/</a:t>
            </a:r>
            <a:r>
              <a:rPr lang="de-DE" sz="1800" dirty="0" err="1"/>
              <a:t>course:abstract</a:t>
            </a:r>
            <a:r>
              <a:rPr lang="de-DE" sz="1800" dirty="0"/>
              <a:t>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1800" dirty="0"/>
              <a:t> &lt;/</a:t>
            </a:r>
            <a:r>
              <a:rPr lang="de-DE" sz="1800" dirty="0" err="1"/>
              <a:t>course:course</a:t>
            </a:r>
            <a:r>
              <a:rPr lang="de-DE" sz="1800" dirty="0"/>
              <a:t>&gt;</a:t>
            </a:r>
          </a:p>
        </p:txBody>
      </p:sp>
      <p:sp>
        <p:nvSpPr>
          <p:cNvPr id="1178628" name="Rectangle 4"/>
          <p:cNvSpPr>
            <a:spLocks noChangeArrowheads="1"/>
          </p:cNvSpPr>
          <p:nvPr/>
        </p:nvSpPr>
        <p:spPr bwMode="auto">
          <a:xfrm>
            <a:off x="5416550" y="3209925"/>
            <a:ext cx="3676650" cy="1858464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de-DE" sz="2000" dirty="0">
                <a:solidFill>
                  <a:srgbClr val="003399"/>
                </a:solidFill>
              </a:rPr>
              <a:t>Präfixe geben Kontext an: Aus welchem Bereich stammt der Name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2000" dirty="0"/>
              <a:t>z.B. </a:t>
            </a:r>
            <a:r>
              <a:rPr lang="de-DE" sz="2000" dirty="0" err="1"/>
              <a:t>pers:title</a:t>
            </a:r>
            <a:r>
              <a:rPr lang="de-DE" sz="2000" dirty="0"/>
              <a:t> vs. </a:t>
            </a:r>
            <a:r>
              <a:rPr lang="de-DE" sz="2000" dirty="0" err="1" smtClean="0"/>
              <a:t>course:title</a:t>
            </a:r>
            <a:endParaRPr lang="de-DE" sz="2000" dirty="0"/>
          </a:p>
        </p:txBody>
      </p:sp>
      <p:sp>
        <p:nvSpPr>
          <p:cNvPr id="56326" name="Oval 5"/>
          <p:cNvSpPr>
            <a:spLocks noChangeArrowheads="1"/>
          </p:cNvSpPr>
          <p:nvPr/>
        </p:nvSpPr>
        <p:spPr bwMode="auto">
          <a:xfrm>
            <a:off x="515938" y="1293813"/>
            <a:ext cx="1524000" cy="3968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27" name="Oval 6"/>
          <p:cNvSpPr>
            <a:spLocks noChangeArrowheads="1"/>
          </p:cNvSpPr>
          <p:nvPr/>
        </p:nvSpPr>
        <p:spPr bwMode="auto">
          <a:xfrm>
            <a:off x="1069975" y="2298700"/>
            <a:ext cx="1308100" cy="3968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28" name="Oval 7"/>
          <p:cNvSpPr>
            <a:spLocks noChangeArrowheads="1"/>
          </p:cNvSpPr>
          <p:nvPr/>
        </p:nvSpPr>
        <p:spPr bwMode="auto">
          <a:xfrm>
            <a:off x="4032250" y="2282825"/>
            <a:ext cx="1398588" cy="3968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3908425" y="1322388"/>
            <a:ext cx="1582738" cy="39687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6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Namensräume in XML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71563"/>
            <a:ext cx="8418513" cy="5230812"/>
          </a:xfrm>
          <a:noFill/>
        </p:spPr>
        <p:txBody>
          <a:bodyPr lIns="0" tIns="0" rIns="0" bIns="0"/>
          <a:lstStyle/>
          <a:p>
            <a:pPr marL="419100" indent="-419100" defTabSz="757238" eaLnBrk="1" hangingPunct="1"/>
            <a:r>
              <a:rPr lang="de-DE" dirty="0" smtClean="0"/>
              <a:t>WWW: Namensräume müssen global eindeutig sein.</a:t>
            </a:r>
          </a:p>
          <a:p>
            <a:pPr marL="419100" indent="-419100" defTabSz="757238" eaLnBrk="1" hangingPunct="1"/>
            <a:r>
              <a:rPr lang="de-DE" dirty="0" smtClean="0"/>
              <a:t>In XML wird Namensraum mit URI identifiziert.</a:t>
            </a:r>
          </a:p>
          <a:p>
            <a:pPr marL="419100" indent="-419100" defTabSz="757238" eaLnBrk="1" hangingPunct="1"/>
            <a:r>
              <a:rPr lang="de-DE" dirty="0" smtClean="0"/>
              <a:t>Zuerst wird Präfix bestimmter Namensraum zugeordnet, z.B.:</a:t>
            </a:r>
          </a:p>
          <a:p>
            <a:pPr marL="419100" indent="-419100" defTabSz="757238" eaLnBrk="1" hangingPunct="1"/>
            <a:endParaRPr lang="de-DE" dirty="0" smtClean="0"/>
          </a:p>
          <a:p>
            <a:pPr marL="419100" indent="-419100" defTabSz="757238" eaLnBrk="1" hangingPunct="1">
              <a:buFontTx/>
              <a:buNone/>
            </a:pPr>
            <a:r>
              <a:rPr lang="de-DE" dirty="0" smtClean="0"/>
              <a:t>			</a:t>
            </a:r>
            <a:r>
              <a:rPr lang="de-DE" dirty="0" err="1" smtClean="0"/>
              <a:t>xmlns:pers</a:t>
            </a:r>
            <a:r>
              <a:rPr lang="de-DE" dirty="0" smtClean="0"/>
              <a:t>="</a:t>
            </a:r>
            <a:r>
              <a:rPr lang="de-DE" dirty="0" smtClean="0">
                <a:hlinkClick r:id="rId3"/>
              </a:rPr>
              <a:t>http://www.w3.org/2004/pers</a:t>
            </a:r>
            <a:r>
              <a:rPr lang="de-DE" dirty="0" smtClean="0"/>
              <a:t>"</a:t>
            </a:r>
          </a:p>
          <a:p>
            <a:pPr marL="419100" indent="-419100" defTabSz="757238" eaLnBrk="1" hangingPunct="1"/>
            <a:endParaRPr lang="de-DE" dirty="0" smtClean="0"/>
          </a:p>
          <a:p>
            <a:pPr marL="419100" indent="-419100" defTabSz="757238" eaLnBrk="1" hangingPunct="1"/>
            <a:endParaRPr lang="de-DE" dirty="0" smtClean="0"/>
          </a:p>
          <a:p>
            <a:pPr marL="419100" indent="-419100" defTabSz="757238" eaLnBrk="1" hangingPunct="1"/>
            <a:endParaRPr lang="de-DE" dirty="0" smtClean="0"/>
          </a:p>
          <a:p>
            <a:pPr marL="419100" indent="-419100" defTabSz="757238" eaLnBrk="1" hangingPunct="1"/>
            <a:endParaRPr lang="de-DE" dirty="0" smtClean="0"/>
          </a:p>
          <a:p>
            <a:pPr marL="419100" indent="-419100" defTabSz="757238" eaLnBrk="1" hangingPunct="1"/>
            <a:r>
              <a:rPr lang="de-DE" dirty="0" smtClean="0"/>
              <a:t>Anschließend kann der Namensraum-Präfix einem Namen vorangestellt werden: z.B. </a:t>
            </a:r>
            <a:r>
              <a:rPr lang="de-DE" dirty="0" err="1" smtClean="0"/>
              <a:t>pers:title</a:t>
            </a:r>
            <a:endParaRPr lang="de-DE" dirty="0" smtClean="0"/>
          </a:p>
          <a:p>
            <a:pPr marL="419100" indent="-419100" defTabSz="757238" eaLnBrk="1" hangingPunct="1"/>
            <a:r>
              <a:rPr lang="de-DE" u="sng" dirty="0" smtClean="0"/>
              <a:t>Beachte</a:t>
            </a:r>
            <a:r>
              <a:rPr lang="de-DE" dirty="0" smtClean="0"/>
              <a:t>: Wahl des Präfixes egal!</a:t>
            </a:r>
            <a:endParaRPr lang="de-DE" sz="3000" dirty="0" smtClean="0"/>
          </a:p>
        </p:txBody>
      </p:sp>
      <p:sp>
        <p:nvSpPr>
          <p:cNvPr id="1298436" name="Text Box 4"/>
          <p:cNvSpPr txBox="1">
            <a:spLocks noChangeArrowheads="1"/>
          </p:cNvSpPr>
          <p:nvPr/>
        </p:nvSpPr>
        <p:spPr bwMode="auto">
          <a:xfrm>
            <a:off x="673100" y="3967163"/>
            <a:ext cx="3179763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Namensraum-Präfix</a:t>
            </a:r>
          </a:p>
        </p:txBody>
      </p:sp>
      <p:sp>
        <p:nvSpPr>
          <p:cNvPr id="1298437" name="Text Box 5"/>
          <p:cNvSpPr txBox="1">
            <a:spLocks noChangeArrowheads="1"/>
          </p:cNvSpPr>
          <p:nvPr/>
        </p:nvSpPr>
        <p:spPr bwMode="auto">
          <a:xfrm>
            <a:off x="4391025" y="3952875"/>
            <a:ext cx="435133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Namensraum-Bezeichner </a:t>
            </a:r>
            <a:r>
              <a:rPr lang="de-DE" sz="2000"/>
              <a:t>(URI)</a:t>
            </a:r>
          </a:p>
        </p:txBody>
      </p:sp>
      <p:sp>
        <p:nvSpPr>
          <p:cNvPr id="1298438" name="Rectangle 6"/>
          <p:cNvSpPr>
            <a:spLocks noChangeArrowheads="1"/>
          </p:cNvSpPr>
          <p:nvPr/>
        </p:nvSpPr>
        <p:spPr bwMode="auto">
          <a:xfrm>
            <a:off x="2733675" y="2992438"/>
            <a:ext cx="647700" cy="395287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98439" name="Rectangle 7"/>
          <p:cNvSpPr>
            <a:spLocks noChangeArrowheads="1"/>
          </p:cNvSpPr>
          <p:nvPr/>
        </p:nvSpPr>
        <p:spPr bwMode="auto">
          <a:xfrm>
            <a:off x="3575050" y="2998788"/>
            <a:ext cx="4568825" cy="395287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298440" name="AutoShape 8"/>
          <p:cNvCxnSpPr>
            <a:cxnSpLocks noChangeShapeType="1"/>
            <a:stCxn id="1298436" idx="0"/>
            <a:endCxn id="1298438" idx="2"/>
          </p:cNvCxnSpPr>
          <p:nvPr/>
        </p:nvCxnSpPr>
        <p:spPr bwMode="auto">
          <a:xfrm flipV="1">
            <a:off x="2263775" y="3387725"/>
            <a:ext cx="79375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cxnSp>
        <p:nvCxnSpPr>
          <p:cNvPr id="1298441" name="AutoShape 9"/>
          <p:cNvCxnSpPr>
            <a:cxnSpLocks noChangeShapeType="1"/>
            <a:stCxn id="1298437" idx="0"/>
            <a:endCxn id="1298439" idx="2"/>
          </p:cNvCxnSpPr>
          <p:nvPr/>
        </p:nvCxnSpPr>
        <p:spPr bwMode="auto">
          <a:xfrm rot="16200000" flipV="1">
            <a:off x="5934076" y="3319462"/>
            <a:ext cx="558800" cy="708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sp>
        <p:nvSpPr>
          <p:cNvPr id="1298442" name="Rectangle 10"/>
          <p:cNvSpPr>
            <a:spLocks noChangeArrowheads="1"/>
          </p:cNvSpPr>
          <p:nvPr/>
        </p:nvSpPr>
        <p:spPr bwMode="auto">
          <a:xfrm>
            <a:off x="1674813" y="3009900"/>
            <a:ext cx="920750" cy="3635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98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9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9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9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9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9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436" grpId="0" animBg="1"/>
      <p:bldP spid="1298437" grpId="0" animBg="1"/>
      <p:bldP spid="1298438" grpId="0" animBg="1"/>
      <p:bldP spid="1298439" grpId="0" animBg="1"/>
      <p:bldP spid="1298442" grpId="0" animBg="1"/>
      <p:bldP spid="129844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xmlns</a:t>
            </a:r>
            <a:r>
              <a:rPr lang="de-DE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="URI"</a:t>
            </a:r>
            <a:r>
              <a:rPr lang="de-DE" sz="2400" dirty="0" smtClean="0">
                <a:latin typeface="Times" pitchFamily="18" charset="0"/>
              </a:rPr>
              <a:t> </a:t>
            </a:r>
            <a:r>
              <a:rPr lang="de-DE" sz="2400" dirty="0" smtClean="0"/>
              <a:t>statt </a:t>
            </a:r>
            <a:r>
              <a:rPr lang="de-DE" sz="2400" dirty="0" err="1" smtClean="0"/>
              <a:t>xmlns:prefix</a:t>
            </a:r>
            <a:r>
              <a:rPr lang="de-DE" sz="2400" dirty="0" smtClean="0"/>
              <a:t>="URI"</a:t>
            </a:r>
          </a:p>
          <a:p>
            <a:pPr eaLnBrk="1" hangingPunct="1">
              <a:defRPr/>
            </a:pPr>
            <a:r>
              <a:rPr lang="de-DE" sz="2400" dirty="0" smtClean="0"/>
              <a:t>Namensraum-Präfix kann weggelassen werden.</a:t>
            </a:r>
          </a:p>
          <a:p>
            <a:pPr eaLnBrk="1" hangingPunct="1">
              <a:defRPr/>
            </a:pPr>
            <a:endParaRPr lang="de-DE" sz="2400" dirty="0" smtClean="0"/>
          </a:p>
          <a:p>
            <a:pPr eaLnBrk="1" hangingPunct="1">
              <a:defRPr/>
            </a:pPr>
            <a:r>
              <a:rPr lang="de-DE" sz="2400" dirty="0" smtClean="0"/>
              <a:t>Standard-Namensraum gilt für das Element, wo er definiert ist.</a:t>
            </a:r>
          </a:p>
          <a:p>
            <a:pPr eaLnBrk="1" hangingPunct="1">
              <a:defRPr/>
            </a:pPr>
            <a:r>
              <a:rPr lang="de-DE" sz="2400" dirty="0" smtClean="0"/>
              <a:t>Kind-Elemente erben Standard-Namensraum von ihrem Eltern-Element.</a:t>
            </a:r>
          </a:p>
          <a:p>
            <a:pPr eaLnBrk="1" hangingPunct="1">
              <a:defRPr/>
            </a:pPr>
            <a:r>
              <a:rPr lang="de-DE" sz="2400" dirty="0" smtClean="0"/>
              <a:t>Ausnahme: Standard-Namensraum wird überschrieben</a:t>
            </a:r>
          </a:p>
          <a:p>
            <a:pPr eaLnBrk="1" hangingPunct="1">
              <a:defRPr/>
            </a:pPr>
            <a:r>
              <a:rPr lang="de-DE" sz="2400" u="sng" dirty="0" smtClean="0"/>
              <a:t>Beachte</a:t>
            </a:r>
            <a:r>
              <a:rPr lang="de-DE" sz="2400" dirty="0" smtClean="0"/>
              <a:t>: Standardnamensräume gelten nicht für Attribute</a:t>
            </a:r>
          </a:p>
        </p:txBody>
      </p:sp>
      <p:sp>
        <p:nvSpPr>
          <p:cNvPr id="60420" name="Rectangle 12"/>
          <p:cNvSpPr>
            <a:spLocks noChangeArrowheads="1"/>
          </p:cNvSpPr>
          <p:nvPr/>
        </p:nvSpPr>
        <p:spPr bwMode="auto">
          <a:xfrm>
            <a:off x="250825" y="0"/>
            <a:ext cx="7345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de-DE" sz="2400">
                <a:solidFill>
                  <a:schemeClr val="tx2"/>
                </a:solidFill>
              </a:rPr>
              <a:t>Standard-Namensraum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130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 smtClean="0"/>
              <a:t>Element- oder Attribut-Name heißt </a:t>
            </a:r>
            <a:r>
              <a:rPr 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namensraumeingeschränkt</a:t>
            </a:r>
            <a:r>
              <a:rPr lang="de-DE" sz="2400" dirty="0" smtClean="0"/>
              <a:t> (</a:t>
            </a:r>
            <a:r>
              <a:rPr lang="de-DE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qualified</a:t>
            </a:r>
            <a:r>
              <a:rPr lang="de-DE" sz="2400" dirty="0" smtClean="0"/>
              <a:t>), wenn er einem Namensraum zugeordnet ist.</a:t>
            </a:r>
          </a:p>
          <a:p>
            <a:pPr eaLnBrk="1" hangingPunct="1">
              <a:defRPr/>
            </a:pPr>
            <a:endParaRPr lang="de-DE" sz="2400" dirty="0" smtClean="0"/>
          </a:p>
          <a:p>
            <a:pPr eaLnBrk="1" hangingPunct="1">
              <a:defRPr/>
            </a:pPr>
            <a:r>
              <a:rPr lang="de-DE" sz="2400" dirty="0" smtClean="0"/>
              <a:t>Einschränkung vom Element-Namensraum:</a:t>
            </a:r>
          </a:p>
          <a:p>
            <a:pPr lvl="1" eaLnBrk="1" hangingPunct="1"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AutoNum type="arabicPeriod"/>
              <a:defRPr/>
            </a:pPr>
            <a:r>
              <a:rPr lang="de-DE" sz="2200" dirty="0" smtClean="0"/>
              <a:t>Standard-Namensraum festlegen</a:t>
            </a:r>
          </a:p>
          <a:p>
            <a:pPr lvl="1" eaLnBrk="1" hangingPunct="1"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AutoNum type="arabicPeriod"/>
              <a:defRPr/>
            </a:pPr>
            <a:r>
              <a:rPr lang="de-DE" sz="2200" dirty="0" smtClean="0"/>
              <a:t>Namensraum-Präfix voranstellen</a:t>
            </a:r>
          </a:p>
          <a:p>
            <a:pPr lvl="1" eaLnBrk="1" hangingPunct="1"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de-DE" sz="2200" dirty="0" smtClean="0"/>
          </a:p>
          <a:p>
            <a:pPr eaLnBrk="1" hangingPunct="1">
              <a:defRPr/>
            </a:pPr>
            <a:r>
              <a:rPr lang="de-DE" sz="2400" dirty="0" smtClean="0"/>
              <a:t>Einschränkung vom Attribut-Namensraum:</a:t>
            </a:r>
          </a:p>
          <a:p>
            <a:pPr lvl="1" eaLnBrk="1" hangingPunct="1"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AutoNum type="arabicPeriod"/>
              <a:defRPr/>
            </a:pPr>
            <a:r>
              <a:rPr lang="de-DE" sz="2200" dirty="0" smtClean="0"/>
              <a:t>Namensraum-Präfix voranstellen</a:t>
            </a:r>
          </a:p>
          <a:p>
            <a:pPr lvl="1" eaLnBrk="1" hangingPunct="1">
              <a:spcBef>
                <a:spcPct val="30000"/>
              </a:spcBef>
              <a:buClr>
                <a:schemeClr val="folHlink"/>
              </a:buClr>
              <a:buFont typeface="Wingdings" pitchFamily="2" charset="2"/>
              <a:buAutoNum type="arabicPeriod"/>
              <a:defRPr/>
            </a:pPr>
            <a:endParaRPr lang="de-DE" sz="2200" dirty="0" smtClean="0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250825" y="0"/>
            <a:ext cx="7345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de-DE" sz="2400">
                <a:solidFill>
                  <a:schemeClr val="tx2"/>
                </a:solidFill>
              </a:rPr>
              <a:t>Qualified vs. Unqualified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 smtClean="0"/>
              <a:t>XPath</a:t>
            </a:r>
            <a:endParaRPr lang="de-DE" dirty="0" smtClean="0"/>
          </a:p>
        </p:txBody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z="2400" dirty="0" smtClean="0"/>
          </a:p>
          <a:p>
            <a:pPr eaLnBrk="1" hangingPunct="1">
              <a:defRPr/>
            </a:pPr>
            <a:r>
              <a:rPr lang="de-DE" sz="2400" dirty="0" smtClean="0"/>
              <a:t>ähnliches Modell wie in DOM</a:t>
            </a:r>
          </a:p>
          <a:p>
            <a:pPr lvl="1" eaLnBrk="1" hangingPunct="1">
              <a:defRPr/>
            </a:pPr>
            <a:r>
              <a:rPr lang="de-DE" sz="2200" dirty="0" smtClean="0"/>
              <a:t>XML-Dokument als Baum mit Elementen, Attributen und PCDATA als Knoten</a:t>
            </a:r>
            <a:endParaRPr lang="de-DE" sz="2200" dirty="0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de-DE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virtuelle Dokument-Wurzel (Wurzelknoten)</a:t>
            </a:r>
            <a:r>
              <a:rPr lang="de-DE" sz="2400" dirty="0" smtClean="0"/>
              <a:t>: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de-DE" sz="2400" dirty="0" smtClean="0"/>
              <a:t>	durch </a:t>
            </a:r>
            <a:r>
              <a:rPr lang="de-DE" sz="2400" dirty="0" smtClean="0">
                <a:latin typeface="Times" pitchFamily="18" charset="0"/>
              </a:rPr>
              <a:t>"</a:t>
            </a:r>
            <a:r>
              <a:rPr 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de-DE" sz="2400" dirty="0" smtClean="0">
                <a:latin typeface="Times" pitchFamily="18" charset="0"/>
              </a:rPr>
              <a:t>"</a:t>
            </a:r>
            <a:r>
              <a:rPr lang="de-DE" sz="2400" dirty="0" smtClean="0"/>
              <a:t> repräsentiert (links von </a:t>
            </a:r>
            <a:r>
              <a:rPr lang="de-DE" sz="2400" dirty="0" smtClean="0">
                <a:latin typeface="Times" pitchFamily="18" charset="0"/>
              </a:rPr>
              <a:t>"/"</a:t>
            </a:r>
            <a:r>
              <a:rPr lang="de-DE" sz="2400" dirty="0" smtClean="0"/>
              <a:t> steht nichts)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ð"/>
              <a:defRPr/>
            </a:pPr>
            <a:r>
              <a:rPr lang="de-DE" sz="2200" dirty="0" smtClean="0"/>
              <a:t>Wurzel-Element immer Kind von </a:t>
            </a:r>
            <a:r>
              <a:rPr lang="de-DE" sz="2200" dirty="0" smtClean="0">
                <a:latin typeface="Times" pitchFamily="18" charset="0"/>
              </a:rPr>
              <a:t>"/"</a:t>
            </a:r>
            <a:r>
              <a:rPr lang="de-DE" sz="2200" dirty="0" smtClean="0"/>
              <a:t>: 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de-DE" sz="2400" dirty="0" smtClean="0"/>
              <a:t>	z.B. /</a:t>
            </a:r>
            <a:r>
              <a:rPr lang="de-DE" sz="2400" dirty="0" err="1" smtClean="0"/>
              <a:t>root</a:t>
            </a:r>
            <a:endParaRPr lang="de-DE" sz="2400" dirty="0" smtClean="0"/>
          </a:p>
          <a:p>
            <a:pPr eaLnBrk="1" hangingPunct="1">
              <a:defRPr/>
            </a:pPr>
            <a:endParaRPr lang="de-DE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147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Dokumentenreihenfolge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71563"/>
            <a:ext cx="8407400" cy="5257800"/>
          </a:xfrm>
        </p:spPr>
        <p:txBody>
          <a:bodyPr/>
          <a:lstStyle/>
          <a:p>
            <a:pPr eaLnBrk="1" hangingPunct="1"/>
            <a:r>
              <a:rPr lang="de-DE" sz="2400" smtClean="0"/>
              <a:t>Baummodell als Basis</a:t>
            </a:r>
          </a:p>
          <a:p>
            <a:pPr eaLnBrk="1" hangingPunct="1"/>
            <a:r>
              <a:rPr lang="de-DE" sz="2400" smtClean="0"/>
              <a:t>feste Dokumentreihenfoge (document order) </a:t>
            </a:r>
            <a:r>
              <a:rPr lang="de-DE" sz="2400" smtClean="0">
                <a:sym typeface="Wingdings" pitchFamily="2" charset="2"/>
              </a:rPr>
              <a:t>= Reihenfolge der Start-Tags im Dokument</a:t>
            </a:r>
            <a:endParaRPr lang="de-DE" sz="2400" smtClean="0"/>
          </a:p>
          <a:p>
            <a:pPr eaLnBrk="1" hangingPunct="1"/>
            <a:r>
              <a:rPr lang="de-DE" sz="2400" smtClean="0"/>
              <a:t>Tiefensuche</a:t>
            </a:r>
          </a:p>
          <a:p>
            <a:pPr eaLnBrk="1" hangingPunct="1"/>
            <a:endParaRPr lang="de-DE" sz="2400" smtClean="0"/>
          </a:p>
        </p:txBody>
      </p:sp>
      <p:graphicFrame>
        <p:nvGraphicFramePr>
          <p:cNvPr id="1476684" name="Object 76"/>
          <p:cNvGraphicFramePr>
            <a:graphicFrameLocks noChangeAspect="1"/>
          </p:cNvGraphicFramePr>
          <p:nvPr/>
        </p:nvGraphicFramePr>
        <p:xfrm>
          <a:off x="1838325" y="2284413"/>
          <a:ext cx="4676775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4" imgW="5807029" imgH="5087007" progId="Visio.Drawing.11">
                  <p:embed/>
                </p:oleObj>
              </mc:Choice>
              <mc:Fallback>
                <p:oleObj name="Visio" r:id="rId4" imgW="5807029" imgH="5087007" progId="Visio.Drawing.11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2284413"/>
                        <a:ext cx="4676775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6687" name="Object 79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3563" y="2259013"/>
          <a:ext cx="4022725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Visio" r:id="rId6" imgW="4906947" imgH="2926699" progId="Visio.Drawing.11">
                  <p:embed/>
                </p:oleObj>
              </mc:Choice>
              <mc:Fallback>
                <p:oleObj name="Visio" r:id="rId6" imgW="4906947" imgH="2926699" progId="Visio.Drawing.11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2259013"/>
                        <a:ext cx="4022725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6615" name="Rectangle 7"/>
          <p:cNvSpPr>
            <a:spLocks noChangeArrowheads="1"/>
          </p:cNvSpPr>
          <p:nvPr/>
        </p:nvSpPr>
        <p:spPr bwMode="auto">
          <a:xfrm>
            <a:off x="5348288" y="4021138"/>
            <a:ext cx="3444875" cy="201771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400"/>
              <a:t>&lt;buch&gt;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400"/>
              <a:t>  &lt;autoren&gt;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400"/>
              <a:t>    &lt;name&gt; Anna Baum&lt;/name&gt;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400"/>
              <a:t>    &lt;name&gt;Hans Gruber&lt;/name&gt;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400"/>
              <a:t>  &lt;/autoren&gt;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400"/>
              <a:t>   &lt;titel&gt;Ein Buch&lt;/titel&gt;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400"/>
              <a:t>   &lt;preis&gt;45&lt;/preis&gt;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400"/>
              <a:t>&lt;/buch&gt;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5314950" y="5235575"/>
            <a:ext cx="211138" cy="211138"/>
          </a:xfrm>
          <a:prstGeom prst="ellipse">
            <a:avLst/>
          </a:prstGeom>
          <a:solidFill>
            <a:srgbClr val="1260BE"/>
          </a:solidFill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de-DE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" name="Ellipse 10"/>
          <p:cNvSpPr/>
          <p:nvPr/>
        </p:nvSpPr>
        <p:spPr bwMode="auto">
          <a:xfrm>
            <a:off x="5207000" y="4081463"/>
            <a:ext cx="211138" cy="211137"/>
          </a:xfrm>
          <a:prstGeom prst="ellipse">
            <a:avLst/>
          </a:prstGeom>
          <a:solidFill>
            <a:srgbClr val="1260BE"/>
          </a:solidFill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de-DE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5299075" y="4314825"/>
            <a:ext cx="211138" cy="209550"/>
          </a:xfrm>
          <a:prstGeom prst="ellipse">
            <a:avLst/>
          </a:prstGeom>
          <a:solidFill>
            <a:srgbClr val="1260BE"/>
          </a:solidFill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de-DE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Ellipse 12"/>
          <p:cNvSpPr/>
          <p:nvPr/>
        </p:nvSpPr>
        <p:spPr bwMode="auto">
          <a:xfrm>
            <a:off x="5441950" y="4537075"/>
            <a:ext cx="209550" cy="211138"/>
          </a:xfrm>
          <a:prstGeom prst="ellipse">
            <a:avLst/>
          </a:prstGeom>
          <a:solidFill>
            <a:srgbClr val="1260BE"/>
          </a:solidFill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de-DE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Ellipse 13"/>
          <p:cNvSpPr/>
          <p:nvPr/>
        </p:nvSpPr>
        <p:spPr bwMode="auto">
          <a:xfrm>
            <a:off x="5453063" y="4779963"/>
            <a:ext cx="211137" cy="211137"/>
          </a:xfrm>
          <a:prstGeom prst="ellipse">
            <a:avLst/>
          </a:prstGeom>
          <a:solidFill>
            <a:srgbClr val="1260BE"/>
          </a:solidFill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de-DE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Ellipse 14"/>
          <p:cNvSpPr/>
          <p:nvPr/>
        </p:nvSpPr>
        <p:spPr bwMode="auto">
          <a:xfrm>
            <a:off x="5316538" y="5478463"/>
            <a:ext cx="211137" cy="211137"/>
          </a:xfrm>
          <a:prstGeom prst="ellipse">
            <a:avLst/>
          </a:prstGeom>
          <a:solidFill>
            <a:srgbClr val="1260BE"/>
          </a:solidFill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de-DE" sz="1400" dirty="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6615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150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Zugriff auf Elemente und Attribute</a:t>
            </a:r>
          </a:p>
        </p:txBody>
      </p:sp>
      <p:sp>
        <p:nvSpPr>
          <p:cNvPr id="150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z="2400" smtClean="0"/>
          </a:p>
          <a:p>
            <a:pPr eaLnBrk="1" hangingPunct="1">
              <a:defRPr/>
            </a:pPr>
            <a:r>
              <a:rPr lang="de-DE" sz="2400" smtClean="0"/>
              <a:t>Elemente werden einfach </a:t>
            </a: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über ihren Namen</a:t>
            </a:r>
            <a:r>
              <a:rPr lang="de-DE" sz="2400" smtClean="0"/>
              <a:t> identifiziert:</a:t>
            </a:r>
          </a:p>
          <a:p>
            <a:pPr eaLnBrk="1" hangingPunct="1">
              <a:buFontTx/>
              <a:buNone/>
              <a:defRPr/>
            </a:pPr>
            <a:r>
              <a:rPr lang="de-DE" sz="2400" smtClean="0"/>
              <a:t>		z.B. </a:t>
            </a:r>
            <a:r>
              <a:rPr lang="de-DE" sz="2400" b="1" smtClean="0"/>
              <a:t>order  </a:t>
            </a:r>
            <a:r>
              <a:rPr lang="de-DE" sz="2400" smtClean="0"/>
              <a:t>oder order/</a:t>
            </a:r>
            <a:r>
              <a:rPr lang="de-DE" sz="2400" b="1" smtClean="0"/>
              <a:t>item</a:t>
            </a:r>
          </a:p>
          <a:p>
            <a:pPr eaLnBrk="1" hangingPunct="1">
              <a:defRPr/>
            </a:pPr>
            <a:endParaRPr lang="de-DE" sz="2400" b="1" smtClean="0">
              <a:latin typeface="Times" pitchFamily="18" charset="0"/>
            </a:endParaRPr>
          </a:p>
          <a:p>
            <a:pPr eaLnBrk="1" hangingPunct="1">
              <a:defRPr/>
            </a:pPr>
            <a:r>
              <a:rPr lang="de-DE" sz="2400" smtClean="0"/>
              <a:t>Attribute werden mit </a:t>
            </a:r>
            <a:r>
              <a:rPr lang="de-DE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"@name"</a:t>
            </a:r>
            <a:r>
              <a:rPr lang="de-DE" sz="2400" smtClean="0"/>
              <a:t> identifiziert: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de-DE" sz="2400" smtClean="0"/>
              <a:t>		z.B. </a:t>
            </a:r>
            <a:r>
              <a:rPr lang="de-DE" sz="2400" b="1" smtClean="0"/>
              <a:t>@id</a:t>
            </a:r>
            <a:r>
              <a:rPr lang="de-DE" sz="2400" smtClean="0"/>
              <a:t>  oder  order/</a:t>
            </a:r>
            <a:r>
              <a:rPr lang="de-DE" sz="2400" b="1" smtClean="0"/>
              <a:t>@id</a:t>
            </a:r>
          </a:p>
          <a:p>
            <a:pPr eaLnBrk="1" hangingPunct="1">
              <a:defRPr/>
            </a:pPr>
            <a:endParaRPr lang="de-DE" smtClean="0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700588" y="4230688"/>
            <a:ext cx="4078287" cy="182721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/>
              <a:t>&lt;?xml version=“...“ encoding=“…“?&gt;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/>
              <a:t>&lt;order id=“O56“&gt;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/>
              <a:t>  &lt;item item-id=“E16-2“&gt;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/>
              <a:t>    &lt;name&gt;buch&lt;/name&gt;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/>
              <a:t>   &lt;/item&gt;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/>
              <a:t>&lt;/order&gt;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Was ist XSLT?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in XML beschriebene Sprache zur Transformation von XML-Dokumenten</a:t>
            </a:r>
          </a:p>
          <a:p>
            <a:endParaRPr lang="de-DE" smtClean="0"/>
          </a:p>
          <a:p>
            <a:r>
              <a:rPr lang="en-US" smtClean="0"/>
              <a:t>eine beschreibende Sprache</a:t>
            </a:r>
          </a:p>
          <a:p>
            <a:endParaRPr lang="de-DE" smtClean="0"/>
          </a:p>
          <a:p>
            <a:r>
              <a:rPr lang="de-DE" smtClean="0"/>
              <a:t>XSLT-Programme (stylesheets) haben XML-Syntax</a:t>
            </a:r>
          </a:p>
          <a:p>
            <a:pPr lvl="1"/>
            <a:r>
              <a:rPr lang="de-DE" smtClean="0"/>
              <a:t> plattformunabhängig</a:t>
            </a:r>
          </a:p>
          <a:p>
            <a:endParaRPr lang="de-DE" smtClean="0"/>
          </a:p>
          <a:p>
            <a:r>
              <a:rPr lang="de-DE" smtClean="0"/>
              <a:t>erlaubt XML-Dokumente in beliebige Textformate zu transformieren:</a:t>
            </a:r>
          </a:p>
          <a:p>
            <a:pPr lvl="1"/>
            <a:r>
              <a:rPr lang="de-DE" smtClean="0"/>
              <a:t>XML </a:t>
            </a:r>
            <a:r>
              <a:rPr lang="de-DE" smtClean="0">
                <a:sym typeface="Wingdings" pitchFamily="2" charset="2"/>
              </a:rPr>
              <a:t> XML/HTML/XHTML/WML/RTF/ASCII …</a:t>
            </a:r>
          </a:p>
          <a:p>
            <a:endParaRPr lang="en-US" smtClean="0"/>
          </a:p>
          <a:p>
            <a:r>
              <a:rPr lang="en-US" smtClean="0"/>
              <a:t>W3C-Standard </a:t>
            </a:r>
            <a:r>
              <a:rPr lang="de-DE" smtClean="0"/>
              <a:t>seit </a:t>
            </a:r>
            <a:r>
              <a:rPr lang="en-US" smtClean="0"/>
              <a:t>1999</a:t>
            </a:r>
            <a:endParaRPr lang="de-DE" smtClean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Funktionsweise des XSLT-Prozessors</a:t>
            </a:r>
            <a:endParaRPr lang="en-US" smtClean="0"/>
          </a:p>
        </p:txBody>
      </p:sp>
      <p:sp>
        <p:nvSpPr>
          <p:cNvPr id="1593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  <a:defRPr/>
            </a:pPr>
            <a:r>
              <a:rPr lang="de-DE" dirty="0" smtClean="0"/>
              <a:t>K := Dokument-Wurzel ("/") des Ursprungsdokumentes</a:t>
            </a:r>
          </a:p>
          <a:p>
            <a:pPr marL="457200" indent="-457200">
              <a:buFont typeface="+mj-lt"/>
              <a:buAutoNum type="alphaLcParenR"/>
              <a:defRPr/>
            </a:pPr>
            <a:endParaRPr lang="de-DE" dirty="0" smtClean="0"/>
          </a:p>
          <a:p>
            <a:pPr marL="457200" indent="-457200">
              <a:buFont typeface="+mj-lt"/>
              <a:buAutoNum type="alphaLcParenR"/>
              <a:defRPr/>
            </a:pPr>
            <a:r>
              <a:rPr lang="de-DE" dirty="0" smtClean="0"/>
              <a:t>Identifiziere alle Templates, die auf K anwendbar sind.</a:t>
            </a:r>
          </a:p>
          <a:p>
            <a:pPr marL="857250" lvl="1" indent="-342900">
              <a:buFont typeface="Verdana" pitchFamily="34" charset="0"/>
              <a:buAutoNum type="arabicPeriod"/>
              <a:defRPr/>
            </a:pPr>
            <a:r>
              <a:rPr lang="de-DE" dirty="0" smtClean="0"/>
              <a:t>Ist genau ein Template anwendbar</a:t>
            </a:r>
          </a:p>
          <a:p>
            <a:pPr lvl="2">
              <a:defRPr/>
            </a:pPr>
            <a:r>
              <a:rPr lang="de-DE" dirty="0" smtClean="0"/>
              <a:t>wende es an</a:t>
            </a:r>
          </a:p>
          <a:p>
            <a:pPr lvl="2">
              <a:defRPr/>
            </a:pPr>
            <a:r>
              <a:rPr lang="de-DE" dirty="0" smtClean="0"/>
              <a:t>Fertig.</a:t>
            </a:r>
          </a:p>
          <a:p>
            <a:pPr marL="857250" lvl="1" indent="-342900">
              <a:buFont typeface="Verdana" pitchFamily="34" charset="0"/>
              <a:buAutoNum type="arabicPeriod"/>
              <a:defRPr/>
            </a:pPr>
            <a:r>
              <a:rPr lang="de-DE" dirty="0" smtClean="0"/>
              <a:t>Sind mehre Templates anwendbar, dann  </a:t>
            </a:r>
          </a:p>
          <a:p>
            <a:pPr lvl="2">
              <a:defRPr/>
            </a:pPr>
            <a:r>
              <a:rPr lang="de-DE" dirty="0" smtClean="0"/>
              <a:t>wende das speziellste an</a:t>
            </a:r>
          </a:p>
          <a:p>
            <a:pPr lvl="3">
              <a:defRPr/>
            </a:pPr>
            <a:r>
              <a:rPr lang="de-DE" dirty="0" smtClean="0"/>
              <a:t>z.B. ist "/order" spezieller als "/*".</a:t>
            </a:r>
          </a:p>
          <a:p>
            <a:pPr lvl="2">
              <a:defRPr/>
            </a:pPr>
            <a:r>
              <a:rPr lang="de-DE" dirty="0" smtClean="0"/>
              <a:t>Fertig.</a:t>
            </a:r>
          </a:p>
          <a:p>
            <a:pPr marL="857250" lvl="1" indent="-342900">
              <a:buFont typeface="Verdana" pitchFamily="34" charset="0"/>
              <a:buAutoNum type="arabicPeriod"/>
              <a:defRPr/>
            </a:pPr>
            <a:r>
              <a:rPr lang="de-DE" dirty="0" smtClean="0"/>
              <a:t>Ist kein Template anwendbar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de-DE" dirty="0" smtClean="0"/>
              <a:t>wiederhole b) für alle Kinder K' mit K := K'.</a:t>
            </a:r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8359775" y="6057900"/>
            <a:ext cx="327025" cy="30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>
              <a:latin typeface="Verdana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8018463" y="1900238"/>
            <a:ext cx="327025" cy="300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>
              <a:latin typeface="Verdan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Template-Konflikte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mehrere Templates auf den gleichen Knoten anwendbar </a:t>
            </a:r>
          </a:p>
          <a:p>
            <a:endParaRPr lang="de-DE" smtClean="0"/>
          </a:p>
          <a:p>
            <a:r>
              <a:rPr lang="de-DE" smtClean="0"/>
              <a:t>Lösung </a:t>
            </a:r>
            <a:r>
              <a:rPr lang="de-DE" smtClean="0">
                <a:sym typeface="Wingdings" pitchFamily="2" charset="2"/>
              </a:rPr>
              <a:t> </a:t>
            </a:r>
            <a:r>
              <a:rPr lang="de-DE" smtClean="0"/>
              <a:t>Prioritätsregeln:</a:t>
            </a:r>
          </a:p>
          <a:p>
            <a:pPr marL="914400" lvl="1" indent="-457200">
              <a:buFont typeface="Verdana" pitchFamily="34" charset="0"/>
              <a:buAutoNum type="arabicPeriod"/>
            </a:pPr>
            <a:r>
              <a:rPr lang="de-DE" smtClean="0"/>
              <a:t>Eine spezifische Information hat Vorrang vor einer Regel für allgemeinere Information</a:t>
            </a:r>
          </a:p>
          <a:p>
            <a:pPr lvl="2">
              <a:buFontTx/>
              <a:buNone/>
            </a:pPr>
            <a:r>
              <a:rPr lang="de-DE" smtClean="0"/>
              <a:t>	Beispiel:	match=“/buch/authors/autor“</a:t>
            </a:r>
          </a:p>
          <a:p>
            <a:pPr lvl="2">
              <a:buFontTx/>
              <a:buNone/>
            </a:pPr>
            <a:r>
              <a:rPr lang="de-DE" smtClean="0"/>
              <a:t>			match=“//autor“</a:t>
            </a:r>
          </a:p>
          <a:p>
            <a:pPr marL="914400" lvl="1" indent="-457200">
              <a:buFont typeface="Verdana" pitchFamily="34" charset="0"/>
              <a:buAutoNum type="arabicPeriod"/>
            </a:pPr>
            <a:r>
              <a:rPr lang="de-DE" smtClean="0"/>
              <a:t>Suchmuster mit Wildcards (* oder @*) sind allgemeiner als entsprechende Muster ohne Wildecards</a:t>
            </a:r>
          </a:p>
          <a:p>
            <a:pPr marL="914400" lvl="1" indent="-457200">
              <a:buFont typeface="Verdana" pitchFamily="34" charset="0"/>
              <a:buAutoNum type="arabicPeriod"/>
            </a:pPr>
            <a:r>
              <a:rPr lang="de-DE" smtClean="0"/>
              <a:t>Nur wenn 1. &amp; 2. nicht zutreffen </a:t>
            </a:r>
            <a:r>
              <a:rPr lang="de-DE" smtClean="0">
                <a:sym typeface="Wingdings" pitchFamily="2" charset="2"/>
              </a:rPr>
              <a:t> </a:t>
            </a:r>
            <a:br>
              <a:rPr lang="de-DE" smtClean="0">
                <a:sym typeface="Wingdings" pitchFamily="2" charset="2"/>
              </a:rPr>
            </a:br>
            <a:r>
              <a:rPr lang="de-DE" smtClean="0">
                <a:sym typeface="Wingdings" pitchFamily="2" charset="2"/>
              </a:rPr>
              <a:t>Reihenfolge der Templates entscheidend</a:t>
            </a:r>
          </a:p>
          <a:p>
            <a:pPr marL="914400" lvl="1" indent="-457200">
              <a:buFont typeface="Verdana" pitchFamily="34" charset="0"/>
              <a:buAutoNum type="arabicPeriod"/>
            </a:pPr>
            <a:r>
              <a:rPr lang="de-DE" smtClean="0">
                <a:sym typeface="Wingdings" pitchFamily="2" charset="2"/>
              </a:rPr>
              <a:t>Priorität der Templates durch Attribut priority bestimmbar</a:t>
            </a:r>
          </a:p>
          <a:p>
            <a:pPr lvl="2"/>
            <a:r>
              <a:rPr lang="de-DE" smtClean="0"/>
              <a:t>Standard = 0</a:t>
            </a:r>
          </a:p>
          <a:p>
            <a:pPr lvl="2"/>
            <a:r>
              <a:rPr lang="de-DE" smtClean="0"/>
              <a:t>niedrigere Priorität &lt; 0 &lt; höhere Priorität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277938"/>
            <a:ext cx="8453437" cy="4999037"/>
          </a:xfrm>
        </p:spPr>
        <p:txBody>
          <a:bodyPr/>
          <a:lstStyle/>
          <a:p>
            <a:pPr marL="419100" indent="-419100" eaLnBrk="1" hangingPunct="1">
              <a:defRPr/>
            </a:pPr>
            <a:r>
              <a:rPr lang="de-DE" sz="2400" u="sng" dirty="0" smtClean="0"/>
              <a:t>Beispiel</a:t>
            </a:r>
            <a:r>
              <a:rPr lang="de-DE" sz="2400" dirty="0" smtClean="0"/>
              <a:t>:</a:t>
            </a:r>
          </a:p>
          <a:p>
            <a:pPr marL="419100" indent="-419100" eaLnBrk="1" hangingPunct="1">
              <a:defRPr/>
            </a:pPr>
            <a:r>
              <a:rPr lang="de-DE" sz="2400" dirty="0" smtClean="0"/>
              <a:t>einfacher Text ohne Kind-Elemente</a:t>
            </a:r>
          </a:p>
          <a:p>
            <a:pPr marL="419100" indent="-419100" eaLnBrk="1" hangingPunct="1">
              <a:buFontTx/>
              <a:buNone/>
              <a:defRPr/>
            </a:pPr>
            <a:r>
              <a:rPr 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Kind-Element</a:t>
            </a:r>
            <a:r>
              <a:rPr lang="de-DE" sz="2400" dirty="0" smtClean="0"/>
              <a:t>: Element, das im Inhalt eines Elementes vorkommt </a:t>
            </a:r>
          </a:p>
          <a:p>
            <a:pPr marL="419100" indent="-419100" eaLnBrk="1" hangingPunct="1">
              <a:defRPr/>
            </a:pPr>
            <a:r>
              <a:rPr lang="de-DE" sz="2400" dirty="0" smtClean="0"/>
              <a:t>unstrukturierter Inhalt </a:t>
            </a:r>
            <a:r>
              <a:rPr lang="de-DE" sz="2400" dirty="0" smtClean="0">
                <a:sym typeface="Wingdings" pitchFamily="2" charset="2"/>
              </a:rPr>
              <a:t> </a:t>
            </a:r>
            <a:r>
              <a:rPr lang="de-DE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Parsed</a:t>
            </a:r>
            <a:r>
              <a:rPr lang="de-DE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Character</a:t>
            </a:r>
            <a:r>
              <a:rPr lang="de-DE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Data</a:t>
            </a:r>
            <a:r>
              <a:rPr lang="de-DE" sz="2400" i="1" dirty="0" smtClean="0"/>
              <a:t> (</a:t>
            </a:r>
            <a:r>
              <a:rPr lang="de-DE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PCDATA</a:t>
            </a:r>
            <a:r>
              <a:rPr lang="de-DE" sz="2400" i="1" dirty="0" smtClean="0"/>
              <a:t>)</a:t>
            </a:r>
            <a:r>
              <a:rPr lang="de-DE" sz="2400" dirty="0" smtClean="0"/>
              <a:t>:</a:t>
            </a:r>
          </a:p>
          <a:p>
            <a:pPr marL="709613" lvl="1" indent="-252413" eaLnBrk="1" hangingPunct="1">
              <a:defRPr/>
            </a:pPr>
            <a:r>
              <a:rPr lang="de-DE" sz="22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character</a:t>
            </a:r>
            <a:r>
              <a:rPr lang="de-DE" sz="2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sz="22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</a:t>
            </a:r>
            <a:r>
              <a:rPr lang="de-DE" sz="2200" dirty="0" smtClean="0"/>
              <a:t>: einfache Zeichenkette</a:t>
            </a:r>
          </a:p>
          <a:p>
            <a:pPr marL="709613" lvl="1" indent="-252413" eaLnBrk="1" hangingPunct="1">
              <a:defRPr/>
            </a:pPr>
            <a:r>
              <a:rPr lang="de-DE" sz="22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parsed</a:t>
            </a:r>
            <a:r>
              <a:rPr lang="de-DE" sz="2200" dirty="0" smtClean="0"/>
              <a:t>: Zeichenkette wird vom Parser analysiert, um Ende-Tag zu identifizieren</a:t>
            </a:r>
          </a:p>
          <a:p>
            <a:pPr marL="709613" lvl="1" indent="-252413" eaLnBrk="1" hangingPunct="1">
              <a:defRPr/>
            </a:pPr>
            <a:r>
              <a:rPr lang="de-DE" sz="2200" dirty="0" smtClean="0"/>
              <a:t>N</a:t>
            </a:r>
            <a:r>
              <a:rPr lang="de-DE" sz="2200" dirty="0" smtClean="0">
                <a:cs typeface="Arial" charset="0"/>
              </a:rPr>
              <a:t>ormalisierung: u.a. Zeilenumbruch (CR+LF)</a:t>
            </a:r>
            <a:r>
              <a:rPr lang="de-DE" sz="2200" dirty="0" smtClean="0">
                <a:cs typeface="Arial" charset="0"/>
                <a:sym typeface="Wingdings" pitchFamily="2" charset="2"/>
              </a:rPr>
              <a:t></a:t>
            </a:r>
            <a:r>
              <a:rPr lang="de-DE" sz="2400" dirty="0" smtClean="0"/>
              <a:t>&amp;#</a:t>
            </a:r>
            <a:r>
              <a:rPr lang="de-DE" sz="2400" dirty="0" err="1" smtClean="0"/>
              <a:t>xA</a:t>
            </a:r>
            <a:r>
              <a:rPr lang="de-DE" sz="2400" dirty="0" smtClean="0"/>
              <a:t>;</a:t>
            </a:r>
            <a:endParaRPr lang="de-DE" sz="2200" dirty="0" smtClean="0">
              <a:cs typeface="Arial" charset="0"/>
            </a:endParaRPr>
          </a:p>
        </p:txBody>
      </p:sp>
      <p:sp>
        <p:nvSpPr>
          <p:cNvPr id="1117188" name="Text Box 4"/>
          <p:cNvSpPr txBox="1">
            <a:spLocks noChangeArrowheads="1"/>
          </p:cNvSpPr>
          <p:nvPr/>
        </p:nvSpPr>
        <p:spPr bwMode="auto">
          <a:xfrm>
            <a:off x="2687638" y="1239838"/>
            <a:ext cx="2713037" cy="396875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de-DE" sz="2000" dirty="0">
                <a:latin typeface="Georgia" pitchFamily="18" charset="0"/>
              </a:rPr>
              <a:t>&lt;</a:t>
            </a:r>
            <a:r>
              <a:rPr lang="de-DE" sz="2000" dirty="0" err="1">
                <a:latin typeface="Georgia" pitchFamily="18" charset="0"/>
              </a:rPr>
              <a:t>first</a:t>
            </a:r>
            <a:r>
              <a:rPr lang="de-DE" sz="2000" dirty="0">
                <a:latin typeface="Georgia" pitchFamily="18" charset="0"/>
              </a:rPr>
              <a:t>&gt;</a:t>
            </a:r>
            <a:r>
              <a:rPr lang="de-DE" sz="200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John</a:t>
            </a:r>
            <a:r>
              <a:rPr lang="de-DE" sz="2000" dirty="0">
                <a:latin typeface="Georgia" pitchFamily="18" charset="0"/>
              </a:rPr>
              <a:t>&lt;/</a:t>
            </a:r>
            <a:r>
              <a:rPr lang="de-DE" sz="2000" dirty="0" err="1">
                <a:latin typeface="Georgia" pitchFamily="18" charset="0"/>
              </a:rPr>
              <a:t>first</a:t>
            </a:r>
            <a:r>
              <a:rPr lang="de-DE" sz="2000" dirty="0">
                <a:latin typeface="Georgia" pitchFamily="18" charset="0"/>
              </a:rPr>
              <a:t>&gt;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384175" y="6051550"/>
            <a:ext cx="8747125" cy="3048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u="sng">
                <a:latin typeface="Georgia" pitchFamily="18" charset="0"/>
              </a:rPr>
              <a:t>Anmerkung</a:t>
            </a:r>
            <a:r>
              <a:rPr lang="de-DE" sz="1400">
                <a:latin typeface="Georgia" pitchFamily="18" charset="0"/>
              </a:rPr>
              <a:t>: Auf den Folien schreibe ich der besseren Lesbarkeit wegen </a:t>
            </a:r>
            <a:r>
              <a:rPr lang="de-DE" sz="1400" i="1">
                <a:latin typeface="Georgia" pitchFamily="18" charset="0"/>
              </a:rPr>
              <a:t>Kind-Element</a:t>
            </a:r>
            <a:r>
              <a:rPr lang="de-DE" sz="1400">
                <a:latin typeface="Georgia" pitchFamily="18" charset="0"/>
              </a:rPr>
              <a:t> statt </a:t>
            </a:r>
            <a:r>
              <a:rPr lang="de-DE" sz="1400" i="1">
                <a:latin typeface="Georgia" pitchFamily="18" charset="0"/>
              </a:rPr>
              <a:t>Kindelement </a:t>
            </a:r>
            <a:r>
              <a:rPr lang="de-DE" sz="1400">
                <a:latin typeface="Georgia" pitchFamily="18" charset="0"/>
              </a:rPr>
              <a:t>!</a:t>
            </a:r>
          </a:p>
        </p:txBody>
      </p:sp>
      <p:sp>
        <p:nvSpPr>
          <p:cNvPr id="14342" name="Rectangle 1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sz="2000" smtClean="0"/>
              <a:t>1</a:t>
            </a:r>
            <a:r>
              <a:rPr lang="de-DE" smtClean="0"/>
              <a:t>. Unstrukturierter Inhalt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  <p:cxnSp>
        <p:nvCxnSpPr>
          <p:cNvPr id="1209351" name="AutoShape 7"/>
          <p:cNvCxnSpPr>
            <a:cxnSpLocks noChangeShapeType="1"/>
          </p:cNvCxnSpPr>
          <p:nvPr/>
        </p:nvCxnSpPr>
        <p:spPr bwMode="auto">
          <a:xfrm>
            <a:off x="6859588" y="3587750"/>
            <a:ext cx="925512" cy="1111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lg" len="lg"/>
          </a:ln>
        </p:spPr>
      </p:cxn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effectLst/>
              </a:rPr>
              <a:t>Transformations-Beispiel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8113" y="1303338"/>
            <a:ext cx="2911475" cy="4883150"/>
          </a:xfrm>
          <a:solidFill>
            <a:srgbClr val="EAEAEA"/>
          </a:solidFill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&lt;source&gt;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&lt;A id="a1"&gt;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&lt;B id="b1"/&gt;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&lt;B id="b2"/&gt;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&lt;/A&gt;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&lt;A id="a2"&gt;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&lt;B id="b3"/&gt;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&lt;B id="b4"/&gt;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&lt;C id="c1"&gt;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    &lt;D id="d1"/&gt;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&lt;/C&gt;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&lt;B id="b5"&gt;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    &lt;C id="c2"/&gt;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    &lt;/B&gt;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  &lt;/A&gt;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de-DE" sz="2000" smtClean="0"/>
              <a:t> &lt;/source&gt;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de-DE" sz="2000" smtClean="0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57163" y="1612900"/>
            <a:ext cx="3641725" cy="4019550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&lt;xsl:template match="A"&gt; 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   &lt;xsl:value-of select="@id"/&gt;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&lt;/xsl:template&gt;</a:t>
            </a:r>
          </a:p>
          <a:p>
            <a:pPr marL="342900" indent="-342900" algn="l" eaLnBrk="1" hangingPunct="1">
              <a:spcBef>
                <a:spcPct val="10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&lt;xsl:template match="B"&gt;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    &lt;xsl:value-of select="@id"/&gt;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 &lt;/xsl:template&gt;</a:t>
            </a:r>
          </a:p>
          <a:p>
            <a:pPr marL="342900" indent="-342900" algn="l" eaLnBrk="1" hangingPunct="1">
              <a:spcBef>
                <a:spcPct val="10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 &lt;xsl:template match="C"&gt; 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    &lt;xsl:value-of select="@id"/&gt;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 &lt;/xsl:template&gt;</a:t>
            </a:r>
          </a:p>
          <a:p>
            <a:pPr marL="342900" indent="-342900" algn="l" eaLnBrk="1" hangingPunct="1">
              <a:spcBef>
                <a:spcPct val="10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&lt;xsl:template match="D"&gt; 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   &lt;xsl:value-of select="@id"/&gt;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 sz="1600">
                <a:latin typeface="Verdana" pitchFamily="34" charset="0"/>
              </a:rPr>
              <a:t>  &lt;/xsl:template&gt;</a:t>
            </a:r>
          </a:p>
        </p:txBody>
      </p:sp>
      <p:sp>
        <p:nvSpPr>
          <p:cNvPr id="1209350" name="Rectangle 6"/>
          <p:cNvSpPr>
            <a:spLocks noChangeArrowheads="1"/>
          </p:cNvSpPr>
          <p:nvPr/>
        </p:nvSpPr>
        <p:spPr bwMode="auto">
          <a:xfrm>
            <a:off x="7785100" y="3438525"/>
            <a:ext cx="755650" cy="833438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>
                <a:solidFill>
                  <a:schemeClr val="accent2"/>
                </a:solidFill>
                <a:latin typeface="Verdana" pitchFamily="34" charset="0"/>
              </a:rPr>
              <a:t> a1</a:t>
            </a:r>
          </a:p>
          <a:p>
            <a:pPr marL="342900" indent="-342900" algn="l" eaLnBrk="1" hangingPunct="1">
              <a:spcBef>
                <a:spcPct val="10000"/>
              </a:spcBef>
              <a:buClr>
                <a:schemeClr val="hlink"/>
              </a:buClr>
              <a:buSzPct val="120000"/>
              <a:buFontTx/>
              <a:buNone/>
            </a:pPr>
            <a:r>
              <a:rPr lang="de-DE">
                <a:solidFill>
                  <a:schemeClr val="accent2"/>
                </a:solidFill>
                <a:latin typeface="Verdana" pitchFamily="34" charset="0"/>
              </a:rPr>
              <a:t> a2</a:t>
            </a:r>
            <a:endParaRPr lang="de-DE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0013" y="1095375"/>
            <a:ext cx="170815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de-DE" sz="2000">
                <a:latin typeface="Verdana" pitchFamily="34" charset="0"/>
              </a:rPr>
              <a:t>Stylesheet</a:t>
            </a:r>
          </a:p>
        </p:txBody>
      </p:sp>
      <p:sp>
        <p:nvSpPr>
          <p:cNvPr id="1209356" name="AutoShape 12"/>
          <p:cNvSpPr>
            <a:spLocks noChangeArrowheads="1"/>
          </p:cNvSpPr>
          <p:nvPr/>
        </p:nvSpPr>
        <p:spPr bwMode="auto">
          <a:xfrm>
            <a:off x="7177088" y="936625"/>
            <a:ext cx="1785937" cy="892175"/>
          </a:xfrm>
          <a:prstGeom prst="wedgeRectCallout">
            <a:avLst>
              <a:gd name="adj1" fmla="val -151245"/>
              <a:gd name="adj2" fmla="val 3593"/>
            </a:avLst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sz="1900">
                <a:latin typeface="Verdana" pitchFamily="34" charset="0"/>
              </a:rPr>
              <a:t>kein Template anwendbar</a:t>
            </a:r>
            <a:endParaRPr lang="de-DE" sz="1800">
              <a:latin typeface="Verdana" pitchFamily="34" charset="0"/>
            </a:endParaRPr>
          </a:p>
        </p:txBody>
      </p:sp>
      <p:sp>
        <p:nvSpPr>
          <p:cNvPr id="1209357" name="AutoShape 13"/>
          <p:cNvSpPr>
            <a:spLocks noChangeArrowheads="1"/>
          </p:cNvSpPr>
          <p:nvPr/>
        </p:nvSpPr>
        <p:spPr bwMode="auto">
          <a:xfrm>
            <a:off x="7124700" y="1885950"/>
            <a:ext cx="1752600" cy="1044575"/>
          </a:xfrm>
          <a:prstGeom prst="wedgeRectCallout">
            <a:avLst>
              <a:gd name="adj1" fmla="val -123009"/>
              <a:gd name="adj2" fmla="val -57144"/>
            </a:avLst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de-DE" sz="2000">
                <a:latin typeface="Verdana" pitchFamily="34" charset="0"/>
              </a:rPr>
              <a:t>Template "A" wird angewandt</a:t>
            </a:r>
          </a:p>
        </p:txBody>
      </p:sp>
      <p:sp>
        <p:nvSpPr>
          <p:cNvPr id="1209362" name="AutoShape 18"/>
          <p:cNvSpPr>
            <a:spLocks noChangeArrowheads="1"/>
          </p:cNvSpPr>
          <p:nvPr/>
        </p:nvSpPr>
        <p:spPr bwMode="auto">
          <a:xfrm>
            <a:off x="6745288" y="4579938"/>
            <a:ext cx="2274887" cy="1895475"/>
          </a:xfrm>
          <a:prstGeom prst="wedgeRectCallout">
            <a:avLst>
              <a:gd name="adj1" fmla="val -73306"/>
              <a:gd name="adj2" fmla="val -98745"/>
            </a:avLst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sz="2000">
              <a:latin typeface="Verdana" pitchFamily="34" charset="0"/>
            </a:endParaRPr>
          </a:p>
        </p:txBody>
      </p:sp>
      <p:sp>
        <p:nvSpPr>
          <p:cNvPr id="1209359" name="AutoShape 15"/>
          <p:cNvSpPr>
            <a:spLocks noChangeArrowheads="1"/>
          </p:cNvSpPr>
          <p:nvPr/>
        </p:nvSpPr>
        <p:spPr bwMode="auto">
          <a:xfrm>
            <a:off x="6735763" y="4581525"/>
            <a:ext cx="2274887" cy="1884363"/>
          </a:xfrm>
          <a:prstGeom prst="wedgeRectCallout">
            <a:avLst>
              <a:gd name="adj1" fmla="val -84611"/>
              <a:gd name="adj2" fmla="val -171079"/>
            </a:avLst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de-DE" sz="1900">
                <a:latin typeface="Verdana" pitchFamily="34" charset="0"/>
              </a:rPr>
              <a:t>Template "B" wäre anwendbar, es werden aber keine Templates aufgerufen!</a:t>
            </a:r>
          </a:p>
        </p:txBody>
      </p:sp>
      <p:sp>
        <p:nvSpPr>
          <p:cNvPr id="1209365" name="Rectangle 21"/>
          <p:cNvSpPr>
            <a:spLocks noChangeArrowheads="1"/>
          </p:cNvSpPr>
          <p:nvPr/>
        </p:nvSpPr>
        <p:spPr bwMode="auto">
          <a:xfrm>
            <a:off x="241300" y="1590675"/>
            <a:ext cx="3443288" cy="863600"/>
          </a:xfrm>
          <a:prstGeom prst="rect">
            <a:avLst/>
          </a:prstGeom>
          <a:noFill/>
          <a:ln w="28575" algn="ctr">
            <a:solidFill>
              <a:srgbClr val="003399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Verdana" pitchFamily="34" charset="0"/>
            </a:endParaRPr>
          </a:p>
        </p:txBody>
      </p:sp>
      <p:sp>
        <p:nvSpPr>
          <p:cNvPr id="1209361" name="AutoShape 17"/>
          <p:cNvSpPr>
            <a:spLocks noChangeArrowheads="1"/>
          </p:cNvSpPr>
          <p:nvPr/>
        </p:nvSpPr>
        <p:spPr bwMode="auto">
          <a:xfrm>
            <a:off x="7121525" y="1885950"/>
            <a:ext cx="1752600" cy="1044575"/>
          </a:xfrm>
          <a:prstGeom prst="wedgeRectCallout">
            <a:avLst>
              <a:gd name="adj1" fmla="val -119292"/>
              <a:gd name="adj2" fmla="val 43769"/>
            </a:avLst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de-DE" sz="2000">
                <a:latin typeface="Verdana" pitchFamily="34" charset="0"/>
              </a:rPr>
              <a:t>Template "A" wird angewandt</a:t>
            </a:r>
          </a:p>
        </p:txBody>
      </p:sp>
      <p:sp>
        <p:nvSpPr>
          <p:cNvPr id="27663" name="Text Box 23"/>
          <p:cNvSpPr txBox="1">
            <a:spLocks noChangeArrowheads="1"/>
          </p:cNvSpPr>
          <p:nvPr/>
        </p:nvSpPr>
        <p:spPr bwMode="auto">
          <a:xfrm>
            <a:off x="3825875" y="944563"/>
            <a:ext cx="170815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de-DE" sz="2000">
                <a:latin typeface="Verdana" pitchFamily="34" charset="0"/>
              </a:rPr>
              <a:t>Dokument</a:t>
            </a:r>
          </a:p>
        </p:txBody>
      </p:sp>
      <p:sp>
        <p:nvSpPr>
          <p:cNvPr id="1209366" name="Text Box 22"/>
          <p:cNvSpPr txBox="1">
            <a:spLocks noChangeArrowheads="1"/>
          </p:cNvSpPr>
          <p:nvPr/>
        </p:nvSpPr>
        <p:spPr bwMode="auto">
          <a:xfrm>
            <a:off x="7740650" y="3067050"/>
            <a:ext cx="13462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de-DE" sz="2000">
                <a:latin typeface="Verdana" pitchFamily="34" charset="0"/>
              </a:rPr>
              <a:t>Ausgabe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09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209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209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209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209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09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209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209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209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2093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209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50" grpId="0" build="p" animBg="1"/>
      <p:bldP spid="1209356" grpId="0" animBg="1"/>
      <p:bldP spid="1209357" grpId="0" animBg="1"/>
      <p:bldP spid="1209362" grpId="0" animBg="1"/>
      <p:bldP spid="1209359" grpId="0" animBg="1"/>
      <p:bldP spid="1209365" grpId="0" animBg="1"/>
      <p:bldP spid="1209365" grpId="1" animBg="1"/>
      <p:bldP spid="1209365" grpId="2" animBg="1"/>
      <p:bldP spid="1209365" grpId="3" animBg="1"/>
      <p:bldP spid="1209361" grpId="0" animBg="1"/>
      <p:bldP spid="120936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509588" y="1473200"/>
            <a:ext cx="8239125" cy="474503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de-DE" sz="40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ea typeface="ＭＳ Ｐゴシック" charset="-128"/>
              </a:rPr>
              <a:t>Web Services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6454775" y="4911725"/>
            <a:ext cx="1828800" cy="954088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Web Service</a:t>
            </a:r>
          </a:p>
        </p:txBody>
      </p:sp>
      <p:sp>
        <p:nvSpPr>
          <p:cNvPr id="67590" name="AutoShape 7"/>
          <p:cNvSpPr>
            <a:spLocks noChangeArrowheads="1"/>
          </p:cNvSpPr>
          <p:nvPr/>
        </p:nvSpPr>
        <p:spPr bwMode="auto">
          <a:xfrm>
            <a:off x="6392863" y="1824038"/>
            <a:ext cx="1973262" cy="1298575"/>
          </a:xfrm>
          <a:prstGeom prst="flowChartMultidocument">
            <a:avLst/>
          </a:prstGeom>
          <a:solidFill>
            <a:srgbClr val="66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WSDL</a:t>
            </a:r>
          </a:p>
        </p:txBody>
      </p:sp>
      <p:cxnSp>
        <p:nvCxnSpPr>
          <p:cNvPr id="67591" name="AutoShape 8"/>
          <p:cNvCxnSpPr>
            <a:cxnSpLocks noChangeShapeType="1"/>
            <a:stCxn id="67590" idx="2"/>
            <a:endCxn id="67589" idx="0"/>
          </p:cNvCxnSpPr>
          <p:nvPr/>
        </p:nvCxnSpPr>
        <p:spPr bwMode="auto">
          <a:xfrm flipH="1">
            <a:off x="7369175" y="3019425"/>
            <a:ext cx="11113" cy="189230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</p:spPr>
      </p:cxnSp>
      <p:sp>
        <p:nvSpPr>
          <p:cNvPr id="67592" name="Text Box 9"/>
          <p:cNvSpPr txBox="1">
            <a:spLocks noChangeArrowheads="1"/>
          </p:cNvSpPr>
          <p:nvPr/>
        </p:nvSpPr>
        <p:spPr bwMode="auto">
          <a:xfrm>
            <a:off x="7289800" y="3635375"/>
            <a:ext cx="1376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beschreibt</a:t>
            </a:r>
          </a:p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 Service</a:t>
            </a:r>
          </a:p>
        </p:txBody>
      </p:sp>
      <p:sp>
        <p:nvSpPr>
          <p:cNvPr id="1747978" name="AutoShape 10"/>
          <p:cNvSpPr>
            <a:spLocks noChangeArrowheads="1"/>
          </p:cNvSpPr>
          <p:nvPr/>
        </p:nvSpPr>
        <p:spPr bwMode="auto">
          <a:xfrm>
            <a:off x="954088" y="1741488"/>
            <a:ext cx="1973262" cy="1473200"/>
          </a:xfrm>
          <a:prstGeom prst="flowChartMagneticDisk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UDDI</a:t>
            </a:r>
          </a:p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Verzeichnis</a:t>
            </a:r>
          </a:p>
        </p:txBody>
      </p:sp>
      <p:cxnSp>
        <p:nvCxnSpPr>
          <p:cNvPr id="1747979" name="AutoShape 11"/>
          <p:cNvCxnSpPr>
            <a:cxnSpLocks noChangeShapeType="1"/>
            <a:stCxn id="67601" idx="0"/>
            <a:endCxn id="1747978" idx="3"/>
          </p:cNvCxnSpPr>
          <p:nvPr/>
        </p:nvCxnSpPr>
        <p:spPr bwMode="auto">
          <a:xfrm flipV="1">
            <a:off x="1879600" y="3214688"/>
            <a:ext cx="61913" cy="170338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</p:spPr>
      </p:cxnSp>
      <p:sp>
        <p:nvSpPr>
          <p:cNvPr id="1747980" name="Text Box 12"/>
          <p:cNvSpPr txBox="1">
            <a:spLocks noChangeArrowheads="1"/>
          </p:cNvSpPr>
          <p:nvPr/>
        </p:nvSpPr>
        <p:spPr bwMode="auto">
          <a:xfrm>
            <a:off x="650875" y="3678238"/>
            <a:ext cx="11080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findet</a:t>
            </a:r>
          </a:p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 Service</a:t>
            </a:r>
          </a:p>
        </p:txBody>
      </p:sp>
      <p:cxnSp>
        <p:nvCxnSpPr>
          <p:cNvPr id="1747981" name="AutoShape 13"/>
          <p:cNvCxnSpPr>
            <a:cxnSpLocks noChangeShapeType="1"/>
            <a:stCxn id="1747978" idx="4"/>
            <a:endCxn id="67590" idx="1"/>
          </p:cNvCxnSpPr>
          <p:nvPr/>
        </p:nvCxnSpPr>
        <p:spPr bwMode="auto">
          <a:xfrm flipV="1">
            <a:off x="2927350" y="2473325"/>
            <a:ext cx="3465513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</p:spPr>
      </p:cxnSp>
      <p:sp>
        <p:nvSpPr>
          <p:cNvPr id="1747982" name="Text Box 14"/>
          <p:cNvSpPr txBox="1">
            <a:spLocks noChangeArrowheads="1"/>
          </p:cNvSpPr>
          <p:nvPr/>
        </p:nvSpPr>
        <p:spPr bwMode="auto">
          <a:xfrm>
            <a:off x="3082925" y="1830388"/>
            <a:ext cx="31019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Verweist auf</a:t>
            </a:r>
          </a:p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die Service-Beschreibung</a:t>
            </a:r>
          </a:p>
        </p:txBody>
      </p:sp>
      <p:sp>
        <p:nvSpPr>
          <p:cNvPr id="1747983" name="Text Box 15"/>
          <p:cNvSpPr txBox="1">
            <a:spLocks noChangeArrowheads="1"/>
          </p:cNvSpPr>
          <p:nvPr/>
        </p:nvSpPr>
        <p:spPr bwMode="auto">
          <a:xfrm rot="1709132">
            <a:off x="3175000" y="3602038"/>
            <a:ext cx="3041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Verweist auf den Service</a:t>
            </a:r>
          </a:p>
        </p:txBody>
      </p:sp>
      <p:sp>
        <p:nvSpPr>
          <p:cNvPr id="67599" name="AutoShape 17"/>
          <p:cNvSpPr>
            <a:spLocks noChangeArrowheads="1"/>
          </p:cNvSpPr>
          <p:nvPr/>
        </p:nvSpPr>
        <p:spPr bwMode="auto">
          <a:xfrm>
            <a:off x="3049588" y="5005388"/>
            <a:ext cx="3351212" cy="741362"/>
          </a:xfrm>
          <a:prstGeom prst="leftRightArrow">
            <a:avLst>
              <a:gd name="adj1" fmla="val 50000"/>
              <a:gd name="adj2" fmla="val 9040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FFFFFF"/>
                </a:solidFill>
                <a:ea typeface="ＭＳ Ｐゴシック" pitchFamily="34" charset="-128"/>
              </a:rPr>
              <a:t>SOAP</a:t>
            </a:r>
          </a:p>
        </p:txBody>
      </p:sp>
      <p:sp>
        <p:nvSpPr>
          <p:cNvPr id="1747986" name="Line 18"/>
          <p:cNvSpPr>
            <a:spLocks noChangeShapeType="1"/>
          </p:cNvSpPr>
          <p:nvPr/>
        </p:nvSpPr>
        <p:spPr bwMode="auto">
          <a:xfrm>
            <a:off x="2908300" y="3032125"/>
            <a:ext cx="3559175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de-DE" sz="180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67601" name="AutoShape 20"/>
          <p:cNvSpPr>
            <a:spLocks noChangeArrowheads="1"/>
          </p:cNvSpPr>
          <p:nvPr/>
        </p:nvSpPr>
        <p:spPr bwMode="auto">
          <a:xfrm>
            <a:off x="725488" y="4918075"/>
            <a:ext cx="2308225" cy="954088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Service Nutzer </a:t>
            </a:r>
          </a:p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800">
                <a:solidFill>
                  <a:srgbClr val="000000"/>
                </a:solidFill>
                <a:ea typeface="ＭＳ Ｐゴシック" pitchFamily="34" charset="-128"/>
              </a:rPr>
              <a:t>(Service Consumer)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978" grpId="0" animBg="1"/>
      <p:bldP spid="1747980" grpId="0"/>
      <p:bldP spid="1747982" grpId="0"/>
      <p:bldP spid="1747983" grpId="0"/>
      <p:bldP spid="174798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  <p:sp>
        <p:nvSpPr>
          <p:cNvPr id="17203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ea typeface="ＭＳ Ｐゴシック" charset="-128"/>
              </a:rPr>
              <a:t>Aufbau einer SOAP-Nachricht</a:t>
            </a:r>
          </a:p>
        </p:txBody>
      </p:sp>
      <p:sp>
        <p:nvSpPr>
          <p:cNvPr id="1720325" name="Rectangle 5"/>
          <p:cNvSpPr>
            <a:spLocks noChangeArrowheads="1"/>
          </p:cNvSpPr>
          <p:nvPr/>
        </p:nvSpPr>
        <p:spPr bwMode="auto">
          <a:xfrm>
            <a:off x="228600" y="3946525"/>
            <a:ext cx="8750300" cy="1511300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419100" indent="-419100" algn="l">
              <a:spcBef>
                <a:spcPct val="10000"/>
              </a:spcBef>
            </a:pPr>
            <a:r>
              <a:rPr lang="de-DE" sz="1600">
                <a:latin typeface="Verdana" pitchFamily="34" charset="0"/>
              </a:rPr>
              <a:t>&lt;?xml version='1.0' encoding='UTF-8'?&gt;</a:t>
            </a:r>
          </a:p>
          <a:p>
            <a:pPr marL="419100" indent="-419100"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600">
                <a:latin typeface="Verdana" pitchFamily="34" charset="0"/>
              </a:rPr>
              <a:t>&lt;</a:t>
            </a:r>
            <a:r>
              <a:rPr lang="de-DE" sz="1600" b="1">
                <a:latin typeface="Verdana" pitchFamily="34" charset="0"/>
              </a:rPr>
              <a:t>env</a:t>
            </a:r>
            <a:r>
              <a:rPr lang="de-DE" sz="1600">
                <a:latin typeface="Verdana" pitchFamily="34" charset="0"/>
              </a:rPr>
              <a:t>:Envelope xmlns:env=" </a:t>
            </a:r>
            <a:r>
              <a:rPr lang="de-DE" sz="1600" b="1">
                <a:latin typeface="Verdana" pitchFamily="34" charset="0"/>
              </a:rPr>
              <a:t>http://www.w3.org/2003/05/soap/envelope</a:t>
            </a:r>
            <a:r>
              <a:rPr lang="de-DE" sz="1600">
                <a:latin typeface="Verdana" pitchFamily="34" charset="0"/>
              </a:rPr>
              <a:t>/"&gt;</a:t>
            </a:r>
          </a:p>
          <a:p>
            <a:pPr marL="419100" indent="-419100"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600">
                <a:latin typeface="Verdana" pitchFamily="34" charset="0"/>
              </a:rPr>
              <a:t>       &lt;!- SOAP Header --&gt;</a:t>
            </a:r>
          </a:p>
          <a:p>
            <a:pPr marL="419100" indent="-419100"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600">
                <a:latin typeface="Verdana" pitchFamily="34" charset="0"/>
              </a:rPr>
              <a:t>       &lt;!- SOAP Body --&gt;</a:t>
            </a:r>
          </a:p>
          <a:p>
            <a:pPr marL="419100" indent="-419100" algn="l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1600">
                <a:latin typeface="Verdana" pitchFamily="34" charset="0"/>
              </a:rPr>
              <a:t>&lt;/</a:t>
            </a:r>
            <a:r>
              <a:rPr lang="de-DE" sz="1600" b="1">
                <a:latin typeface="Verdana" pitchFamily="34" charset="0"/>
              </a:rPr>
              <a:t>env</a:t>
            </a:r>
            <a:r>
              <a:rPr lang="de-DE" sz="1600">
                <a:latin typeface="Verdana" pitchFamily="34" charset="0"/>
              </a:rPr>
              <a:t>:Envelope&gt;</a:t>
            </a:r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3257550" y="995363"/>
            <a:ext cx="4959350" cy="27559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 rot="10800000">
            <a:off x="3232150" y="977900"/>
            <a:ext cx="4987925" cy="830263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20330" name="Rectangle 10"/>
          <p:cNvSpPr>
            <a:spLocks noChangeArrowheads="1"/>
          </p:cNvSpPr>
          <p:nvPr/>
        </p:nvSpPr>
        <p:spPr bwMode="auto">
          <a:xfrm>
            <a:off x="3963988" y="1924050"/>
            <a:ext cx="3686175" cy="638175"/>
          </a:xfrm>
          <a:prstGeom prst="rect">
            <a:avLst/>
          </a:prstGeom>
          <a:solidFill>
            <a:srgbClr val="0000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20331" name="Rectangle 11"/>
          <p:cNvSpPr>
            <a:spLocks noChangeArrowheads="1"/>
          </p:cNvSpPr>
          <p:nvPr/>
        </p:nvSpPr>
        <p:spPr bwMode="auto">
          <a:xfrm>
            <a:off x="3951288" y="2697163"/>
            <a:ext cx="3686175" cy="942975"/>
          </a:xfrm>
          <a:prstGeom prst="rect">
            <a:avLst/>
          </a:prstGeom>
          <a:solidFill>
            <a:srgbClr val="0066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4338638" y="987425"/>
            <a:ext cx="27813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de-DE" sz="2400" b="1">
                <a:latin typeface="Verdana" pitchFamily="34" charset="0"/>
              </a:rPr>
              <a:t>SOAP Envelope</a:t>
            </a:r>
          </a:p>
        </p:txBody>
      </p:sp>
      <p:sp>
        <p:nvSpPr>
          <p:cNvPr id="1720333" name="Text Box 13"/>
          <p:cNvSpPr txBox="1">
            <a:spLocks noChangeArrowheads="1"/>
          </p:cNvSpPr>
          <p:nvPr/>
        </p:nvSpPr>
        <p:spPr bwMode="auto">
          <a:xfrm>
            <a:off x="4635500" y="2019300"/>
            <a:ext cx="2452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FFFFFF"/>
                </a:solidFill>
                <a:latin typeface="Verdana" pitchFamily="34" charset="0"/>
              </a:rPr>
              <a:t>SOAP Header</a:t>
            </a:r>
          </a:p>
        </p:txBody>
      </p:sp>
      <p:sp>
        <p:nvSpPr>
          <p:cNvPr id="1720334" name="Text Box 14"/>
          <p:cNvSpPr txBox="1">
            <a:spLocks noChangeArrowheads="1"/>
          </p:cNvSpPr>
          <p:nvPr/>
        </p:nvSpPr>
        <p:spPr bwMode="auto">
          <a:xfrm>
            <a:off x="4867275" y="2878138"/>
            <a:ext cx="2076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FFFFFF"/>
                </a:solidFill>
                <a:latin typeface="Verdana" pitchFamily="34" charset="0"/>
              </a:rPr>
              <a:t>SOAP Body</a:t>
            </a:r>
          </a:p>
        </p:txBody>
      </p:sp>
      <p:sp>
        <p:nvSpPr>
          <p:cNvPr id="1720335" name="Rectangle 15"/>
          <p:cNvSpPr>
            <a:spLocks noChangeArrowheads="1"/>
          </p:cNvSpPr>
          <p:nvPr/>
        </p:nvSpPr>
        <p:spPr bwMode="auto">
          <a:xfrm>
            <a:off x="3270250" y="4195763"/>
            <a:ext cx="5386388" cy="325437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20336" name="Text Box 16"/>
          <p:cNvSpPr txBox="1">
            <a:spLocks noChangeArrowheads="1"/>
          </p:cNvSpPr>
          <p:nvPr/>
        </p:nvSpPr>
        <p:spPr bwMode="auto">
          <a:xfrm>
            <a:off x="2611438" y="5516563"/>
            <a:ext cx="6113462" cy="61555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de-DE" sz="1600" dirty="0">
                <a:latin typeface="Verdana" pitchFamily="34" charset="0"/>
              </a:rPr>
              <a:t>SOAP Version 1.1: </a:t>
            </a:r>
            <a:r>
              <a:rPr lang="de-DE" sz="1800" b="1" dirty="0">
                <a:latin typeface="Verdana" pitchFamily="34" charset="0"/>
              </a:rPr>
              <a:t>http://schemas.xmlsoap.org/soap/envelope</a:t>
            </a:r>
            <a:r>
              <a:rPr lang="de-DE" sz="1800" dirty="0">
                <a:latin typeface="Verdana" pitchFamily="34" charset="0"/>
              </a:rPr>
              <a:t>/</a:t>
            </a:r>
          </a:p>
        </p:txBody>
      </p:sp>
      <p:sp>
        <p:nvSpPr>
          <p:cNvPr id="1720337" name="Rectangle 17"/>
          <p:cNvSpPr>
            <a:spLocks noChangeArrowheads="1"/>
          </p:cNvSpPr>
          <p:nvPr/>
        </p:nvSpPr>
        <p:spPr bwMode="auto">
          <a:xfrm>
            <a:off x="6170613" y="4832350"/>
            <a:ext cx="2436812" cy="4095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de-DE" sz="2000">
                <a:latin typeface="Verdana" pitchFamily="34" charset="0"/>
              </a:rPr>
              <a:t>SOAP Version 1.2</a:t>
            </a:r>
          </a:p>
        </p:txBody>
      </p:sp>
      <p:cxnSp>
        <p:nvCxnSpPr>
          <p:cNvPr id="1720339" name="AutoShape 19"/>
          <p:cNvCxnSpPr>
            <a:cxnSpLocks noChangeShapeType="1"/>
            <a:stCxn id="1720337" idx="0"/>
            <a:endCxn id="1720335" idx="2"/>
          </p:cNvCxnSpPr>
          <p:nvPr/>
        </p:nvCxnSpPr>
        <p:spPr bwMode="auto">
          <a:xfrm rot="5400000" flipH="1">
            <a:off x="6530976" y="3973512"/>
            <a:ext cx="292100" cy="1425575"/>
          </a:xfrm>
          <a:prstGeom prst="curvedConnector3">
            <a:avLst>
              <a:gd name="adj1" fmla="val 53259"/>
            </a:avLst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</p:spPr>
      </p:cxnSp>
      <p:sp>
        <p:nvSpPr>
          <p:cNvPr id="1720340" name="Rectangle 20"/>
          <p:cNvSpPr>
            <a:spLocks noChangeArrowheads="1"/>
          </p:cNvSpPr>
          <p:nvPr/>
        </p:nvSpPr>
        <p:spPr bwMode="auto">
          <a:xfrm>
            <a:off x="209550" y="3941763"/>
            <a:ext cx="4268788" cy="3254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20341" name="Rectangle 21"/>
          <p:cNvSpPr>
            <a:spLocks noChangeArrowheads="1"/>
          </p:cNvSpPr>
          <p:nvPr/>
        </p:nvSpPr>
        <p:spPr bwMode="auto">
          <a:xfrm>
            <a:off x="330200" y="3181350"/>
            <a:ext cx="2306638" cy="4095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de-DE" sz="2000">
                <a:latin typeface="Verdana" pitchFamily="34" charset="0"/>
              </a:rPr>
              <a:t>XML-Deklaration</a:t>
            </a:r>
          </a:p>
        </p:txBody>
      </p:sp>
      <p:cxnSp>
        <p:nvCxnSpPr>
          <p:cNvPr id="1720342" name="AutoShape 22"/>
          <p:cNvCxnSpPr>
            <a:cxnSpLocks noChangeShapeType="1"/>
            <a:stCxn id="1720341" idx="2"/>
            <a:endCxn id="1720340" idx="0"/>
          </p:cNvCxnSpPr>
          <p:nvPr/>
        </p:nvCxnSpPr>
        <p:spPr bwMode="auto">
          <a:xfrm rot="16200000" flipH="1">
            <a:off x="1748632" y="3326606"/>
            <a:ext cx="331788" cy="860425"/>
          </a:xfrm>
          <a:prstGeom prst="curvedConnector3">
            <a:avLst>
              <a:gd name="adj1" fmla="val 52630"/>
            </a:avLst>
          </a:prstGeom>
          <a:noFill/>
          <a:ln w="28575">
            <a:solidFill>
              <a:srgbClr val="008000"/>
            </a:solidFill>
            <a:round/>
            <a:headEnd type="none" w="sm" len="sm"/>
            <a:tailEnd type="triangle" w="sm" len="sm"/>
          </a:ln>
        </p:spPr>
      </p:cxnSp>
      <p:sp>
        <p:nvSpPr>
          <p:cNvPr id="1720343" name="Rectangle 23"/>
          <p:cNvSpPr>
            <a:spLocks noChangeArrowheads="1"/>
          </p:cNvSpPr>
          <p:nvPr/>
        </p:nvSpPr>
        <p:spPr bwMode="auto">
          <a:xfrm>
            <a:off x="593725" y="4535488"/>
            <a:ext cx="2347913" cy="2841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20344" name="Rectangle 24"/>
          <p:cNvSpPr>
            <a:spLocks noChangeArrowheads="1"/>
          </p:cNvSpPr>
          <p:nvPr/>
        </p:nvSpPr>
        <p:spPr bwMode="auto">
          <a:xfrm>
            <a:off x="606425" y="4814888"/>
            <a:ext cx="2347913" cy="2841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2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2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30" grpId="0" animBg="1"/>
      <p:bldP spid="1720331" grpId="0" animBg="1"/>
      <p:bldP spid="1720333" grpId="0"/>
      <p:bldP spid="1720334" grpId="0"/>
      <p:bldP spid="1720335" grpId="0" animBg="1"/>
      <p:bldP spid="1720336" grpId="0" animBg="1"/>
      <p:bldP spid="1720337" grpId="0" animBg="1"/>
      <p:bldP spid="1720340" grpId="0" animBg="1"/>
      <p:bldP spid="1720341" grpId="0" animBg="1"/>
      <p:bldP spid="1720343" grpId="0" animBg="1"/>
      <p:bldP spid="17203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abgeleitet vom Prinzip zur Aufteilung von Aufgaben („</a:t>
            </a:r>
            <a:r>
              <a:rPr lang="de-DE" dirty="0" err="1" smtClean="0"/>
              <a:t>separation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r>
              <a:rPr lang="de-DE" dirty="0" smtClean="0"/>
              <a:t>“)</a:t>
            </a:r>
          </a:p>
          <a:p>
            <a:pPr lvl="2">
              <a:buNone/>
            </a:pPr>
            <a:endParaRPr lang="de-DE" dirty="0" smtClean="0"/>
          </a:p>
          <a:p>
            <a:pPr lvl="1"/>
            <a:r>
              <a:rPr lang="de-DE" dirty="0" smtClean="0"/>
              <a:t>erlaubt unabhängige Evolution der Einzelkomponenten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Beispiel:</a:t>
            </a:r>
          </a:p>
          <a:p>
            <a:pPr lvl="2"/>
            <a:r>
              <a:rPr lang="de-DE" dirty="0" smtClean="0"/>
              <a:t>Rendering von HTML im Web-Browser (Client) – </a:t>
            </a:r>
            <a:r>
              <a:rPr lang="de-DE" dirty="0" err="1" smtClean="0"/>
              <a:t>Serven</a:t>
            </a:r>
            <a:r>
              <a:rPr lang="de-DE" dirty="0" smtClean="0"/>
              <a:t> von HTML-Seiten auf einem Web-Server (Server)</a:t>
            </a:r>
          </a:p>
          <a:p>
            <a:pPr lvl="1"/>
            <a:endParaRPr lang="de-D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 Prinzip 1 – Client-Server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 Nachricht enthält alle notwendigen Informationen, die dem Empfänger die Verarbeitung erlauben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kein gespeicherter Kontext am Server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Sitzungszustand beim Client</a:t>
            </a:r>
          </a:p>
          <a:p>
            <a:pPr lvl="2"/>
            <a:r>
              <a:rPr lang="de-DE" dirty="0" smtClean="0"/>
              <a:t>Beispiele:</a:t>
            </a:r>
          </a:p>
          <a:p>
            <a:pPr lvl="3"/>
            <a:r>
              <a:rPr lang="de-DE" dirty="0" smtClean="0"/>
              <a:t>Cookies</a:t>
            </a:r>
          </a:p>
          <a:p>
            <a:pPr lvl="3"/>
            <a:r>
              <a:rPr lang="de-DE" dirty="0" smtClean="0"/>
              <a:t>Session IDs</a:t>
            </a:r>
          </a:p>
          <a:p>
            <a:pPr lvl="1"/>
            <a:endParaRPr lang="de-D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 Prinzip 2 – </a:t>
            </a:r>
            <a:r>
              <a:rPr lang="de-DE" dirty="0" err="1" smtClean="0"/>
              <a:t>Stateless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Antworten auf Anfragen implizit oder explizit als </a:t>
            </a:r>
            <a:r>
              <a:rPr lang="de-DE" dirty="0" err="1" smtClean="0"/>
              <a:t>cachable</a:t>
            </a:r>
            <a:r>
              <a:rPr lang="de-DE" dirty="0" smtClean="0"/>
              <a:t> oder non-</a:t>
            </a:r>
            <a:r>
              <a:rPr lang="de-DE" dirty="0" err="1" smtClean="0"/>
              <a:t>cachable</a:t>
            </a:r>
            <a:r>
              <a:rPr lang="de-DE" dirty="0" smtClean="0"/>
              <a:t> klassifizieren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Client darf </a:t>
            </a:r>
            <a:r>
              <a:rPr lang="de-DE" dirty="0" err="1" smtClean="0"/>
              <a:t>cachable</a:t>
            </a:r>
            <a:r>
              <a:rPr lang="de-DE" dirty="0" smtClean="0"/>
              <a:t>-Antworten für spätere Anfragen wiederverwenden</a:t>
            </a:r>
          </a:p>
          <a:p>
            <a:pPr lvl="1"/>
            <a:endParaRPr lang="de-D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 Prinzip 3 – Cache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Vereinfachung der Systeminfrastruktur und hohe Sichtbarkeit von Interaktionen durch standardisierten Zugriff auf Komponenten</a:t>
            </a:r>
          </a:p>
          <a:p>
            <a:endParaRPr lang="de-DE" dirty="0" smtClean="0"/>
          </a:p>
          <a:p>
            <a:pPr lvl="1"/>
            <a:r>
              <a:rPr lang="en-US" dirty="0" smtClean="0"/>
              <a:t>Ressourcenidentifikation</a:t>
            </a:r>
          </a:p>
          <a:p>
            <a:pPr lvl="2"/>
            <a:r>
              <a:rPr lang="de-DE" dirty="0" smtClean="0"/>
              <a:t>universelle Syntax für Identifier</a:t>
            </a:r>
          </a:p>
          <a:p>
            <a:pPr lvl="2"/>
            <a:r>
              <a:rPr lang="de-DE" dirty="0" smtClean="0"/>
              <a:t>Identifikation von „Dingen“ (Things)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Manipulation von </a:t>
            </a:r>
            <a:r>
              <a:rPr lang="en-US" dirty="0" err="1" smtClean="0"/>
              <a:t>Repräsentationen</a:t>
            </a:r>
            <a:endParaRPr lang="en-US" dirty="0" smtClean="0"/>
          </a:p>
          <a:p>
            <a:pPr lvl="2"/>
            <a:r>
              <a:rPr lang="en-US" dirty="0" err="1" smtClean="0"/>
              <a:t>wohldefinierte</a:t>
            </a:r>
            <a:r>
              <a:rPr lang="en-US" dirty="0" smtClean="0"/>
              <a:t> </a:t>
            </a:r>
            <a:r>
              <a:rPr lang="en-US" dirty="0" err="1" smtClean="0"/>
              <a:t>Aktionen</a:t>
            </a:r>
            <a:r>
              <a:rPr lang="en-US" dirty="0" smtClean="0"/>
              <a:t> auf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Sequenz</a:t>
            </a:r>
            <a:r>
              <a:rPr lang="en-US" dirty="0" smtClean="0"/>
              <a:t> von Bytes + </a:t>
            </a:r>
            <a:r>
              <a:rPr lang="en-US" dirty="0" err="1" smtClean="0"/>
              <a:t>Metadaten</a:t>
            </a:r>
            <a:r>
              <a:rPr lang="en-US" dirty="0" smtClean="0"/>
              <a:t> (=</a:t>
            </a:r>
            <a:r>
              <a:rPr lang="en-US" dirty="0" err="1" smtClean="0"/>
              <a:t>Repräsentation</a:t>
            </a:r>
            <a:r>
              <a:rPr lang="en-US" dirty="0" smtClean="0"/>
              <a:t>), die den </a:t>
            </a:r>
            <a:r>
              <a:rPr lang="en-US" dirty="0" err="1" smtClean="0"/>
              <a:t>aktuellen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gewünschten</a:t>
            </a:r>
            <a:r>
              <a:rPr lang="en-US" dirty="0" smtClean="0"/>
              <a:t> </a:t>
            </a:r>
            <a:r>
              <a:rPr lang="en-US" dirty="0" err="1" smtClean="0"/>
              <a:t>Zustand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Ressource</a:t>
            </a:r>
            <a:r>
              <a:rPr lang="en-US" dirty="0" smtClean="0"/>
              <a:t> </a:t>
            </a:r>
            <a:r>
              <a:rPr lang="en-US" dirty="0" err="1" smtClean="0"/>
              <a:t>darstellt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Clr>
                <a:schemeClr val="bg1">
                  <a:lumMod val="75000"/>
                </a:schemeClr>
              </a:buClr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selbstbeschreibende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Nachrichten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buClr>
                <a:schemeClr val="bg1">
                  <a:lumMod val="75000"/>
                </a:schemeClr>
              </a:buClr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Hypermedia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AG </a:t>
            </a:r>
            <a:r>
              <a:rPr lang="en-US" dirty="0" err="1" smtClean="0">
                <a:solidFill>
                  <a:srgbClr val="000000"/>
                </a:solidFill>
              </a:rPr>
              <a:t>Netzbasierte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Informationssysteme</a:t>
            </a:r>
            <a:r>
              <a:rPr lang="en-US" dirty="0" smtClean="0">
                <a:solidFill>
                  <a:srgbClr val="000000"/>
                </a:solidFill>
              </a:rPr>
              <a:t> http://www.ag-nbi.de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 Prinzip 4 – Uniform Interface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Vereinfachung der Systeminfrastruktur und hohe Sichtbarkeit von Interaktionen durch standardisierten Zugriff auf Komponenten</a:t>
            </a:r>
          </a:p>
          <a:p>
            <a:endParaRPr lang="de-DE" dirty="0" smtClean="0"/>
          </a:p>
          <a:p>
            <a:pPr lvl="1">
              <a:buClr>
                <a:schemeClr val="bg1">
                  <a:lumMod val="75000"/>
                </a:schemeClr>
              </a:buClr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Ressourcenidentifikation</a:t>
            </a:r>
          </a:p>
          <a:p>
            <a:pPr lvl="1">
              <a:buClr>
                <a:schemeClr val="bg1">
                  <a:lumMod val="75000"/>
                </a:schemeClr>
              </a:buClr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Manipulation von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Repräsentationen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selbstbeschreibende </a:t>
            </a:r>
            <a:r>
              <a:rPr lang="en-US" dirty="0" err="1" smtClean="0"/>
              <a:t>Nachrichten</a:t>
            </a:r>
            <a:endParaRPr lang="en-US" dirty="0" smtClean="0"/>
          </a:p>
          <a:p>
            <a:pPr lvl="2"/>
            <a:r>
              <a:rPr lang="en-US" dirty="0" smtClean="0"/>
              <a:t>die </a:t>
            </a:r>
            <a:r>
              <a:rPr lang="en-US" dirty="0" err="1" smtClean="0"/>
              <a:t>Semantik</a:t>
            </a:r>
            <a:r>
              <a:rPr lang="en-US" dirty="0" smtClean="0"/>
              <a:t> von </a:t>
            </a:r>
            <a:r>
              <a:rPr lang="en-US" dirty="0" err="1" smtClean="0"/>
              <a:t>Nachrichten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für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verarbeitenden</a:t>
            </a:r>
            <a:r>
              <a:rPr lang="en-US" dirty="0" smtClean="0"/>
              <a:t> </a:t>
            </a:r>
            <a:r>
              <a:rPr lang="en-US" dirty="0" err="1" smtClean="0"/>
              <a:t>Komponenten</a:t>
            </a:r>
            <a:r>
              <a:rPr lang="en-US" dirty="0" smtClean="0"/>
              <a:t> (</a:t>
            </a:r>
            <a:r>
              <a:rPr lang="en-US" dirty="0" err="1" smtClean="0"/>
              <a:t>Mittler</a:t>
            </a:r>
            <a:r>
              <a:rPr lang="en-US" dirty="0" smtClean="0"/>
              <a:t>) </a:t>
            </a:r>
            <a:r>
              <a:rPr lang="en-US" dirty="0" err="1" smtClean="0"/>
              <a:t>sichtbar</a:t>
            </a:r>
            <a:endParaRPr lang="en-US" dirty="0" smtClean="0"/>
          </a:p>
          <a:p>
            <a:pPr lvl="2"/>
            <a:r>
              <a:rPr lang="en-US" dirty="0" err="1" smtClean="0"/>
              <a:t>Mittler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Inhalte</a:t>
            </a:r>
            <a:r>
              <a:rPr lang="en-US" dirty="0" smtClean="0"/>
              <a:t> </a:t>
            </a:r>
            <a:r>
              <a:rPr lang="en-US" dirty="0" err="1" smtClean="0"/>
              <a:t>verändern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Hypermedia</a:t>
            </a:r>
          </a:p>
          <a:p>
            <a:pPr lvl="2"/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Inhalte</a:t>
            </a:r>
            <a:r>
              <a:rPr lang="en-US" dirty="0" smtClean="0"/>
              <a:t> UND </a:t>
            </a:r>
            <a:r>
              <a:rPr lang="en-US" dirty="0" err="1" smtClean="0"/>
              <a:t>Informationen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Zustandsübergang</a:t>
            </a:r>
            <a:r>
              <a:rPr lang="en-US" dirty="0" smtClean="0"/>
              <a:t> (Hyperlinks) </a:t>
            </a:r>
            <a:r>
              <a:rPr lang="en-US" dirty="0" err="1" smtClean="0"/>
              <a:t>werden</a:t>
            </a:r>
            <a:r>
              <a:rPr lang="en-US" dirty="0" smtClean="0"/>
              <a:t> an den Client </a:t>
            </a:r>
            <a:r>
              <a:rPr lang="en-US" dirty="0" err="1" smtClean="0"/>
              <a:t>weitergegeben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AG </a:t>
            </a:r>
            <a:r>
              <a:rPr lang="en-US" dirty="0" err="1" smtClean="0">
                <a:solidFill>
                  <a:srgbClr val="000000"/>
                </a:solidFill>
              </a:rPr>
              <a:t>Netzbasierte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Informationssysteme</a:t>
            </a:r>
            <a:r>
              <a:rPr lang="en-US" dirty="0" smtClean="0">
                <a:solidFill>
                  <a:srgbClr val="000000"/>
                </a:solidFill>
              </a:rPr>
              <a:t> http://www.ag-nbi.de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 Prinzip 4 – Uniform Interface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Unabhängigkeit der einzelnen Komponenten durch beschränkte Sicht auf das hierarchisch geschichtete Gesamtsystem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Komponenten „sehen“ nur bis zum Interaktionspartner</a:t>
            </a:r>
          </a:p>
          <a:p>
            <a:pPr lvl="1"/>
            <a:endParaRPr lang="de-D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 Prinzip 5 – </a:t>
            </a:r>
            <a:r>
              <a:rPr lang="de-DE" dirty="0" err="1" smtClean="0"/>
              <a:t>Layered</a:t>
            </a:r>
            <a:r>
              <a:rPr lang="de-DE" dirty="0" smtClean="0"/>
              <a:t> System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Erweiterbarkeit des Systems durch Download von Code nach dem </a:t>
            </a:r>
            <a:r>
              <a:rPr lang="de-DE" dirty="0" err="1" smtClean="0"/>
              <a:t>Deployment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Beispiele:</a:t>
            </a:r>
          </a:p>
          <a:p>
            <a:pPr lvl="2"/>
            <a:r>
              <a:rPr lang="de-DE" dirty="0" smtClean="0"/>
              <a:t>Applets</a:t>
            </a:r>
          </a:p>
          <a:p>
            <a:pPr lvl="2"/>
            <a:r>
              <a:rPr lang="de-DE" dirty="0" err="1" smtClean="0"/>
              <a:t>Scripte</a:t>
            </a:r>
            <a:endParaRPr lang="de-DE" dirty="0" smtClean="0"/>
          </a:p>
          <a:p>
            <a:pPr lvl="2"/>
            <a:endParaRPr lang="de-DE" dirty="0" smtClean="0"/>
          </a:p>
          <a:p>
            <a:pPr lvl="1"/>
            <a:r>
              <a:rPr lang="de-DE" dirty="0" smtClean="0"/>
              <a:t>optionales Prinzip, weil es die Sichtbarkeit von Interaktionen reduziert</a:t>
            </a:r>
          </a:p>
          <a:p>
            <a:pPr lvl="1"/>
            <a:endParaRPr lang="de-D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 Prinzip 6 – Code-on-Demand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2. Strukturierter Inhalt</a:t>
            </a:r>
          </a:p>
        </p:txBody>
      </p:sp>
      <p:sp>
        <p:nvSpPr>
          <p:cNvPr id="1741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Beispiel:</a:t>
            </a:r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Sequenz von &gt; 0 Kind-Elementen: </a:t>
            </a:r>
          </a:p>
          <a:p>
            <a:pPr lvl="1" eaLnBrk="1" hangingPunct="1"/>
            <a:r>
              <a:rPr lang="de-DE" dirty="0" smtClean="0"/>
              <a:t>hier: &lt;</a:t>
            </a:r>
            <a:r>
              <a:rPr lang="de-DE" dirty="0" err="1" smtClean="0"/>
              <a:t>first</a:t>
            </a:r>
            <a:r>
              <a:rPr lang="de-DE" dirty="0" smtClean="0"/>
              <a:t>&gt;John&lt;/</a:t>
            </a:r>
            <a:r>
              <a:rPr lang="de-DE" dirty="0" err="1" smtClean="0"/>
              <a:t>first</a:t>
            </a:r>
            <a:r>
              <a:rPr lang="de-DE" dirty="0" smtClean="0"/>
              <a:t>&gt; und &lt;last&gt;</a:t>
            </a:r>
            <a:r>
              <a:rPr lang="de-DE" dirty="0" err="1" smtClean="0"/>
              <a:t>Doe</a:t>
            </a:r>
            <a:r>
              <a:rPr lang="de-DE" dirty="0" smtClean="0"/>
              <a:t>&lt;/last&gt;</a:t>
            </a:r>
          </a:p>
          <a:p>
            <a:pPr eaLnBrk="1" hangingPunct="1"/>
            <a:r>
              <a:rPr lang="de-DE" dirty="0" smtClean="0"/>
              <a:t>kein Text vor, nach oder zwischen den Kind-Elementen</a:t>
            </a:r>
          </a:p>
          <a:p>
            <a:pPr eaLnBrk="1" hangingPunct="1"/>
            <a:r>
              <a:rPr lang="de-DE" dirty="0" smtClean="0"/>
              <a:t>Kind-Elemente immer geordnet: </a:t>
            </a:r>
            <a:br>
              <a:rPr lang="de-DE" dirty="0" smtClean="0"/>
            </a:br>
            <a:r>
              <a:rPr lang="de-DE" dirty="0" smtClean="0"/>
              <a:t>Reihenfolge, so wie sie im XML-Dokument erscheinen</a:t>
            </a:r>
          </a:p>
          <a:p>
            <a:pPr eaLnBrk="1" hangingPunct="1"/>
            <a:r>
              <a:rPr lang="de-DE" dirty="0" smtClean="0"/>
              <a:t>Elemente können beliebig tief geschachtelt werden.	</a:t>
            </a:r>
          </a:p>
          <a:p>
            <a:pPr eaLnBrk="1" hangingPunct="1"/>
            <a:endParaRPr lang="de-DE" dirty="0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717800" y="1385888"/>
            <a:ext cx="4681538" cy="164968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de-DE" dirty="0"/>
              <a:t>&lt;</a:t>
            </a:r>
            <a:r>
              <a:rPr lang="de-DE" dirty="0" err="1"/>
              <a:t>name</a:t>
            </a:r>
            <a:r>
              <a:rPr lang="de-DE" dirty="0"/>
              <a:t>&gt;</a:t>
            </a:r>
          </a:p>
          <a:p>
            <a:r>
              <a:rPr lang="de-DE" dirty="0"/>
              <a:t>	&lt;</a:t>
            </a:r>
            <a:r>
              <a:rPr lang="de-DE" dirty="0" err="1"/>
              <a:t>first</a:t>
            </a:r>
            <a:r>
              <a:rPr lang="de-DE" dirty="0"/>
              <a:t>&gt;John&lt;/</a:t>
            </a:r>
            <a:r>
              <a:rPr lang="de-DE" dirty="0" err="1"/>
              <a:t>first</a:t>
            </a:r>
            <a:r>
              <a:rPr lang="de-DE" dirty="0"/>
              <a:t>&gt;</a:t>
            </a:r>
          </a:p>
          <a:p>
            <a:r>
              <a:rPr lang="de-DE" dirty="0"/>
              <a:t>	&lt;last&gt;</a:t>
            </a:r>
            <a:r>
              <a:rPr lang="de-DE" dirty="0" err="1"/>
              <a:t>Doe</a:t>
            </a:r>
            <a:r>
              <a:rPr lang="de-DE" dirty="0"/>
              <a:t>&lt;/last&gt; </a:t>
            </a:r>
          </a:p>
          <a:p>
            <a:r>
              <a:rPr lang="de-DE" dirty="0" smtClean="0"/>
              <a:t>&lt;/</a:t>
            </a:r>
            <a:r>
              <a:rPr lang="de-DE" dirty="0" err="1"/>
              <a:t>name</a:t>
            </a:r>
            <a:r>
              <a:rPr lang="de-DE" dirty="0"/>
              <a:t>&gt;</a:t>
            </a:r>
            <a:endParaRPr lang="de-DE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HTTP</a:t>
            </a:r>
          </a:p>
          <a:p>
            <a:pPr lvl="1"/>
            <a:r>
              <a:rPr lang="de-DE" dirty="0" err="1" smtClean="0"/>
              <a:t>Stateless</a:t>
            </a:r>
            <a:r>
              <a:rPr lang="de-DE" dirty="0" smtClean="0"/>
              <a:t> Client-Server</a:t>
            </a:r>
          </a:p>
          <a:p>
            <a:pPr lvl="1"/>
            <a:r>
              <a:rPr lang="de-DE" dirty="0" smtClean="0"/>
              <a:t>Caching</a:t>
            </a:r>
          </a:p>
          <a:p>
            <a:pPr lvl="1"/>
            <a:r>
              <a:rPr lang="de-DE" dirty="0" smtClean="0"/>
              <a:t>Uniform Interface: standardisierte Manipulation von Repräsentationen via GET, PUT, POST, DELETE</a:t>
            </a:r>
          </a:p>
          <a:p>
            <a:pPr lvl="1"/>
            <a:r>
              <a:rPr lang="de-DE" dirty="0" err="1" smtClean="0"/>
              <a:t>Layered</a:t>
            </a:r>
            <a:r>
              <a:rPr lang="de-DE" dirty="0" smtClean="0"/>
              <a:t> System</a:t>
            </a:r>
          </a:p>
          <a:p>
            <a:endParaRPr lang="de-DE" dirty="0" smtClean="0"/>
          </a:p>
          <a:p>
            <a:r>
              <a:rPr lang="de-DE" dirty="0" smtClean="0"/>
              <a:t>HTTP-URIs</a:t>
            </a:r>
          </a:p>
          <a:p>
            <a:pPr lvl="1"/>
            <a:r>
              <a:rPr lang="de-DE" dirty="0" smtClean="0"/>
              <a:t>Uniform Interface: Ressourcenidentifikation</a:t>
            </a:r>
          </a:p>
          <a:p>
            <a:endParaRPr lang="de-DE" dirty="0" smtClean="0"/>
          </a:p>
          <a:p>
            <a:r>
              <a:rPr lang="de-DE" dirty="0" smtClean="0"/>
              <a:t>Hypertext und Hyperlinks</a:t>
            </a:r>
          </a:p>
          <a:p>
            <a:pPr lvl="1"/>
            <a:r>
              <a:rPr lang="de-DE" dirty="0" smtClean="0"/>
              <a:t>Uniform Interface: standardisierte Repräsentation von Ressourcenzustand und Zustandsübergängen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Web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HTTP</a:t>
            </a:r>
            <a:endParaRPr lang="de-DE" dirty="0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252863" y="1184863"/>
            <a:ext cx="6723062" cy="1500468"/>
          </a:xfrm>
          <a:prstGeom prst="rightArrow">
            <a:avLst>
              <a:gd name="adj1" fmla="val 100000"/>
              <a:gd name="adj2" fmla="val 16203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de-DE" sz="2300" dirty="0">
                <a:solidFill>
                  <a:srgbClr val="000000"/>
                </a:solidFill>
                <a:latin typeface="Tahoma" pitchFamily="34" charset="0"/>
              </a:rPr>
              <a:t>GET / </a:t>
            </a: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HTTP/1.1</a:t>
            </a:r>
            <a:r>
              <a:rPr lang="de-DE" sz="2300" dirty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lang="de-DE" sz="23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User-Agent</a:t>
            </a:r>
            <a:r>
              <a:rPr lang="de-DE" sz="2300" dirty="0">
                <a:solidFill>
                  <a:srgbClr val="000000"/>
                </a:solidFill>
                <a:latin typeface="Tahoma" pitchFamily="34" charset="0"/>
              </a:rPr>
              <a:t>: </a:t>
            </a:r>
            <a:r>
              <a:rPr lang="de-DE" sz="2300" dirty="0" err="1" smtClean="0">
                <a:solidFill>
                  <a:srgbClr val="000000"/>
                </a:solidFill>
                <a:latin typeface="Tahoma" pitchFamily="34" charset="0"/>
              </a:rPr>
              <a:t>Mozilla</a:t>
            </a: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/5.0 … </a:t>
            </a:r>
            <a:r>
              <a:rPr lang="de-DE" sz="2300" dirty="0" err="1" smtClean="0">
                <a:solidFill>
                  <a:srgbClr val="000000"/>
                </a:solidFill>
                <a:latin typeface="Tahoma" pitchFamily="34" charset="0"/>
              </a:rPr>
              <a:t>Firefox</a:t>
            </a: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/10.0.3</a:t>
            </a:r>
            <a:r>
              <a:rPr lang="de-DE" sz="2300" dirty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lang="de-DE" sz="23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300" dirty="0">
                <a:solidFill>
                  <a:srgbClr val="000000"/>
                </a:solidFill>
                <a:latin typeface="Tahoma" pitchFamily="34" charset="0"/>
              </a:rPr>
              <a:t>Host: </a:t>
            </a: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markus-luczak.de:80</a:t>
            </a: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de-DE" sz="2300" dirty="0" err="1" smtClean="0">
                <a:solidFill>
                  <a:srgbClr val="000000"/>
                </a:solidFill>
                <a:latin typeface="Tahoma" pitchFamily="34" charset="0"/>
              </a:rPr>
              <a:t>Accept</a:t>
            </a: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: */*</a:t>
            </a:r>
            <a:endParaRPr lang="de-DE" sz="23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 flipH="1">
            <a:off x="1176663" y="2782838"/>
            <a:ext cx="6646862" cy="3200400"/>
          </a:xfrm>
          <a:prstGeom prst="rightArrow">
            <a:avLst>
              <a:gd name="adj1" fmla="val 100000"/>
              <a:gd name="adj2" fmla="val 10298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fr-FR" sz="2300" dirty="0" smtClean="0">
                <a:solidFill>
                  <a:srgbClr val="000000"/>
                </a:solidFill>
                <a:latin typeface="Tahoma" pitchFamily="34" charset="0"/>
              </a:rPr>
              <a:t>HTTP/1.1 200 OK</a:t>
            </a: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fr-FR" sz="2300" dirty="0" smtClean="0">
                <a:solidFill>
                  <a:srgbClr val="000000"/>
                </a:solidFill>
                <a:latin typeface="Tahoma" pitchFamily="34" charset="0"/>
              </a:rPr>
              <a:t>Server: Apache/2.0.49</a:t>
            </a: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fr-FR" sz="2300" dirty="0" smtClean="0">
                <a:solidFill>
                  <a:srgbClr val="000000"/>
                </a:solidFill>
                <a:latin typeface="Tahoma" pitchFamily="34" charset="0"/>
              </a:rPr>
              <a:t>Content-</a:t>
            </a:r>
            <a:r>
              <a:rPr lang="fr-FR" sz="2300" dirty="0" err="1" smtClean="0">
                <a:solidFill>
                  <a:srgbClr val="000000"/>
                </a:solidFill>
                <a:latin typeface="Tahoma" pitchFamily="34" charset="0"/>
              </a:rPr>
              <a:t>Language</a:t>
            </a:r>
            <a:r>
              <a:rPr lang="fr-FR" sz="2300" dirty="0" smtClean="0">
                <a:solidFill>
                  <a:srgbClr val="000000"/>
                </a:solidFill>
                <a:latin typeface="Tahoma" pitchFamily="34" charset="0"/>
              </a:rPr>
              <a:t>: en</a:t>
            </a: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fr-FR" sz="2300" dirty="0" smtClean="0">
                <a:solidFill>
                  <a:srgbClr val="000000"/>
                </a:solidFill>
                <a:latin typeface="Tahoma" pitchFamily="34" charset="0"/>
              </a:rPr>
              <a:t>Content-Type: </a:t>
            </a:r>
            <a:r>
              <a:rPr lang="fr-FR" sz="2300" dirty="0" err="1" smtClean="0">
                <a:solidFill>
                  <a:srgbClr val="000000"/>
                </a:solidFill>
                <a:latin typeface="Tahoma" pitchFamily="34" charset="0"/>
              </a:rPr>
              <a:t>text</a:t>
            </a:r>
            <a:r>
              <a:rPr lang="fr-FR" sz="2300" dirty="0" smtClean="0">
                <a:solidFill>
                  <a:srgbClr val="000000"/>
                </a:solidFill>
                <a:latin typeface="Tahoma" pitchFamily="34" charset="0"/>
              </a:rPr>
              <a:t>/html</a:t>
            </a:r>
            <a:r>
              <a:rPr lang="de-DE" sz="2300" dirty="0">
                <a:solidFill>
                  <a:srgbClr val="000000"/>
                </a:solidFill>
                <a:latin typeface="Tahoma" pitchFamily="34" charset="0"/>
              </a:rPr>
              <a:t/>
            </a:r>
            <a:br>
              <a:rPr lang="de-DE" sz="23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300" dirty="0">
                <a:solidFill>
                  <a:srgbClr val="000000"/>
                </a:solidFill>
                <a:latin typeface="Tahoma" pitchFamily="34" charset="0"/>
              </a:rPr>
              <a:t>Content-</a:t>
            </a:r>
            <a:r>
              <a:rPr lang="de-DE" sz="2300" dirty="0" err="1">
                <a:solidFill>
                  <a:srgbClr val="000000"/>
                </a:solidFill>
                <a:latin typeface="Tahoma" pitchFamily="34" charset="0"/>
              </a:rPr>
              <a:t>length</a:t>
            </a:r>
            <a:r>
              <a:rPr lang="de-DE" sz="2300" dirty="0">
                <a:solidFill>
                  <a:srgbClr val="000000"/>
                </a:solidFill>
                <a:latin typeface="Tahoma" pitchFamily="34" charset="0"/>
              </a:rPr>
              <a:t>: 2990</a:t>
            </a:r>
            <a:br>
              <a:rPr lang="de-DE" sz="2300" dirty="0">
                <a:solidFill>
                  <a:srgbClr val="000000"/>
                </a:solidFill>
                <a:latin typeface="Tahoma" pitchFamily="34" charset="0"/>
              </a:rPr>
            </a:br>
            <a:endParaRPr lang="de-DE" sz="2300" dirty="0" smtClean="0">
              <a:solidFill>
                <a:srgbClr val="000000"/>
              </a:solidFill>
              <a:latin typeface="Tahoma" pitchFamily="34" charset="0"/>
            </a:endParaRP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&lt;!DOCTYPE </a:t>
            </a:r>
            <a:r>
              <a:rPr lang="de-DE" sz="2300" dirty="0" err="1" smtClean="0">
                <a:solidFill>
                  <a:srgbClr val="000000"/>
                </a:solidFill>
                <a:latin typeface="Tahoma" pitchFamily="34" charset="0"/>
              </a:rPr>
              <a:t>html</a:t>
            </a: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&gt;</a:t>
            </a: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&lt;</a:t>
            </a:r>
            <a:r>
              <a:rPr lang="de-DE" sz="2300" dirty="0" err="1" smtClean="0">
                <a:solidFill>
                  <a:srgbClr val="000000"/>
                </a:solidFill>
                <a:latin typeface="Tahoma" pitchFamily="34" charset="0"/>
              </a:rPr>
              <a:t>html</a:t>
            </a: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 </a:t>
            </a:r>
            <a:r>
              <a:rPr lang="de-DE" sz="2300" dirty="0" err="1" smtClean="0">
                <a:solidFill>
                  <a:srgbClr val="000000"/>
                </a:solidFill>
                <a:latin typeface="Tahoma" pitchFamily="34" charset="0"/>
              </a:rPr>
              <a:t>xml:lang</a:t>
            </a: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="en"</a:t>
            </a: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de-DE" sz="2300" dirty="0" smtClean="0">
                <a:solidFill>
                  <a:srgbClr val="000000"/>
                </a:solidFill>
                <a:latin typeface="Tahoma" pitchFamily="34" charset="0"/>
              </a:rPr>
              <a:t>…</a:t>
            </a:r>
            <a:endParaRPr lang="de-DE" sz="23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 rot="10800000">
            <a:off x="277363" y="1154699"/>
            <a:ext cx="553998" cy="482941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2400">
                <a:solidFill>
                  <a:srgbClr val="FFFFFF"/>
                </a:solidFill>
                <a:latin typeface="Tahoma" pitchFamily="34" charset="0"/>
              </a:rPr>
              <a:t>Client</a:t>
            </a:r>
            <a:endParaRPr lang="en-GB" sz="24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8279177" y="1154700"/>
            <a:ext cx="553998" cy="482941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2400">
                <a:solidFill>
                  <a:srgbClr val="FFFFFF"/>
                </a:solidFill>
                <a:latin typeface="Tahoma" pitchFamily="34" charset="0"/>
              </a:rPr>
              <a:t>Server</a:t>
            </a:r>
            <a:endParaRPr lang="en-GB" sz="24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0371" y="6134584"/>
            <a:ext cx="2069797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050" dirty="0" smtClean="0">
                <a:solidFill>
                  <a:srgbClr val="000000"/>
                </a:solidFill>
              </a:rPr>
              <a:t>abgeleitet von: R. Tolksdorf</a:t>
            </a:r>
            <a:endParaRPr lang="de-DE" sz="105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Resources</a:t>
            </a:r>
          </a:p>
          <a:p>
            <a:pPr lvl="1"/>
            <a:r>
              <a:rPr lang="de-DE" dirty="0" smtClean="0"/>
              <a:t>URI-identifizierte Ressourcen, deren Repräsentation in einer Nachricht elektronisch übertragen werden kann</a:t>
            </a:r>
          </a:p>
          <a:p>
            <a:pPr lvl="1"/>
            <a:r>
              <a:rPr lang="de-DE" dirty="0" smtClean="0"/>
              <a:t>eine bestimmte Repräsentation anzufordern und zu erhalten nennt man </a:t>
            </a:r>
            <a:r>
              <a:rPr lang="de-DE" b="1" dirty="0" err="1" smtClean="0"/>
              <a:t>Dereferenzierung</a:t>
            </a:r>
            <a:endParaRPr lang="de-DE" b="1" dirty="0" smtClean="0"/>
          </a:p>
          <a:p>
            <a:endParaRPr lang="de-DE" dirty="0" smtClean="0"/>
          </a:p>
          <a:p>
            <a:r>
              <a:rPr lang="de-DE" dirty="0" smtClean="0"/>
              <a:t>Non-Information Resources</a:t>
            </a:r>
          </a:p>
          <a:p>
            <a:pPr lvl="1"/>
            <a:r>
              <a:rPr lang="de-DE" dirty="0" smtClean="0"/>
              <a:t>abstrakte Konzepte wie z.B. in </a:t>
            </a:r>
            <a:r>
              <a:rPr lang="de-DE" dirty="0" err="1" smtClean="0"/>
              <a:t>Ontologien</a:t>
            </a:r>
            <a:r>
              <a:rPr lang="de-DE" dirty="0" smtClean="0"/>
              <a:t> modelliert</a:t>
            </a:r>
          </a:p>
          <a:p>
            <a:pPr lvl="2"/>
            <a:r>
              <a:rPr lang="de-DE" dirty="0" smtClean="0"/>
              <a:t>Beispiel: Meter</a:t>
            </a:r>
            <a:br>
              <a:rPr lang="de-DE" dirty="0" smtClean="0"/>
            </a:br>
            <a:r>
              <a:rPr lang="de-DE" dirty="0" smtClean="0"/>
              <a:t>Ich kann lediglich andere Information Resources ausliefern, die „Meter“ beschreiben aber eben keine Repräsentation von Meter sind.</a:t>
            </a:r>
          </a:p>
          <a:p>
            <a:pPr lvl="1"/>
            <a:r>
              <a:rPr lang="de-DE" dirty="0" smtClean="0"/>
              <a:t>URI-identifizierbar aber nicht </a:t>
            </a:r>
            <a:r>
              <a:rPr lang="de-DE" dirty="0" err="1" smtClean="0"/>
              <a:t>dereferenzierbar</a:t>
            </a:r>
            <a:endParaRPr lang="de-D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Ressourcen und Repräsentationen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144929" y="964554"/>
            <a:ext cx="6854142" cy="22879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 </a:t>
            </a:r>
            <a:r>
              <a:rPr lang="de-DE" dirty="0" err="1" smtClean="0"/>
              <a:t>Negotiation</a:t>
            </a:r>
            <a:r>
              <a:rPr lang="de-DE" dirty="0" smtClean="0"/>
              <a:t> – </a:t>
            </a:r>
            <a:r>
              <a:rPr lang="de-DE" dirty="0" err="1" smtClean="0"/>
              <a:t>Req.-Resp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Rectangle 6"/>
          <p:cNvSpPr/>
          <p:nvPr/>
        </p:nvSpPr>
        <p:spPr>
          <a:xfrm rot="17679329">
            <a:off x="2935902" y="4409371"/>
            <a:ext cx="17139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100" dirty="0" err="1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Accept</a:t>
            </a:r>
            <a:r>
              <a:rPr lang="de-DE" sz="1100" dirty="0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: </a:t>
            </a:r>
            <a:r>
              <a:rPr lang="de-DE" sz="1100" dirty="0" err="1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text</a:t>
            </a:r>
            <a:r>
              <a:rPr lang="de-DE" sz="1100" dirty="0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/</a:t>
            </a:r>
            <a:r>
              <a:rPr lang="de-DE" sz="1100" dirty="0" err="1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plain</a:t>
            </a:r>
            <a:endParaRPr lang="de-DE" sz="1100" dirty="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8" name="Flowchart: Card 7"/>
          <p:cNvSpPr/>
          <p:nvPr/>
        </p:nvSpPr>
        <p:spPr bwMode="auto">
          <a:xfrm>
            <a:off x="2708475" y="1157462"/>
            <a:ext cx="1412113" cy="775504"/>
          </a:xfrm>
          <a:prstGeom prst="flowChartPunchedCar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050" dirty="0" smtClean="0">
                <a:solidFill>
                  <a:srgbClr val="000000"/>
                </a:solidFill>
              </a:rPr>
              <a:t>Repräsentation 1</a:t>
            </a:r>
            <a:endParaRPr lang="de-DE" sz="1600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000000"/>
                </a:solidFill>
              </a:rPr>
              <a:t>index.html</a:t>
            </a:r>
          </a:p>
        </p:txBody>
      </p:sp>
      <p:sp>
        <p:nvSpPr>
          <p:cNvPr id="9" name="Flowchart: Card 8"/>
          <p:cNvSpPr/>
          <p:nvPr/>
        </p:nvSpPr>
        <p:spPr bwMode="auto">
          <a:xfrm>
            <a:off x="5083222" y="1159391"/>
            <a:ext cx="1412113" cy="775504"/>
          </a:xfrm>
          <a:prstGeom prst="flowChartPunchedCar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100" dirty="0" smtClean="0">
                <a:solidFill>
                  <a:srgbClr val="000000"/>
                </a:solidFill>
              </a:rPr>
              <a:t>Repräsentation 2</a:t>
            </a:r>
            <a:endParaRPr lang="de-DE" sz="1600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000000"/>
                </a:solidFill>
              </a:rPr>
              <a:t>index.txt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640238" y="1863523"/>
            <a:ext cx="1863524" cy="7986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000000"/>
                </a:solidFill>
              </a:rPr>
              <a:t>Information </a:t>
            </a:r>
            <a:r>
              <a:rPr lang="de-DE" sz="1600" dirty="0" err="1" smtClean="0">
                <a:solidFill>
                  <a:srgbClr val="000000"/>
                </a:solidFill>
              </a:rPr>
              <a:t>Resource</a:t>
            </a:r>
            <a:endParaRPr lang="de-DE" sz="160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6648" y="3153639"/>
            <a:ext cx="3662704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400" dirty="0" smtClean="0">
                <a:solidFill>
                  <a:srgbClr val="000000"/>
                </a:solidFill>
                <a:latin typeface="Lucida Console" pitchFamily="49" charset="0"/>
              </a:rPr>
              <a:t>http://example.com/content/index</a:t>
            </a:r>
            <a:endParaRPr lang="de-DE" sz="1400" dirty="0">
              <a:solidFill>
                <a:srgbClr val="000000"/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17654837">
            <a:off x="2487915" y="4144975"/>
            <a:ext cx="1656428" cy="625034"/>
          </a:xfrm>
          <a:prstGeom prst="rightArrow">
            <a:avLst>
              <a:gd name="adj1" fmla="val 50000"/>
              <a:gd name="adj2" fmla="val 894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000000"/>
                </a:solidFill>
              </a:rPr>
              <a:t>Request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62046" y="5499908"/>
            <a:ext cx="8808334" cy="7986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4" name="Curved Left Arrow 13"/>
          <p:cNvSpPr/>
          <p:nvPr/>
        </p:nvSpPr>
        <p:spPr bwMode="auto">
          <a:xfrm rot="10800000">
            <a:off x="3159888" y="2372806"/>
            <a:ext cx="462986" cy="914401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</a:pPr>
            <a:endParaRPr lang="de-DE" sz="240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urved Left Arrow 14"/>
          <p:cNvSpPr/>
          <p:nvPr/>
        </p:nvSpPr>
        <p:spPr bwMode="auto">
          <a:xfrm rot="13653659">
            <a:off x="4469756" y="893176"/>
            <a:ext cx="462986" cy="914401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</a:pPr>
            <a:endParaRPr lang="de-DE" sz="240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3773428">
            <a:off x="6039612" y="4388147"/>
            <a:ext cx="22236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de-DE" sz="1100" dirty="0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Content-Type: </a:t>
            </a:r>
            <a:r>
              <a:rPr lang="de-DE" sz="1100" dirty="0" err="1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text</a:t>
            </a:r>
            <a:r>
              <a:rPr lang="de-DE" sz="1100" dirty="0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/</a:t>
            </a:r>
            <a:r>
              <a:rPr lang="de-DE" sz="1100" dirty="0" err="1" smtClean="0">
                <a:solidFill>
                  <a:srgbClr val="000000"/>
                </a:solidFill>
                <a:latin typeface="Lucida Console" pitchFamily="49" charset="0"/>
                <a:ea typeface="ＭＳ Ｐゴシック" pitchFamily="34" charset="-128"/>
              </a:rPr>
              <a:t>plain</a:t>
            </a:r>
            <a:endParaRPr lang="de-DE" sz="1100" dirty="0">
              <a:solidFill>
                <a:srgbClr val="000000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3748936">
            <a:off x="6853524" y="4193201"/>
            <a:ext cx="1656428" cy="625034"/>
          </a:xfrm>
          <a:prstGeom prst="rightArrow">
            <a:avLst>
              <a:gd name="adj1" fmla="val 50000"/>
              <a:gd name="adj2" fmla="val 894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000000"/>
                </a:solidFill>
              </a:rPr>
              <a:t>Response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ea typeface="ＭＳ Ｐゴシック" pitchFamily="34" charset="-128"/>
              </a:rPr>
              <a:t>Towards</a:t>
            </a:r>
            <a:r>
              <a:rPr lang="de-DE" dirty="0" smtClean="0">
                <a:ea typeface="ＭＳ Ｐゴシック" pitchFamily="34" charset="-128"/>
              </a:rPr>
              <a:t> RDF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smtClean="0">
                <a:ea typeface="ＭＳ Ｐゴシック" pitchFamily="34" charset="-128"/>
              </a:rPr>
              <a:t>&lt;Buch&gt;Dieses Buch&lt;/Buch&gt; hat den Titel &lt;Titel&gt;Semantic Web Grundlagen&lt;/Titel&gt;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de-DE" sz="2400" smtClean="0">
                <a:ea typeface="ＭＳ Ｐゴシック" pitchFamily="34" charset="-128"/>
              </a:rPr>
              <a:t>&lt;foo&gt;Dieses Buch&lt;/foo&gt; hat den Titel &lt;bar&gt;Semantic Web Grundlagen&lt;/bar&gt;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natürliche Sprache</a:t>
            </a:r>
          </a:p>
          <a:p>
            <a:r>
              <a:rPr lang="en-US" smtClean="0">
                <a:ea typeface="ＭＳ Ｐゴシック" pitchFamily="34" charset="-128"/>
              </a:rPr>
              <a:t>Mehrdeutigkeit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338" y="2352675"/>
            <a:ext cx="2119312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7738" y="2581275"/>
            <a:ext cx="20859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feld 7"/>
          <p:cNvSpPr txBox="1">
            <a:spLocks noChangeArrowheads="1"/>
          </p:cNvSpPr>
          <p:nvPr/>
        </p:nvSpPr>
        <p:spPr bwMode="auto">
          <a:xfrm>
            <a:off x="1433513" y="1314450"/>
            <a:ext cx="61261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de-DE" sz="3200" dirty="0"/>
              <a:t>&lt;Apple</a:t>
            </a:r>
            <a:r>
              <a:rPr lang="de-DE" sz="3200" dirty="0" smtClean="0"/>
              <a:t>&gt;</a:t>
            </a:r>
            <a:endParaRPr lang="de-DE" sz="3200" dirty="0"/>
          </a:p>
        </p:txBody>
      </p:sp>
      <p:sp>
        <p:nvSpPr>
          <p:cNvPr id="9" name="Textfeld 7"/>
          <p:cNvSpPr txBox="1">
            <a:spLocks noChangeArrowheads="1"/>
          </p:cNvSpPr>
          <p:nvPr/>
        </p:nvSpPr>
        <p:spPr bwMode="auto">
          <a:xfrm>
            <a:off x="527824" y="4771756"/>
            <a:ext cx="3012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de-DE" sz="2000" dirty="0" smtClean="0"/>
              <a:t>&lt;http://apple.com/&gt;</a:t>
            </a:r>
            <a:endParaRPr lang="de-DE" sz="2000" dirty="0"/>
          </a:p>
        </p:txBody>
      </p:sp>
      <p:sp>
        <p:nvSpPr>
          <p:cNvPr id="10" name="Textfeld 7"/>
          <p:cNvSpPr txBox="1">
            <a:spLocks noChangeArrowheads="1"/>
          </p:cNvSpPr>
          <p:nvPr/>
        </p:nvSpPr>
        <p:spPr bwMode="auto">
          <a:xfrm>
            <a:off x="5303520" y="4780464"/>
            <a:ext cx="357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de-DE" sz="2000" dirty="0" smtClean="0"/>
              <a:t>&lt;http://applefuits.com/&gt;</a:t>
            </a: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RDF Sätze</a:t>
            </a:r>
            <a:endParaRPr lang="en-GB" smtClean="0">
              <a:ea typeface="ＭＳ Ｐゴシック" pitchFamily="34" charset="-128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Informationen und Metainformationen:</a:t>
            </a:r>
          </a:p>
          <a:p>
            <a:endParaRPr lang="en-GB" smtClean="0">
              <a:ea typeface="ＭＳ Ｐゴシック" pitchFamily="34" charset="-128"/>
            </a:endParaRPr>
          </a:p>
          <a:p>
            <a:endParaRPr lang="en-GB" smtClean="0">
              <a:ea typeface="ＭＳ Ｐゴシック" pitchFamily="34" charset="-128"/>
            </a:endParaRPr>
          </a:p>
          <a:p>
            <a:endParaRPr lang="en-GB" smtClean="0">
              <a:ea typeface="ＭＳ Ｐゴシック" pitchFamily="34" charset="-128"/>
            </a:endParaRPr>
          </a:p>
          <a:p>
            <a:endParaRPr lang="en-GB" smtClean="0">
              <a:ea typeface="ＭＳ Ｐゴシック" pitchFamily="34" charset="-128"/>
            </a:endParaRPr>
          </a:p>
          <a:p>
            <a:endParaRPr lang="en-GB" smtClean="0">
              <a:ea typeface="ＭＳ Ｐゴシック" pitchFamily="34" charset="-128"/>
            </a:endParaRPr>
          </a:p>
          <a:p>
            <a:endParaRPr lang="en-GB" smtClean="0">
              <a:ea typeface="ＭＳ Ｐゴシック" pitchFamily="34" charset="-128"/>
            </a:endParaRPr>
          </a:p>
          <a:p>
            <a:r>
              <a:rPr lang="en-GB" smtClean="0">
                <a:ea typeface="ＭＳ Ｐゴシック" pitchFamily="34" charset="-128"/>
              </a:rPr>
              <a:t>In RDF als Satz ausgedrückt:</a:t>
            </a:r>
            <a:br>
              <a:rPr lang="en-GB" smtClean="0">
                <a:ea typeface="ＭＳ Ｐゴシック" pitchFamily="34" charset="-128"/>
              </a:rPr>
            </a:br>
            <a:endParaRPr lang="en-GB" smtClean="0">
              <a:ea typeface="ＭＳ Ｐゴシック" pitchFamily="34" charset="-128"/>
            </a:endParaRP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533400" y="1484313"/>
            <a:ext cx="8382000" cy="1905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r">
              <a:buFont typeface="Wingdings" pitchFamily="2" charset="2"/>
              <a:buNone/>
            </a:pPr>
            <a:r>
              <a:rPr lang="de-DE"/>
              <a:t>     Metainfo</a:t>
            </a:r>
            <a:endParaRPr lang="en-GB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62000" y="1712913"/>
            <a:ext cx="2730500" cy="1524000"/>
          </a:xfrm>
          <a:prstGeom prst="ellipse">
            <a:avLst/>
          </a:prstGeom>
          <a:solidFill>
            <a:srgbClr val="C0C0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buFont typeface="Wingdings" pitchFamily="2" charset="2"/>
              <a:buNone/>
            </a:pP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>www.robert-tolksdorf.de</a:t>
            </a:r>
            <a:endParaRPr lang="en-GB" sz="1200" dirty="0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6227763" y="1712913"/>
            <a:ext cx="1143000" cy="1524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de-DE" sz="2000"/>
          </a:p>
        </p:txBody>
      </p:sp>
      <p:cxnSp>
        <p:nvCxnSpPr>
          <p:cNvPr id="22536" name="AutoShape 7"/>
          <p:cNvCxnSpPr>
            <a:cxnSpLocks noChangeShapeType="1"/>
            <a:stCxn id="22534" idx="6"/>
            <a:endCxn id="22535" idx="1"/>
          </p:cNvCxnSpPr>
          <p:nvPr/>
        </p:nvCxnSpPr>
        <p:spPr bwMode="auto">
          <a:xfrm>
            <a:off x="3492500" y="2474913"/>
            <a:ext cx="27352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3900488" y="2066925"/>
            <a:ext cx="1824037" cy="396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000"/>
              <a:t>hat als Autor</a:t>
            </a:r>
            <a:endParaRPr lang="en-GB" sz="2000"/>
          </a:p>
        </p:txBody>
      </p:sp>
      <p:sp>
        <p:nvSpPr>
          <p:cNvPr id="22538" name="AutoShape 9"/>
          <p:cNvSpPr>
            <a:spLocks noChangeArrowheads="1"/>
          </p:cNvSpPr>
          <p:nvPr/>
        </p:nvSpPr>
        <p:spPr bwMode="auto">
          <a:xfrm>
            <a:off x="1395413" y="2551113"/>
            <a:ext cx="1447800" cy="457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de-DE"/>
              <a:t>Info</a:t>
            </a:r>
            <a:endParaRPr lang="en-GB"/>
          </a:p>
        </p:txBody>
      </p:sp>
      <p:graphicFrame>
        <p:nvGraphicFramePr>
          <p:cNvPr id="346122" name="Group 10"/>
          <p:cNvGraphicFramePr>
            <a:graphicFrameLocks noGrp="1"/>
          </p:cNvGraphicFramePr>
          <p:nvPr/>
        </p:nvGraphicFramePr>
        <p:xfrm>
          <a:off x="533400" y="4581525"/>
          <a:ext cx="8229600" cy="1447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245B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"www.robert-tolksdorf.de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245B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Subjekt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245B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hat als Autor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245B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Prädikat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245B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Robert Tolksdorf"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245B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Objekt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pic>
        <p:nvPicPr>
          <p:cNvPr id="22552" name="Picture 2" descr="http://blog.ag-nbi.de/wp-content/uploads/2011/08/Robert-Tolksdorf-09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488" y="1773238"/>
            <a:ext cx="9731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AG Netzbasierte Informationssysteme http://www.ag-nbi.de</a:t>
            </a:r>
            <a:endParaRPr lang="de-DE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Datenmodell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>
                <a:ea typeface="ＭＳ Ｐゴシック" pitchFamily="34" charset="-128"/>
              </a:rPr>
              <a:t>„RDF-Welt“</a:t>
            </a:r>
            <a:r>
              <a:rPr lang="en-US" altLang="en-US" smtClean="0">
                <a:ea typeface="ＭＳ Ｐゴシック" pitchFamily="34" charset="-128"/>
              </a:rPr>
              <a:t>: </a:t>
            </a:r>
            <a:r>
              <a:rPr lang="de-DE" altLang="en-US" smtClean="0">
                <a:ea typeface="ＭＳ Ｐゴシック" pitchFamily="34" charset="-128"/>
              </a:rPr>
              <a:t>Gerichteter Graph</a:t>
            </a:r>
          </a:p>
          <a:p>
            <a:pPr lvl="1"/>
            <a:r>
              <a:rPr lang="de-DE" altLang="en-US" smtClean="0">
                <a:ea typeface="ＭＳ Ｐゴシック" pitchFamily="34" charset="-128"/>
              </a:rPr>
              <a:t>Knoten (Ressourcen)</a:t>
            </a:r>
          </a:p>
          <a:p>
            <a:pPr lvl="1"/>
            <a:r>
              <a:rPr lang="de-DE" altLang="en-US" smtClean="0">
                <a:ea typeface="ＭＳ Ｐゴシック" pitchFamily="34" charset="-128"/>
              </a:rPr>
              <a:t>Kanten (Properties)</a:t>
            </a:r>
          </a:p>
          <a:p>
            <a:r>
              <a:rPr lang="de-DE" altLang="en-US" smtClean="0">
                <a:ea typeface="ＭＳ Ｐゴシック" pitchFamily="34" charset="-128"/>
              </a:rPr>
              <a:t>Ressourcen (RDF Resource)</a:t>
            </a:r>
          </a:p>
          <a:p>
            <a:pPr lvl="1"/>
            <a:r>
              <a:rPr lang="de-DE" altLang="en-US" smtClean="0">
                <a:ea typeface="ＭＳ Ｐゴシック" pitchFamily="34" charset="-128"/>
              </a:rPr>
              <a:t>Alles worüber man Aussagen machen kann</a:t>
            </a:r>
          </a:p>
          <a:p>
            <a:pPr lvl="1"/>
            <a:r>
              <a:rPr lang="de-DE" altLang="en-US" smtClean="0">
                <a:ea typeface="ＭＳ Ｐゴシック" pitchFamily="34" charset="-128"/>
              </a:rPr>
              <a:t>Identifiziert durch URIs (qualified URIs = URI + </a:t>
            </a:r>
            <a:r>
              <a:rPr lang="en-US" altLang="en-US" smtClean="0">
                <a:ea typeface="ＭＳ Ｐゴシック" pitchFamily="34" charset="-128"/>
              </a:rPr>
              <a:t>fragment identifier)</a:t>
            </a:r>
            <a:endParaRPr lang="de-DE" altLang="en-US" smtClean="0">
              <a:ea typeface="ＭＳ Ｐゴシック" pitchFamily="34" charset="-128"/>
            </a:endParaRPr>
          </a:p>
          <a:p>
            <a:pPr lvl="1"/>
            <a:r>
              <a:rPr lang="de-DE" altLang="en-US" smtClean="0">
                <a:ea typeface="ＭＳ Ｐゴシック" pitchFamily="34" charset="-128"/>
              </a:rPr>
              <a:t>Aussagen sind auch Ressourcen</a:t>
            </a:r>
          </a:p>
          <a:p>
            <a:r>
              <a:rPr lang="de-DE" altLang="en-US" smtClean="0">
                <a:ea typeface="ＭＳ Ｐゴシック" pitchFamily="34" charset="-128"/>
              </a:rPr>
              <a:t>Eigenschaften/Beziehungen (RDF Property)</a:t>
            </a:r>
          </a:p>
          <a:p>
            <a:pPr lvl="1"/>
            <a:r>
              <a:rPr lang="de-DE" altLang="en-US" smtClean="0">
                <a:ea typeface="ＭＳ Ｐゴシック" pitchFamily="34" charset="-128"/>
              </a:rPr>
              <a:t>Verbinden Ressourcen miteinander oder Ressourcen zu Werten (RDF Literal)</a:t>
            </a:r>
          </a:p>
          <a:p>
            <a:r>
              <a:rPr lang="de-DE" altLang="en-US" smtClean="0">
                <a:ea typeface="ＭＳ Ｐゴシック" pitchFamily="34" charset="-128"/>
              </a:rPr>
              <a:t>Aussagen (RDF Statement)</a:t>
            </a:r>
          </a:p>
          <a:p>
            <a:pPr lvl="1"/>
            <a:r>
              <a:rPr lang="de-DE" altLang="en-US" smtClean="0">
                <a:ea typeface="ＭＳ Ｐゴシック" pitchFamily="34" charset="-128"/>
              </a:rPr>
              <a:t>(Subjekt, Prädikat, Objekt)</a:t>
            </a:r>
          </a:p>
          <a:p>
            <a:pPr lvl="1"/>
            <a:r>
              <a:rPr lang="de-DE" altLang="en-US" smtClean="0">
                <a:ea typeface="ＭＳ Ｐゴシック" pitchFamily="34" charset="-128"/>
              </a:rPr>
              <a:t>“Resource has Property with Value”</a:t>
            </a:r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RDF vs. XML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  <p:pic>
        <p:nvPicPr>
          <p:cNvPr id="250882" name="Picture 2" descr="page ---has author---&gt; 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9770" y="2651760"/>
            <a:ext cx="6173818" cy="17007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Als XML-Baum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  <p:sp>
        <p:nvSpPr>
          <p:cNvPr id="6" name="Rectangle 5"/>
          <p:cNvSpPr/>
          <p:nvPr/>
        </p:nvSpPr>
        <p:spPr>
          <a:xfrm>
            <a:off x="235132" y="1037252"/>
            <a:ext cx="334409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uri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page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uri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name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Ora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name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</a:t>
            </a:r>
            <a:endParaRPr lang="de-D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399" y="4107023"/>
            <a:ext cx="351390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document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href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="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page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"&gt;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Ora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document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</a:t>
            </a:r>
            <a:endParaRPr lang="de-D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8041" y="1003794"/>
            <a:ext cx="5107577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document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details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uri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href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="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page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"&lt;/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uri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	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name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Ora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name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	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details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document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</a:t>
            </a:r>
            <a:endParaRPr lang="de-D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690" y="3582913"/>
            <a:ext cx="5029201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document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			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uri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href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="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page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"&lt;/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uri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	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details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	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name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Ora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name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 		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details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	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&lt;/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document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&gt;</a:t>
            </a:r>
            <a:endParaRPr lang="de-DE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5211" y="5963924"/>
            <a:ext cx="769402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&lt;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document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 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href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="http://www.w3.org/test/page" 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author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="</a:t>
            </a:r>
            <a:r>
              <a:rPr lang="de-DE" sz="1800" dirty="0" err="1" smtClean="0">
                <a:latin typeface="Arial Unicode MS" pitchFamily="34" charset="-128"/>
                <a:cs typeface="Arial" pitchFamily="34" charset="0"/>
              </a:rPr>
              <a:t>Ora</a:t>
            </a:r>
            <a:r>
              <a:rPr lang="de-DE" sz="1800" dirty="0" smtClean="0">
                <a:latin typeface="Arial Unicode MS" pitchFamily="34" charset="-128"/>
                <a:cs typeface="Arial" pitchFamily="34" charset="0"/>
              </a:rPr>
              <a:t>" /&gt; </a:t>
            </a:r>
            <a:endParaRPr lang="de-DE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71563"/>
            <a:ext cx="8532813" cy="3382962"/>
          </a:xfrm>
        </p:spPr>
        <p:txBody>
          <a:bodyPr/>
          <a:lstStyle/>
          <a:p>
            <a:pPr marL="419100" indent="-419100" eaLnBrk="1" hangingPunct="1">
              <a:defRPr/>
            </a:pPr>
            <a:r>
              <a:rPr lang="de-DE" sz="2400" dirty="0" smtClean="0"/>
              <a:t>enthält Text mit mindestens einem Kind-Element</a:t>
            </a:r>
          </a:p>
          <a:p>
            <a:pPr marL="419100" indent="-419100" eaLnBrk="1" hangingPunct="1">
              <a:defRPr/>
            </a:pPr>
            <a:r>
              <a:rPr lang="de-DE" sz="2400" u="sng" dirty="0" smtClean="0"/>
              <a:t>Beispiel</a:t>
            </a:r>
            <a:r>
              <a:rPr lang="de-DE" sz="2400" dirty="0" smtClean="0"/>
              <a:t>: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892425" y="2460625"/>
            <a:ext cx="4702175" cy="17589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2000" dirty="0"/>
              <a:t> &lt;</a:t>
            </a:r>
            <a:r>
              <a:rPr lang="de-DE" sz="2000" dirty="0" err="1"/>
              <a:t>section</a:t>
            </a:r>
            <a:r>
              <a:rPr lang="de-DE" sz="2000" dirty="0"/>
              <a:t>&gt;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2000" dirty="0"/>
              <a:t>	Text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2000" dirty="0"/>
              <a:t>	&lt;</a:t>
            </a:r>
            <a:r>
              <a:rPr lang="de-DE" sz="2000" dirty="0" err="1"/>
              <a:t>subsection</a:t>
            </a:r>
            <a:r>
              <a:rPr lang="de-DE" sz="2000" dirty="0"/>
              <a:t>&gt; … &lt;/</a:t>
            </a:r>
            <a:r>
              <a:rPr lang="de-DE" sz="2000" dirty="0" err="1"/>
              <a:t>subsection</a:t>
            </a:r>
            <a:r>
              <a:rPr lang="de-DE" sz="2000" dirty="0"/>
              <a:t>&gt;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2000" dirty="0"/>
              <a:t>	Text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de-DE" sz="2000" dirty="0"/>
              <a:t> &lt;/</a:t>
            </a:r>
            <a:r>
              <a:rPr lang="de-DE" sz="2000" dirty="0" err="1"/>
              <a:t>section</a:t>
            </a:r>
            <a:r>
              <a:rPr lang="de-DE" sz="2000" dirty="0"/>
              <a:t>&gt;</a:t>
            </a:r>
          </a:p>
        </p:txBody>
      </p:sp>
      <p:sp>
        <p:nvSpPr>
          <p:cNvPr id="977925" name="Rectangle 5"/>
          <p:cNvSpPr>
            <a:spLocks noChangeArrowheads="1"/>
          </p:cNvSpPr>
          <p:nvPr/>
        </p:nvSpPr>
        <p:spPr bwMode="auto">
          <a:xfrm>
            <a:off x="531813" y="4800600"/>
            <a:ext cx="8072437" cy="1376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419100" indent="-4191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de-DE" sz="2400">
              <a:solidFill>
                <a:srgbClr val="003399"/>
              </a:solidFill>
            </a:endParaRPr>
          </a:p>
        </p:txBody>
      </p:sp>
      <p:sp>
        <p:nvSpPr>
          <p:cNvPr id="977926" name="Oval 6"/>
          <p:cNvSpPr>
            <a:spLocks noChangeArrowheads="1"/>
          </p:cNvSpPr>
          <p:nvPr/>
        </p:nvSpPr>
        <p:spPr bwMode="auto">
          <a:xfrm>
            <a:off x="2908300" y="2743200"/>
            <a:ext cx="1403350" cy="395288"/>
          </a:xfrm>
          <a:prstGeom prst="ellipse">
            <a:avLst/>
          </a:prstGeom>
          <a:noFill/>
          <a:ln w="38100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de-DE">
              <a:latin typeface="Comic Sans MS" pitchFamily="66" charset="0"/>
            </a:endParaRPr>
          </a:p>
        </p:txBody>
      </p:sp>
      <p:sp>
        <p:nvSpPr>
          <p:cNvPr id="977927" name="Oval 7"/>
          <p:cNvSpPr>
            <a:spLocks noChangeArrowheads="1"/>
          </p:cNvSpPr>
          <p:nvPr/>
        </p:nvSpPr>
        <p:spPr bwMode="auto">
          <a:xfrm>
            <a:off x="2911475" y="3446463"/>
            <a:ext cx="1403350" cy="395287"/>
          </a:xfrm>
          <a:prstGeom prst="ellipse">
            <a:avLst/>
          </a:prstGeom>
          <a:noFill/>
          <a:ln w="38100">
            <a:solidFill>
              <a:srgbClr val="0033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de-DE">
              <a:latin typeface="Comic Sans MS" pitchFamily="66" charset="0"/>
            </a:endParaRPr>
          </a:p>
        </p:txBody>
      </p:sp>
      <p:sp>
        <p:nvSpPr>
          <p:cNvPr id="977928" name="Oval 8"/>
          <p:cNvSpPr>
            <a:spLocks noChangeArrowheads="1"/>
          </p:cNvSpPr>
          <p:nvPr/>
        </p:nvSpPr>
        <p:spPr bwMode="auto">
          <a:xfrm>
            <a:off x="3113088" y="3135313"/>
            <a:ext cx="4321175" cy="357187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de-DE">
              <a:latin typeface="Comic Sans MS" pitchFamily="66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50825" y="0"/>
            <a:ext cx="7345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de-DE" sz="2400" dirty="0">
                <a:solidFill>
                  <a:schemeClr val="tx2"/>
                </a:solidFill>
              </a:rPr>
              <a:t>3. Gemischter </a:t>
            </a:r>
            <a:r>
              <a:rPr lang="de-DE" sz="2400" dirty="0" smtClean="0">
                <a:solidFill>
                  <a:schemeClr val="tx2"/>
                </a:solidFill>
              </a:rPr>
              <a:t>Inhalt (</a:t>
            </a:r>
            <a:r>
              <a:rPr lang="de-DE" sz="2400" dirty="0" err="1" smtClean="0">
                <a:solidFill>
                  <a:schemeClr val="tx2"/>
                </a:solidFill>
              </a:rPr>
              <a:t>mixed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content</a:t>
            </a:r>
            <a:r>
              <a:rPr lang="de-DE" sz="2400" dirty="0" smtClean="0">
                <a:solidFill>
                  <a:schemeClr val="tx2"/>
                </a:solidFill>
              </a:rPr>
              <a:t>)</a:t>
            </a:r>
            <a:endParaRPr lang="de-D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977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77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77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6" grpId="0" animBg="1"/>
      <p:bldP spid="977926" grpId="1" animBg="1"/>
      <p:bldP spid="977927" grpId="0" animBg="1"/>
      <p:bldP spid="977927" grpId="1" animBg="1"/>
      <p:bldP spid="977928" grpId="0" animBg="1"/>
      <p:bldP spid="977928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Als RDF-Graph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  <p:sp>
        <p:nvSpPr>
          <p:cNvPr id="331777" name="Rectangle 1"/>
          <p:cNvSpPr>
            <a:spLocks noChangeArrowheads="1"/>
          </p:cNvSpPr>
          <p:nvPr/>
        </p:nvSpPr>
        <p:spPr bwMode="auto">
          <a:xfrm>
            <a:off x="1306283" y="1509575"/>
            <a:ext cx="6544493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ct val="0"/>
              </a:spcBef>
              <a:buClrTx/>
              <a:buSzTx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&lt;Description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about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="http://www.w3.org/test/page</a:t>
            </a:r>
            <a:r>
              <a:rPr lang="de-DE" sz="2000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" </a:t>
            </a:r>
          </a:p>
          <a:p>
            <a:pPr lvl="0">
              <a:spcBef>
                <a:spcPct val="0"/>
              </a:spcBef>
              <a:buClrTx/>
              <a:buSzTx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	s:Author ="http://www.w3.org/staff/Ora" /&gt;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Picture 2" descr="page ---has author---&gt; 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9770" y="4049493"/>
            <a:ext cx="6173818" cy="1700712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01927" y="2717200"/>
            <a:ext cx="6544493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spcBef>
                <a:spcPct val="0"/>
              </a:spcBef>
              <a:buClrTx/>
              <a:buSzTx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…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SPARQL: Anfragesprache für RDF-Daten</a:t>
            </a:r>
          </a:p>
          <a:p>
            <a:endParaRPr lang="de-DE" dirty="0" smtClean="0"/>
          </a:p>
          <a:p>
            <a:r>
              <a:rPr lang="de-DE" dirty="0" smtClean="0"/>
              <a:t>Grundsatz: Pattern-</a:t>
            </a:r>
            <a:r>
              <a:rPr lang="de-DE" dirty="0" err="1" smtClean="0"/>
              <a:t>Matching</a:t>
            </a:r>
            <a:endParaRPr lang="de-DE" dirty="0" smtClean="0"/>
          </a:p>
          <a:p>
            <a:pPr lvl="1"/>
            <a:r>
              <a:rPr lang="de-DE" dirty="0" smtClean="0"/>
              <a:t>beschreibe </a:t>
            </a:r>
            <a:r>
              <a:rPr lang="de-DE" dirty="0" err="1" smtClean="0"/>
              <a:t>Graphpattern</a:t>
            </a:r>
            <a:endParaRPr lang="de-DE" dirty="0" smtClean="0"/>
          </a:p>
          <a:p>
            <a:pPr lvl="1"/>
            <a:r>
              <a:rPr lang="de-DE" dirty="0" smtClean="0"/>
              <a:t>frage RDF-Graph mit diesem Pattern an</a:t>
            </a:r>
          </a:p>
          <a:p>
            <a:pPr lvl="1"/>
            <a:r>
              <a:rPr lang="de-DE" dirty="0" smtClean="0"/>
              <a:t> Subgraphen, die Pattern </a:t>
            </a:r>
            <a:r>
              <a:rPr lang="de-DE" dirty="0" err="1" smtClean="0"/>
              <a:t>matchen</a:t>
            </a:r>
            <a:r>
              <a:rPr lang="de-DE" dirty="0" smtClean="0"/>
              <a:t> kommen in die Ergebnismenge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SPARQL-Anfragen</a:t>
            </a:r>
            <a:endParaRPr lang="de-DE" dirty="0"/>
          </a:p>
        </p:txBody>
      </p:sp>
      <p:sp>
        <p:nvSpPr>
          <p:cNvPr id="5" name="Oval 4"/>
          <p:cNvSpPr/>
          <p:nvPr/>
        </p:nvSpPr>
        <p:spPr bwMode="auto">
          <a:xfrm>
            <a:off x="2789500" y="3981692"/>
            <a:ext cx="2882096" cy="4398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CAE2AA">
                    <a:lumMod val="50000"/>
                  </a:srgbClr>
                </a:solidFill>
              </a:rPr>
              <a:t>?s</a:t>
            </a:r>
            <a:endParaRPr lang="de-DE" sz="1600" dirty="0" smtClean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717400" y="5546203"/>
            <a:ext cx="5220185" cy="7523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sz="1600" dirty="0" smtClean="0">
                <a:solidFill>
                  <a:srgbClr val="000000"/>
                </a:solidFill>
              </a:rPr>
              <a:t>http://dbpedia.org/resource/Berlin</a:t>
            </a:r>
          </a:p>
        </p:txBody>
      </p:sp>
      <p:cxnSp>
        <p:nvCxnSpPr>
          <p:cNvPr id="7" name="Straight Connector 6"/>
          <p:cNvCxnSpPr>
            <a:stCxn id="5" idx="4"/>
            <a:endCxn id="6" idx="0"/>
          </p:cNvCxnSpPr>
          <p:nvPr/>
        </p:nvCxnSpPr>
        <p:spPr bwMode="auto">
          <a:xfrm>
            <a:off x="4230548" y="4421526"/>
            <a:ext cx="2096945" cy="112467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1714244">
            <a:off x="4272823" y="4883998"/>
            <a:ext cx="14927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dbp:birthPlace</a:t>
            </a:r>
            <a:endParaRPr lang="de-DE" sz="14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167364" y="2601672"/>
          <a:ext cx="270315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5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?s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dbp:Klaus_Wowereit</a:t>
                      </a:r>
                      <a:endParaRPr lang="de-DE" sz="1800" dirty="0" smtClean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dbp:Reinhard_Mey</a:t>
                      </a:r>
                      <a:endParaRPr lang="de-DE" sz="1800" dirty="0" smtClean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SPARQL-Anfragen</a:t>
            </a:r>
            <a:endParaRPr lang="de-DE" dirty="0"/>
          </a:p>
        </p:txBody>
      </p:sp>
      <p:sp>
        <p:nvSpPr>
          <p:cNvPr id="5" name="Oval 4"/>
          <p:cNvSpPr/>
          <p:nvPr/>
        </p:nvSpPr>
        <p:spPr bwMode="auto">
          <a:xfrm>
            <a:off x="335618" y="1157469"/>
            <a:ext cx="4421546" cy="4398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err="1" smtClean="0">
                <a:solidFill>
                  <a:srgbClr val="000000"/>
                </a:solidFill>
              </a:rPr>
              <a:t>dbp:Klaus_Wowereit</a:t>
            </a:r>
            <a:endParaRPr lang="de-DE" sz="1600" dirty="0" smtClean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796496" y="2721980"/>
            <a:ext cx="3671087" cy="7523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err="1" smtClean="0">
                <a:solidFill>
                  <a:srgbClr val="000000"/>
                </a:solidFill>
              </a:rPr>
              <a:t>dbp:Berlin</a:t>
            </a:r>
            <a:endParaRPr lang="de-DE" sz="1600" dirty="0" smtClean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>
            <a:stCxn id="5" idx="4"/>
            <a:endCxn id="6" idx="0"/>
          </p:cNvCxnSpPr>
          <p:nvPr/>
        </p:nvCxnSpPr>
        <p:spPr bwMode="auto">
          <a:xfrm>
            <a:off x="2546391" y="1597303"/>
            <a:ext cx="3085649" cy="112467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1133382">
            <a:off x="2930114" y="2071350"/>
            <a:ext cx="14927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dbp:birthPlace</a:t>
            </a:r>
            <a:endParaRPr lang="de-DE" sz="14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083443" y="5013768"/>
            <a:ext cx="4109014" cy="4398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err="1" smtClean="0">
                <a:solidFill>
                  <a:srgbClr val="000000"/>
                </a:solidFill>
              </a:rPr>
              <a:t>dbp:Reinhard_Mey</a:t>
            </a:r>
            <a:endParaRPr lang="de-DE" sz="1600" dirty="0" smtClean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>
            <a:stCxn id="12" idx="0"/>
            <a:endCxn id="6" idx="4"/>
          </p:cNvCxnSpPr>
          <p:nvPr/>
        </p:nvCxnSpPr>
        <p:spPr bwMode="auto">
          <a:xfrm flipV="1">
            <a:off x="4137950" y="3474334"/>
            <a:ext cx="1494090" cy="153943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087767">
            <a:off x="4321035" y="4179871"/>
            <a:ext cx="14927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dbp:birthPlace</a:t>
            </a:r>
            <a:endParaRPr lang="de-DE" sz="14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19" name="Straight Arrow Connector 18"/>
          <p:cNvCxnSpPr>
            <a:stCxn id="6" idx="4"/>
            <a:endCxn id="20" idx="0"/>
          </p:cNvCxnSpPr>
          <p:nvPr/>
        </p:nvCxnSpPr>
        <p:spPr bwMode="auto">
          <a:xfrm>
            <a:off x="5632040" y="3474334"/>
            <a:ext cx="1877984" cy="9163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 bwMode="auto">
          <a:xfrm>
            <a:off x="6651568" y="4390664"/>
            <a:ext cx="1716912" cy="4398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err="1" smtClean="0">
                <a:solidFill>
                  <a:srgbClr val="000000"/>
                </a:solidFill>
              </a:rPr>
              <a:t>Berlino</a:t>
            </a:r>
            <a:endParaRPr lang="de-DE" sz="16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605558">
            <a:off x="6228922" y="3649364"/>
            <a:ext cx="10374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rdfs:label</a:t>
            </a:r>
            <a:endParaRPr lang="de-DE" sz="14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4" name="Straight Arrow Connector 23"/>
          <p:cNvCxnSpPr>
            <a:stCxn id="29" idx="4"/>
            <a:endCxn id="6" idx="0"/>
          </p:cNvCxnSpPr>
          <p:nvPr/>
        </p:nvCxnSpPr>
        <p:spPr bwMode="auto">
          <a:xfrm flipH="1">
            <a:off x="5632040" y="1495059"/>
            <a:ext cx="1678303" cy="122692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 rot="19365521">
            <a:off x="5897401" y="2050127"/>
            <a:ext cx="15808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sz="1400" dirty="0" err="1" smtClean="0">
                <a:solidFill>
                  <a:srgbClr val="000000"/>
                </a:solidFill>
                <a:ea typeface="ＭＳ Ｐゴシック" pitchFamily="34" charset="-128"/>
              </a:rPr>
              <a:t>dbp:deathPlace</a:t>
            </a:r>
            <a:endParaRPr lang="de-DE" sz="14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532673" y="1055225"/>
            <a:ext cx="3555340" cy="4398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600" dirty="0" err="1" smtClean="0">
                <a:solidFill>
                  <a:srgbClr val="000000"/>
                </a:solidFill>
              </a:rPr>
              <a:t>dbp:Axel_Springer</a:t>
            </a:r>
            <a:endParaRPr lang="de-DE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Linked Data Prinzipien</a:t>
            </a:r>
          </a:p>
        </p:txBody>
      </p:sp>
      <p:sp>
        <p:nvSpPr>
          <p:cNvPr id="57347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Verdana" pitchFamily="34" charset="0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URIs </a:t>
            </a:r>
            <a:r>
              <a:rPr lang="en-US" sz="2400" dirty="0" err="1" smtClean="0">
                <a:ea typeface="ＭＳ Ｐゴシック" pitchFamily="34" charset="-128"/>
              </a:rPr>
              <a:t>als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Namen</a:t>
            </a:r>
            <a:r>
              <a:rPr lang="en-US" sz="2400" dirty="0" smtClean="0">
                <a:ea typeface="ＭＳ Ｐゴシック" pitchFamily="34" charset="-128"/>
              </a:rPr>
              <a:t> für </a:t>
            </a:r>
            <a:r>
              <a:rPr lang="en-US" sz="2400" dirty="0" err="1" smtClean="0">
                <a:ea typeface="ＭＳ Ｐゴシック" pitchFamily="34" charset="-128"/>
              </a:rPr>
              <a:t>alle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altLang="en-US" sz="2400" dirty="0" smtClean="0">
                <a:ea typeface="ＭＳ Ｐゴシック" pitchFamily="34" charset="-128"/>
              </a:rPr>
              <a:t>“</a:t>
            </a:r>
            <a:r>
              <a:rPr lang="en-US" sz="2400" dirty="0" err="1" smtClean="0">
                <a:ea typeface="ＭＳ Ｐゴシック" pitchFamily="34" charset="-128"/>
              </a:rPr>
              <a:t>Dinge</a:t>
            </a:r>
            <a:r>
              <a:rPr lang="en-US" altLang="en-US" sz="2400" dirty="0" smtClean="0">
                <a:ea typeface="ＭＳ Ｐゴシック" pitchFamily="34" charset="-128"/>
              </a:rPr>
              <a:t>”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Verdana" pitchFamily="34" charset="0"/>
              <a:buAutoNum type="arabicPeriod"/>
            </a:pPr>
            <a:endParaRPr lang="en-US" sz="2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Verdana" pitchFamily="34" charset="0"/>
              <a:buAutoNum type="arabicPeriod"/>
            </a:pPr>
            <a:r>
              <a:rPr lang="en-US" sz="2200" dirty="0" smtClean="0">
                <a:ea typeface="ＭＳ Ｐゴシック" pitchFamily="34" charset="-128"/>
              </a:rPr>
              <a:t>http:// URIs </a:t>
            </a:r>
            <a:r>
              <a:rPr lang="en-US" sz="2200" dirty="0" err="1" smtClean="0">
                <a:ea typeface="ＭＳ Ｐゴシック" pitchFamily="34" charset="-128"/>
              </a:rPr>
              <a:t>damit</a:t>
            </a:r>
            <a:r>
              <a:rPr lang="en-US" sz="2200" dirty="0" smtClean="0">
                <a:ea typeface="ＭＳ Ｐゴシック" pitchFamily="34" charset="-128"/>
              </a:rPr>
              <a:t> man </a:t>
            </a:r>
            <a:r>
              <a:rPr lang="en-US" sz="2200" dirty="0" err="1" smtClean="0">
                <a:ea typeface="ＭＳ Ｐゴシック" pitchFamily="34" charset="-128"/>
              </a:rPr>
              <a:t>im</a:t>
            </a:r>
            <a:r>
              <a:rPr lang="en-US" sz="2200" dirty="0" smtClean="0">
                <a:ea typeface="ＭＳ Ｐゴシック" pitchFamily="34" charset="-128"/>
              </a:rPr>
              <a:t> Web auf </a:t>
            </a:r>
            <a:r>
              <a:rPr lang="en-US" sz="2200" dirty="0" err="1" smtClean="0">
                <a:ea typeface="ＭＳ Ｐゴシック" pitchFamily="34" charset="-128"/>
              </a:rPr>
              <a:t>diese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Namen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zugreifen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kann</a:t>
            </a:r>
            <a:r>
              <a:rPr lang="en-US" sz="2200" dirty="0" smtClean="0">
                <a:ea typeface="ＭＳ Ｐゴシック" pitchFamily="34" charset="-128"/>
              </a:rPr>
              <a:t/>
            </a:r>
            <a:br>
              <a:rPr lang="en-US" sz="2200" dirty="0" smtClean="0">
                <a:ea typeface="ＭＳ Ｐゴシック" pitchFamily="34" charset="-128"/>
              </a:rPr>
            </a:br>
            <a:endParaRPr lang="en-US" sz="2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Verdana" pitchFamily="34" charset="0"/>
              <a:buAutoNum type="arabicPeriod"/>
            </a:pPr>
            <a:r>
              <a:rPr lang="en-US" sz="2200" dirty="0" err="1" smtClean="0">
                <a:ea typeface="ＭＳ Ｐゴシック" pitchFamily="34" charset="-128"/>
              </a:rPr>
              <a:t>Wenn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eine</a:t>
            </a:r>
            <a:r>
              <a:rPr lang="en-US" sz="2200" dirty="0" smtClean="0">
                <a:ea typeface="ＭＳ Ｐゴシック" pitchFamily="34" charset="-128"/>
              </a:rPr>
              <a:t> URI </a:t>
            </a:r>
            <a:r>
              <a:rPr lang="en-US" sz="2200" dirty="0" err="1" smtClean="0">
                <a:ea typeface="ＭＳ Ｐゴシック" pitchFamily="34" charset="-128"/>
              </a:rPr>
              <a:t>aufgerufen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wird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sollen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sinnvolle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Informationen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entsprechend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der</a:t>
            </a:r>
            <a:r>
              <a:rPr lang="en-US" sz="2200" dirty="0" smtClean="0">
                <a:ea typeface="ＭＳ Ｐゴシック" pitchFamily="34" charset="-128"/>
              </a:rPr>
              <a:t> Standards (RDF, SPARQL) </a:t>
            </a:r>
            <a:r>
              <a:rPr lang="en-US" sz="2200" dirty="0" err="1" smtClean="0">
                <a:ea typeface="ＭＳ Ｐゴシック" pitchFamily="34" charset="-128"/>
              </a:rPr>
              <a:t>geliefert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werden</a:t>
            </a:r>
            <a:r>
              <a:rPr lang="en-US" sz="2200" dirty="0" smtClean="0">
                <a:ea typeface="ＭＳ Ｐゴシック" pitchFamily="34" charset="-128"/>
              </a:rPr>
              <a:t/>
            </a:r>
            <a:br>
              <a:rPr lang="en-US" sz="2200" dirty="0" smtClean="0">
                <a:ea typeface="ＭＳ Ｐゴシック" pitchFamily="34" charset="-128"/>
              </a:rPr>
            </a:br>
            <a:endParaRPr lang="en-US" sz="2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Verdana" pitchFamily="34" charset="0"/>
              <a:buAutoNum type="arabicPeriod"/>
            </a:pPr>
            <a:r>
              <a:rPr lang="en-US" sz="2200" dirty="0" smtClean="0">
                <a:ea typeface="ＭＳ Ｐゴシック" pitchFamily="34" charset="-128"/>
              </a:rPr>
              <a:t>Links </a:t>
            </a:r>
            <a:r>
              <a:rPr lang="en-US" sz="2200" dirty="0" err="1" smtClean="0">
                <a:ea typeface="ＭＳ Ｐゴシック" pitchFamily="34" charset="-128"/>
              </a:rPr>
              <a:t>zu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anderen</a:t>
            </a:r>
            <a:r>
              <a:rPr lang="en-US" sz="2200" dirty="0" smtClean="0">
                <a:ea typeface="ＭＳ Ｐゴシック" pitchFamily="34" charset="-128"/>
              </a:rPr>
              <a:t> URIs, </a:t>
            </a:r>
            <a:r>
              <a:rPr lang="en-US" sz="2200" dirty="0" err="1" smtClean="0">
                <a:ea typeface="ＭＳ Ｐゴシック" pitchFamily="34" charset="-128"/>
              </a:rPr>
              <a:t>damit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Nutzer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mehr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altLang="en-US" sz="2200" dirty="0" smtClean="0">
                <a:ea typeface="ＭＳ Ｐゴシック" pitchFamily="34" charset="-128"/>
              </a:rPr>
              <a:t>“</a:t>
            </a:r>
            <a:r>
              <a:rPr lang="en-US" sz="2200" dirty="0" err="1" smtClean="0">
                <a:ea typeface="ＭＳ Ｐゴシック" pitchFamily="34" charset="-128"/>
              </a:rPr>
              <a:t>Dinge</a:t>
            </a:r>
            <a:r>
              <a:rPr lang="en-US" altLang="en-US" sz="2200" dirty="0" smtClean="0">
                <a:ea typeface="ＭＳ Ｐゴシック" pitchFamily="34" charset="-128"/>
              </a:rPr>
              <a:t>”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finden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können</a:t>
            </a:r>
            <a:endParaRPr lang="en-US" sz="2200" dirty="0" smtClean="0">
              <a:ea typeface="ＭＳ Ｐゴシック" pitchFamily="34" charset="-128"/>
            </a:endParaRPr>
          </a:p>
        </p:txBody>
      </p:sp>
      <p:sp>
        <p:nvSpPr>
          <p:cNvPr id="57348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http://dbpedia.org/resource/Berlin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/>
            </a:r>
            <a:b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</a:b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/>
            </a:r>
            <a:b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</a:b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/>
            </a:r>
            <a:b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</a:br>
            <a:endParaRPr lang="en-US" sz="2200" dirty="0" smtClean="0">
              <a:solidFill>
                <a:schemeClr val="bg2">
                  <a:lumMod val="75000"/>
                </a:schemeClr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>
              <a:solidFill>
                <a:schemeClr val="bg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http://dbpedia.org/page/Berlin</a:t>
            </a:r>
            <a:b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</a:b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http://dbpedia.org/data/Berlin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/>
            </a:r>
            <a:b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</a:b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/>
            </a:r>
            <a:b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</a:br>
            <a:endParaRPr lang="en-US" sz="2200" dirty="0" smtClean="0">
              <a:solidFill>
                <a:schemeClr val="bg2">
                  <a:lumMod val="75000"/>
                </a:schemeClr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hu-HU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yago-res:Berlin	S</a:t>
            </a: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	</a:t>
            </a:r>
            <a:r>
              <a:rPr lang="en-US" sz="2200" dirty="0" err="1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owl:sameAs</a:t>
            </a: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	     P</a:t>
            </a:r>
            <a:b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</a:b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	     </a:t>
            </a:r>
            <a:r>
              <a:rPr lang="en-US" sz="2200" dirty="0" err="1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dbpedia:Berlin</a:t>
            </a: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ea typeface="ＭＳ Ｐゴシック" pitchFamily="34" charset="-128"/>
              </a:rPr>
              <a:t>   O</a:t>
            </a:r>
            <a:endParaRPr lang="hu-HU" sz="2200" dirty="0" smtClean="0">
              <a:solidFill>
                <a:schemeClr val="bg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0" y="6137455"/>
            <a:ext cx="63833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pl-PL" sz="105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http://www.w3.org/DesignIssues/LinkedData.html</a:t>
            </a:r>
            <a:endParaRPr lang="en-US" sz="1050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8" name="Curved Left Arrow 7"/>
          <p:cNvSpPr>
            <a:spLocks noChangeArrowheads="1"/>
          </p:cNvSpPr>
          <p:nvPr/>
        </p:nvSpPr>
        <p:spPr bwMode="auto">
          <a:xfrm>
            <a:off x="8583613" y="1404938"/>
            <a:ext cx="484187" cy="1881187"/>
          </a:xfrm>
          <a:prstGeom prst="curvedLeftArrow">
            <a:avLst>
              <a:gd name="adj1" fmla="val 25002"/>
              <a:gd name="adj2" fmla="val 50005"/>
              <a:gd name="adj3" fmla="val 25000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SzTx/>
              <a:buFont typeface="Wingdings" charset="0"/>
              <a:buChar char="§"/>
              <a:defRPr/>
            </a:pPr>
            <a:endParaRPr lang="en-US" sz="1800">
              <a:solidFill>
                <a:srgbClr val="000000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57351" name="TextBox 8"/>
          <p:cNvSpPr txBox="1">
            <a:spLocks noChangeArrowheads="1"/>
          </p:cNvSpPr>
          <p:nvPr/>
        </p:nvSpPr>
        <p:spPr bwMode="auto">
          <a:xfrm>
            <a:off x="6268653" y="2079625"/>
            <a:ext cx="2509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>
                <a:solidFill>
                  <a:srgbClr val="808080">
                    <a:lumMod val="75000"/>
                  </a:srgbClr>
                </a:solidFill>
                <a:latin typeface="Verdana"/>
                <a:ea typeface="ＭＳ Ｐゴシック" pitchFamily="34" charset="-128"/>
              </a:rPr>
              <a:t>Content Negotiation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8600" y="6400800"/>
            <a:ext cx="794385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AG </a:t>
            </a:r>
            <a:r>
              <a:rPr lang="en-US" dirty="0" err="1" smtClean="0">
                <a:solidFill>
                  <a:srgbClr val="000000"/>
                </a:solidFill>
              </a:rPr>
              <a:t>Netzbasierte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Informationssysteme</a:t>
            </a:r>
            <a:r>
              <a:rPr lang="en-US" dirty="0" smtClean="0">
                <a:solidFill>
                  <a:srgbClr val="000000"/>
                </a:solidFill>
              </a:rPr>
              <a:t> http://www.ag-nbi.de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AG </a:t>
            </a:r>
            <a:r>
              <a:rPr lang="en-US" dirty="0" err="1" smtClean="0">
                <a:solidFill>
                  <a:srgbClr val="000000"/>
                </a:solidFill>
              </a:rPr>
              <a:t>Netzbasierte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Informationssysteme</a:t>
            </a:r>
            <a:r>
              <a:rPr lang="en-US" dirty="0" smtClean="0">
                <a:solidFill>
                  <a:srgbClr val="000000"/>
                </a:solidFill>
              </a:rPr>
              <a:t> http://www.ag-nbi.de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Linked</a:t>
            </a:r>
            <a:r>
              <a:rPr lang="de-DE" dirty="0" smtClean="0"/>
              <a:t> Data Infrastruktur</a:t>
            </a:r>
            <a:endParaRPr lang="de-DE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097314" y="5762166"/>
            <a:ext cx="4949372" cy="508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2400" dirty="0" smtClean="0">
                <a:solidFill>
                  <a:srgbClr val="000000"/>
                </a:solidFill>
              </a:rPr>
              <a:t>Data Source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097314" y="4484906"/>
            <a:ext cx="4949372" cy="8926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2400" dirty="0" err="1" smtClean="0">
                <a:solidFill>
                  <a:srgbClr val="000000"/>
                </a:solidFill>
              </a:rPr>
              <a:t>Linked</a:t>
            </a:r>
            <a:r>
              <a:rPr lang="de-DE" sz="2400" dirty="0" smtClean="0">
                <a:solidFill>
                  <a:srgbClr val="000000"/>
                </a:solidFill>
              </a:rPr>
              <a:t> Data Server Infrastructure</a:t>
            </a:r>
          </a:p>
        </p:txBody>
      </p:sp>
      <p:sp>
        <p:nvSpPr>
          <p:cNvPr id="8" name="Flowchart: Card 7"/>
          <p:cNvSpPr/>
          <p:nvPr/>
        </p:nvSpPr>
        <p:spPr bwMode="auto">
          <a:xfrm>
            <a:off x="2409371" y="2322286"/>
            <a:ext cx="841829" cy="914400"/>
          </a:xfrm>
          <a:prstGeom prst="flowChartPunchedCar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</a:pPr>
            <a:endParaRPr lang="de-DE" sz="240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lowchart: Card 8"/>
          <p:cNvSpPr/>
          <p:nvPr/>
        </p:nvSpPr>
        <p:spPr bwMode="auto">
          <a:xfrm>
            <a:off x="2561771" y="2474686"/>
            <a:ext cx="841829" cy="914400"/>
          </a:xfrm>
          <a:prstGeom prst="flowChartPunchedCar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</a:pPr>
            <a:endParaRPr lang="de-DE" sz="240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lowchart: Card 9"/>
          <p:cNvSpPr/>
          <p:nvPr/>
        </p:nvSpPr>
        <p:spPr bwMode="auto">
          <a:xfrm>
            <a:off x="2714171" y="2627086"/>
            <a:ext cx="841829" cy="914400"/>
          </a:xfrm>
          <a:prstGeom prst="flowChartPunchedCar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800" dirty="0" smtClean="0">
                <a:solidFill>
                  <a:srgbClr val="000000"/>
                </a:solidFill>
              </a:rPr>
              <a:t>HTML</a:t>
            </a:r>
          </a:p>
        </p:txBody>
      </p:sp>
      <p:sp>
        <p:nvSpPr>
          <p:cNvPr id="11" name="Flowchart: Card 10"/>
          <p:cNvSpPr/>
          <p:nvPr/>
        </p:nvSpPr>
        <p:spPr bwMode="auto">
          <a:xfrm>
            <a:off x="5566190" y="2329542"/>
            <a:ext cx="841829" cy="914400"/>
          </a:xfrm>
          <a:prstGeom prst="flowChartPunchedCar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</a:pPr>
            <a:endParaRPr lang="de-DE" sz="240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lowchart: Card 11"/>
          <p:cNvSpPr/>
          <p:nvPr/>
        </p:nvSpPr>
        <p:spPr bwMode="auto">
          <a:xfrm>
            <a:off x="5718590" y="2481942"/>
            <a:ext cx="841829" cy="914400"/>
          </a:xfrm>
          <a:prstGeom prst="flowChartPunchedCar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SzTx/>
            </a:pPr>
            <a:endParaRPr lang="de-DE" sz="240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Card 12"/>
          <p:cNvSpPr/>
          <p:nvPr/>
        </p:nvSpPr>
        <p:spPr bwMode="auto">
          <a:xfrm>
            <a:off x="5870990" y="2634342"/>
            <a:ext cx="841829" cy="914400"/>
          </a:xfrm>
          <a:prstGeom prst="flowChartPunchedCar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</a:pPr>
            <a:r>
              <a:rPr lang="de-DE" sz="1800" dirty="0" smtClean="0">
                <a:solidFill>
                  <a:srgbClr val="000000"/>
                </a:solidFill>
              </a:rPr>
              <a:t>RDF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90486" y="1785025"/>
            <a:ext cx="53630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1600" kern="0" dirty="0" smtClean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http://dbpedia.org/resource/Klaus_Wowereit</a:t>
            </a:r>
            <a:endParaRPr lang="de-DE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93765" y="3606585"/>
            <a:ext cx="53630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1200" kern="0" dirty="0" smtClean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http://dbpedia.org/data/Klaus_Wowereit</a:t>
            </a:r>
            <a:endParaRPr lang="de-DE" sz="12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841826" y="3613839"/>
            <a:ext cx="53630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1200" kern="0" dirty="0" smtClean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http://dbpedia.org/page/Klaus_Wowereit</a:t>
            </a:r>
            <a:endParaRPr lang="de-DE" sz="12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90486" y="1037557"/>
            <a:ext cx="5363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1800" b="1" kern="0" dirty="0" smtClean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HTTP GET</a:t>
            </a:r>
            <a:endParaRPr lang="de-DE" sz="1800" b="1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4" idx="0"/>
          </p:cNvCxnSpPr>
          <p:nvPr/>
        </p:nvCxnSpPr>
        <p:spPr bwMode="auto">
          <a:xfrm>
            <a:off x="4572000" y="1406889"/>
            <a:ext cx="0" cy="378136"/>
          </a:xfrm>
          <a:prstGeom prst="straightConnector1">
            <a:avLst/>
          </a:prstGeom>
          <a:ln>
            <a:prstDash val="dash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2"/>
            <a:endCxn id="10" idx="3"/>
          </p:cNvCxnSpPr>
          <p:nvPr/>
        </p:nvCxnSpPr>
        <p:spPr bwMode="auto">
          <a:xfrm flipH="1">
            <a:off x="3556000" y="2123579"/>
            <a:ext cx="1016000" cy="960707"/>
          </a:xfrm>
          <a:prstGeom prst="straightConnector1">
            <a:avLst/>
          </a:prstGeom>
          <a:ln>
            <a:prstDash val="dash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2"/>
          </p:cNvCxnSpPr>
          <p:nvPr/>
        </p:nvCxnSpPr>
        <p:spPr bwMode="auto">
          <a:xfrm>
            <a:off x="4572000" y="2123579"/>
            <a:ext cx="943429" cy="967964"/>
          </a:xfrm>
          <a:prstGeom prst="straightConnector1">
            <a:avLst/>
          </a:prstGeom>
          <a:ln>
            <a:prstDash val="dash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0"/>
            <a:endCxn id="10" idx="3"/>
          </p:cNvCxnSpPr>
          <p:nvPr/>
        </p:nvCxnSpPr>
        <p:spPr bwMode="auto">
          <a:xfrm flipH="1" flipV="1">
            <a:off x="3556000" y="3084286"/>
            <a:ext cx="1016000" cy="1400620"/>
          </a:xfrm>
          <a:prstGeom prst="straightConnector1">
            <a:avLst/>
          </a:prstGeom>
          <a:ln>
            <a:prstDash val="dash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0"/>
          </p:cNvCxnSpPr>
          <p:nvPr/>
        </p:nvCxnSpPr>
        <p:spPr bwMode="auto">
          <a:xfrm flipV="1">
            <a:off x="4572000" y="3149600"/>
            <a:ext cx="899886" cy="1335306"/>
          </a:xfrm>
          <a:prstGeom prst="straightConnector1">
            <a:avLst/>
          </a:prstGeom>
          <a:ln>
            <a:prstDash val="dash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0"/>
            <a:endCxn id="7" idx="2"/>
          </p:cNvCxnSpPr>
          <p:nvPr/>
        </p:nvCxnSpPr>
        <p:spPr bwMode="auto">
          <a:xfrm flipV="1">
            <a:off x="4572000" y="5377535"/>
            <a:ext cx="0" cy="384631"/>
          </a:xfrm>
          <a:prstGeom prst="straightConnector1">
            <a:avLst/>
          </a:prstGeom>
          <a:ln>
            <a:prstDash val="dash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AG Netzbasierte Informationssysteme http://www.ag-nbi.de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Linked</a:t>
            </a:r>
            <a:r>
              <a:rPr lang="de-DE" dirty="0" smtClean="0"/>
              <a:t> Data Infrastruktur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2195513"/>
            <a:ext cx="68865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AG Netzbasierte Informationssysteme http://www.ag-nbi.de</a:t>
            </a:r>
            <a:endParaRPr lang="de-D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Microdata</a:t>
            </a:r>
            <a:r>
              <a:rPr lang="de-DE" dirty="0" smtClean="0"/>
              <a:t>, </a:t>
            </a:r>
            <a:r>
              <a:rPr lang="de-DE" dirty="0" err="1" smtClean="0"/>
              <a:t>RDFa</a:t>
            </a:r>
            <a:r>
              <a:rPr lang="de-DE" dirty="0" smtClean="0"/>
              <a:t>, </a:t>
            </a:r>
            <a:r>
              <a:rPr lang="de-DE" dirty="0" err="1" smtClean="0"/>
              <a:t>Microformats</a:t>
            </a:r>
            <a:endParaRPr lang="de-DE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 l="21225" t="9382" r="22226" b="44224"/>
          <a:stretch>
            <a:fillRect/>
          </a:stretch>
        </p:blipFill>
        <p:spPr bwMode="auto">
          <a:xfrm>
            <a:off x="47502" y="1081093"/>
            <a:ext cx="9048997" cy="446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60425" y="605738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de-DE" sz="1100" dirty="0" smtClean="0">
                <a:latin typeface="+mj-lt"/>
              </a:rPr>
              <a:t>http://manu.sporny.org/2011/uber-comparison-rdfa-md-uf/</a:t>
            </a:r>
            <a:endParaRPr lang="de-DE" sz="11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1632857"/>
            <a:ext cx="9144000" cy="164592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5245" y="5551713"/>
            <a:ext cx="415498" cy="43088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…</a:t>
            </a:r>
            <a:endParaRPr lang="de-DE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255713"/>
            <a:ext cx="8416925" cy="3406775"/>
          </a:xfrm>
        </p:spPr>
        <p:txBody>
          <a:bodyPr/>
          <a:lstStyle/>
          <a:p>
            <a:pPr marL="419100" indent="-419100" eaLnBrk="1" hangingPunct="1">
              <a:lnSpc>
                <a:spcPct val="90000"/>
              </a:lnSpc>
              <a:defRPr/>
            </a:pPr>
            <a:r>
              <a:rPr lang="de-DE" sz="2300" u="sng" smtClean="0"/>
              <a:t>Beispiel</a:t>
            </a:r>
            <a:r>
              <a:rPr lang="de-DE" sz="2300" smtClean="0"/>
              <a:t>:</a:t>
            </a:r>
          </a:p>
          <a:p>
            <a:pPr marL="419100" indent="-419100" eaLnBrk="1" hangingPunct="1">
              <a:lnSpc>
                <a:spcPct val="90000"/>
              </a:lnSpc>
              <a:defRPr/>
            </a:pPr>
            <a:endParaRPr lang="de-DE" sz="2300" smtClean="0"/>
          </a:p>
          <a:p>
            <a:pPr marL="419100" indent="-419100" eaLnBrk="1" hangingPunct="1">
              <a:lnSpc>
                <a:spcPct val="90000"/>
              </a:lnSpc>
              <a:defRPr/>
            </a:pPr>
            <a:endParaRPr lang="de-DE" sz="2300" smtClean="0"/>
          </a:p>
          <a:p>
            <a:pPr marL="419100" indent="-419100" eaLnBrk="1" hangingPunct="1">
              <a:lnSpc>
                <a:spcPct val="90000"/>
              </a:lnSpc>
              <a:defRPr/>
            </a:pPr>
            <a:endParaRPr lang="de-DE" sz="2300" smtClean="0"/>
          </a:p>
          <a:p>
            <a:pPr marL="419100" indent="-419100" eaLnBrk="1" hangingPunct="1">
              <a:lnSpc>
                <a:spcPct val="90000"/>
              </a:lnSpc>
              <a:defRPr/>
            </a:pPr>
            <a:endParaRPr lang="de-DE" sz="2300" smtClean="0"/>
          </a:p>
          <a:p>
            <a:pPr marL="419100" indent="-419100" eaLnBrk="1" hangingPunct="1">
              <a:lnSpc>
                <a:spcPct val="90000"/>
              </a:lnSpc>
              <a:defRPr/>
            </a:pPr>
            <a:r>
              <a:rPr lang="de-DE" sz="2300" smtClean="0"/>
              <a:t>weder Text noch Kind-Element</a:t>
            </a:r>
          </a:p>
          <a:p>
            <a:pPr marL="419100" indent="-419100" eaLnBrk="1" hangingPunct="1">
              <a:lnSpc>
                <a:spcPct val="90000"/>
              </a:lnSpc>
              <a:defRPr/>
            </a:pPr>
            <a:r>
              <a:rPr lang="de-DE" sz="2300" smtClean="0"/>
              <a:t>&lt;middle&gt;&lt;/middle&gt; auch </a:t>
            </a:r>
            <a:r>
              <a:rPr lang="de-DE" sz="2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leeres Element</a:t>
            </a:r>
            <a:r>
              <a:rPr lang="de-DE" sz="2300" smtClean="0"/>
              <a:t> genannt</a:t>
            </a:r>
          </a:p>
          <a:p>
            <a:pPr marL="419100" indent="-419100" eaLnBrk="1" hangingPunct="1">
              <a:lnSpc>
                <a:spcPct val="90000"/>
              </a:lnSpc>
              <a:defRPr/>
            </a:pPr>
            <a:r>
              <a:rPr lang="de-DE" sz="2300" u="sng" smtClean="0"/>
              <a:t>Abkürzung</a:t>
            </a:r>
            <a:r>
              <a:rPr lang="de-DE" sz="2300" smtClean="0"/>
              <a:t>: </a:t>
            </a:r>
            <a:r>
              <a:rPr lang="de-DE" sz="2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selbstschließendes Tag</a:t>
            </a:r>
            <a:r>
              <a:rPr lang="de-DE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sz="2300" smtClean="0"/>
              <a:t>(engl.: </a:t>
            </a:r>
            <a:r>
              <a:rPr lang="de-DE" sz="2300" i="1" smtClean="0"/>
              <a:t>self-closing tag</a:t>
            </a:r>
            <a:r>
              <a:rPr lang="de-DE" sz="2300" smtClean="0"/>
              <a:t>) &lt;middle/&gt; :</a:t>
            </a:r>
          </a:p>
          <a:p>
            <a:pPr marL="419100" indent="-419100" eaLnBrk="1" hangingPunct="1">
              <a:lnSpc>
                <a:spcPct val="90000"/>
              </a:lnSpc>
              <a:spcBef>
                <a:spcPct val="1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de-DE" sz="2300" smtClean="0"/>
          </a:p>
        </p:txBody>
      </p:sp>
      <p:sp>
        <p:nvSpPr>
          <p:cNvPr id="925702" name="Rectangle 6"/>
          <p:cNvSpPr>
            <a:spLocks noChangeArrowheads="1"/>
          </p:cNvSpPr>
          <p:nvPr/>
        </p:nvSpPr>
        <p:spPr bwMode="auto">
          <a:xfrm>
            <a:off x="2878138" y="1131888"/>
            <a:ext cx="3871912" cy="169386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 &lt;name&gt;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	&lt;first&gt;John&lt;/first&gt;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	</a:t>
            </a:r>
            <a:r>
              <a:rPr lang="de-DE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&lt;middle&gt;&lt;/middle&gt;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	&lt;last&gt;Doe&lt;/last&gt; 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 &lt;/name&gt;</a:t>
            </a:r>
          </a:p>
        </p:txBody>
      </p:sp>
      <p:sp>
        <p:nvSpPr>
          <p:cNvPr id="925704" name="Rectangle 8"/>
          <p:cNvSpPr>
            <a:spLocks noChangeArrowheads="1"/>
          </p:cNvSpPr>
          <p:nvPr/>
        </p:nvSpPr>
        <p:spPr bwMode="auto">
          <a:xfrm>
            <a:off x="2878138" y="4608513"/>
            <a:ext cx="3884612" cy="169386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 &lt;name&gt;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	&lt;first&gt;John&lt;/first&gt;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	</a:t>
            </a:r>
            <a:r>
              <a:rPr lang="de-DE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&lt;middle/&gt;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	&lt;last&gt;Doe&lt;/last&gt; </a:t>
            </a:r>
          </a:p>
          <a:p>
            <a:pPr marL="419100" indent="-419100" eaLnBrk="1" hangingPunct="1">
              <a:spcBef>
                <a:spcPct val="1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  <a:defRPr/>
            </a:pPr>
            <a:r>
              <a:rPr lang="de-DE" sz="2000"/>
              <a:t> &lt;/name&gt;</a:t>
            </a: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250825" y="0"/>
            <a:ext cx="7345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de-DE" sz="2400">
                <a:solidFill>
                  <a:schemeClr val="tx2"/>
                </a:solidFill>
              </a:rPr>
              <a:t>4. Leerer Inhalt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7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Grundbausteine: XML-Attribute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388" y="3173413"/>
            <a:ext cx="8378825" cy="3071812"/>
          </a:xfrm>
          <a:noFill/>
        </p:spPr>
        <p:txBody>
          <a:bodyPr lIns="0" tIns="0" rIns="0" bIns="0"/>
          <a:lstStyle/>
          <a:p>
            <a:pPr marL="419100" indent="-419100" eaLnBrk="1" hangingPunct="1"/>
            <a:r>
              <a:rPr lang="de-DE" sz="2400" smtClean="0"/>
              <a:t>Attribut: Name-Wert-Paar</a:t>
            </a:r>
          </a:p>
          <a:p>
            <a:pPr marL="709613" lvl="1" indent="-252413" eaLnBrk="1" hangingPunct="1"/>
            <a:r>
              <a:rPr lang="de-DE" smtClean="0"/>
              <a:t>name="wert" oder name=</a:t>
            </a:r>
            <a:r>
              <a:rPr lang="en-US" smtClean="0">
                <a:cs typeface="Arial" charset="0"/>
              </a:rPr>
              <a:t>'</a:t>
            </a:r>
            <a:r>
              <a:rPr lang="de-DE" smtClean="0"/>
              <a:t>wert</a:t>
            </a:r>
            <a:r>
              <a:rPr lang="en-US" smtClean="0">
                <a:cs typeface="Arial" charset="0"/>
              </a:rPr>
              <a:t>' aber name= </a:t>
            </a:r>
            <a:r>
              <a:rPr lang="de-DE" smtClean="0"/>
              <a:t>"wert</a:t>
            </a:r>
            <a:r>
              <a:rPr lang="en-US" smtClean="0">
                <a:cs typeface="Arial" charset="0"/>
              </a:rPr>
              <a:t>’</a:t>
            </a:r>
          </a:p>
          <a:p>
            <a:pPr marL="419100" indent="-419100" eaLnBrk="1" hangingPunct="1"/>
            <a:r>
              <a:rPr lang="de-DE" sz="2400" smtClean="0"/>
              <a:t>Attribut-Wert:</a:t>
            </a:r>
          </a:p>
          <a:p>
            <a:pPr marL="709613" lvl="1" indent="-252413" eaLnBrk="1" hangingPunct="1"/>
            <a:r>
              <a:rPr lang="de-DE" smtClean="0"/>
              <a:t>immer PCDATA: keine Kind-Elemente, kein &lt; und &amp;</a:t>
            </a:r>
          </a:p>
          <a:p>
            <a:pPr marL="709613" lvl="1" indent="-252413" eaLnBrk="1" hangingPunct="1"/>
            <a:r>
              <a:rPr lang="de-DE" smtClean="0"/>
              <a:t>"we"rt" und </a:t>
            </a:r>
            <a:r>
              <a:rPr lang="en-US" smtClean="0">
                <a:cs typeface="Arial" charset="0"/>
              </a:rPr>
              <a:t>'</a:t>
            </a:r>
            <a:r>
              <a:rPr lang="de-DE" smtClean="0"/>
              <a:t>we</a:t>
            </a:r>
            <a:r>
              <a:rPr lang="en-US" smtClean="0">
                <a:cs typeface="Arial" charset="0"/>
              </a:rPr>
              <a:t>'</a:t>
            </a:r>
            <a:r>
              <a:rPr lang="de-DE" smtClean="0"/>
              <a:t>rt</a:t>
            </a:r>
            <a:r>
              <a:rPr lang="en-US" smtClean="0">
                <a:cs typeface="Arial" charset="0"/>
              </a:rPr>
              <a:t>' </a:t>
            </a:r>
            <a:r>
              <a:rPr lang="de-DE" smtClean="0">
                <a:cs typeface="Arial" charset="0"/>
              </a:rPr>
              <a:t>ebenfalls</a:t>
            </a:r>
            <a:r>
              <a:rPr lang="en-US" smtClean="0">
                <a:cs typeface="Arial" charset="0"/>
              </a:rPr>
              <a:t> </a:t>
            </a:r>
            <a:r>
              <a:rPr lang="de-DE" smtClean="0">
                <a:cs typeface="Arial" charset="0"/>
              </a:rPr>
              <a:t>nicht erlaubt</a:t>
            </a:r>
          </a:p>
          <a:p>
            <a:pPr marL="709613" lvl="1" indent="-252413" eaLnBrk="1" hangingPunct="1"/>
            <a:r>
              <a:rPr lang="de-DE" smtClean="0">
                <a:cs typeface="Arial" charset="0"/>
              </a:rPr>
              <a:t>Normalisierung: u.a. Zeilenumbruch </a:t>
            </a:r>
            <a:r>
              <a:rPr lang="de-DE" smtClean="0">
                <a:cs typeface="Arial" charset="0"/>
                <a:sym typeface="Wingdings" pitchFamily="2" charset="2"/>
              </a:rPr>
              <a:t></a:t>
            </a:r>
            <a:r>
              <a:rPr lang="de-DE" smtClean="0">
                <a:cs typeface="Arial" charset="0"/>
              </a:rPr>
              <a:t> </a:t>
            </a:r>
            <a:r>
              <a:rPr lang="de-DE" smtClean="0"/>
              <a:t>&amp;#xA;</a:t>
            </a:r>
            <a:endParaRPr lang="de-DE" smtClean="0">
              <a:cs typeface="Arial" charset="0"/>
            </a:endParaRPr>
          </a:p>
          <a:p>
            <a:pPr marL="419100" indent="-419100" eaLnBrk="1" hangingPunct="1"/>
            <a:r>
              <a:rPr lang="de-DE" sz="2400" u="sng" smtClean="0"/>
              <a:t>Beachte</a:t>
            </a:r>
            <a:r>
              <a:rPr lang="de-DE" sz="2400" smtClean="0"/>
              <a:t>: Reihenfolge der Attribute belanglos</a:t>
            </a:r>
            <a:r>
              <a:rPr lang="de-DE" sz="2700" smtClean="0"/>
              <a:t>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23875" y="1233488"/>
            <a:ext cx="8072438" cy="4999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endParaRPr lang="de-DE" sz="2400">
              <a:solidFill>
                <a:srgbClr val="003399"/>
              </a:solidFill>
            </a:endParaRPr>
          </a:p>
        </p:txBody>
      </p:sp>
      <p:sp>
        <p:nvSpPr>
          <p:cNvPr id="942110" name="Text Box 30"/>
          <p:cNvSpPr txBox="1">
            <a:spLocks noChangeArrowheads="1"/>
          </p:cNvSpPr>
          <p:nvPr/>
        </p:nvSpPr>
        <p:spPr bwMode="auto">
          <a:xfrm>
            <a:off x="833438" y="1263650"/>
            <a:ext cx="7989887" cy="1674813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de-DE" sz="2400"/>
              <a:t>&lt;name </a:t>
            </a:r>
            <a:r>
              <a:rPr lang="de-DE" sz="2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id="1232345" nickname="Shiny John"</a:t>
            </a:r>
            <a:r>
              <a:rPr lang="de-DE" sz="2400"/>
              <a:t>&gt;</a:t>
            </a:r>
          </a:p>
          <a:p>
            <a:pPr>
              <a:spcBef>
                <a:spcPct val="10000"/>
              </a:spcBef>
              <a:defRPr/>
            </a:pPr>
            <a:r>
              <a:rPr lang="de-DE" sz="2400"/>
              <a:t>  &lt;first&gt;John&lt;/first&gt;</a:t>
            </a:r>
          </a:p>
          <a:p>
            <a:pPr>
              <a:spcBef>
                <a:spcPct val="10000"/>
              </a:spcBef>
              <a:defRPr/>
            </a:pPr>
            <a:r>
              <a:rPr lang="de-DE" sz="2400"/>
              <a:t>   &lt;last&gt;Doe&lt;/last&gt;</a:t>
            </a:r>
          </a:p>
          <a:p>
            <a:pPr>
              <a:spcBef>
                <a:spcPct val="10000"/>
              </a:spcBef>
              <a:defRPr/>
            </a:pPr>
            <a:r>
              <a:rPr lang="de-DE" sz="2400"/>
              <a:t>&lt;/name&gt;</a:t>
            </a:r>
          </a:p>
        </p:txBody>
      </p:sp>
      <p:sp>
        <p:nvSpPr>
          <p:cNvPr id="942111" name="Line 31"/>
          <p:cNvSpPr>
            <a:spLocks noChangeShapeType="1"/>
          </p:cNvSpPr>
          <p:nvPr/>
        </p:nvSpPr>
        <p:spPr bwMode="auto">
          <a:xfrm>
            <a:off x="5970588" y="3608388"/>
            <a:ext cx="1462087" cy="2905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942112" name="Line 32"/>
          <p:cNvSpPr>
            <a:spLocks noChangeShapeType="1"/>
          </p:cNvSpPr>
          <p:nvPr/>
        </p:nvSpPr>
        <p:spPr bwMode="auto">
          <a:xfrm flipV="1">
            <a:off x="5876925" y="3609975"/>
            <a:ext cx="163195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4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  <p:bldP spid="942111" grpId="0" animBg="1"/>
      <p:bldP spid="942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 eaLnBrk="1" hangingPunct="1">
              <a:buClr>
                <a:srgbClr val="003399"/>
              </a:buClr>
              <a:buSzPct val="80000"/>
              <a:buFont typeface="Wingdings" pitchFamily="2" charset="2"/>
              <a:buAutoNum type="arabicPeriod"/>
            </a:pPr>
            <a:r>
              <a:rPr lang="de-DE" sz="2400" smtClean="0"/>
              <a:t>Jedes Anfangs-Tag muss ein zugehöriges Ende-Tag haben.</a:t>
            </a:r>
          </a:p>
          <a:p>
            <a:pPr marL="419100" indent="-419100" eaLnBrk="1" hangingPunct="1">
              <a:buClr>
                <a:srgbClr val="003399"/>
              </a:buClr>
              <a:buSzPct val="80000"/>
              <a:buFont typeface="Wingdings" pitchFamily="2" charset="2"/>
              <a:buAutoNum type="arabicPeriod"/>
            </a:pPr>
            <a:r>
              <a:rPr lang="de-DE" sz="2400" smtClean="0"/>
              <a:t>Elemente dürfen sich nicht überlappen.</a:t>
            </a:r>
          </a:p>
          <a:p>
            <a:pPr marL="419100" indent="-419100" eaLnBrk="1" hangingPunct="1">
              <a:buClr>
                <a:srgbClr val="003399"/>
              </a:buClr>
              <a:buSzPct val="80000"/>
              <a:buFont typeface="Wingdings" pitchFamily="2" charset="2"/>
              <a:buAutoNum type="arabicPeriod"/>
            </a:pPr>
            <a:r>
              <a:rPr lang="de-DE" sz="2400" smtClean="0"/>
              <a:t>XML-Dokumente haben genau ein Wurzel-Element.</a:t>
            </a:r>
          </a:p>
          <a:p>
            <a:pPr marL="419100" indent="-419100" eaLnBrk="1" hangingPunct="1">
              <a:buClr>
                <a:srgbClr val="003399"/>
              </a:buClr>
              <a:buSzPct val="80000"/>
              <a:buFont typeface="Wingdings" pitchFamily="2" charset="2"/>
              <a:buAutoNum type="arabicPeriod"/>
            </a:pPr>
            <a:r>
              <a:rPr lang="de-DE" sz="2400" smtClean="0"/>
              <a:t>Element-Namen müssen bestimmten Namenskonventionen entsprechen.</a:t>
            </a:r>
          </a:p>
          <a:p>
            <a:pPr marL="419100" indent="-419100" eaLnBrk="1" hangingPunct="1">
              <a:buClr>
                <a:srgbClr val="003399"/>
              </a:buClr>
              <a:buSzPct val="80000"/>
              <a:buFont typeface="Wingdings" pitchFamily="2" charset="2"/>
              <a:buAutoNum type="arabicPeriod"/>
            </a:pPr>
            <a:r>
              <a:rPr lang="de-DE" sz="2400" smtClean="0"/>
              <a:t>XML beachtet grundsätzlich Groß- und Kleinschreibung.</a:t>
            </a:r>
          </a:p>
          <a:p>
            <a:pPr marL="419100" indent="-419100" eaLnBrk="1" hangingPunct="1">
              <a:buClr>
                <a:srgbClr val="003399"/>
              </a:buClr>
              <a:buSzPct val="80000"/>
              <a:buFont typeface="Wingdings" pitchFamily="2" charset="2"/>
              <a:buAutoNum type="arabicPeriod"/>
            </a:pPr>
            <a:r>
              <a:rPr lang="de-DE" sz="2400" smtClean="0"/>
              <a:t>XML belässt White Space im Text.</a:t>
            </a:r>
          </a:p>
          <a:p>
            <a:pPr marL="419100" indent="-419100" eaLnBrk="1" hangingPunct="1">
              <a:buClr>
                <a:srgbClr val="003399"/>
              </a:buClr>
              <a:buSzPct val="80000"/>
              <a:buFont typeface="Wingdings" pitchFamily="2" charset="2"/>
              <a:buAutoNum type="arabicPeriod"/>
            </a:pPr>
            <a:r>
              <a:rPr lang="de-DE" sz="2400" smtClean="0"/>
              <a:t>Ein Element darf niemals zwei Attribute mit dem selben Namen haben.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250825" y="0"/>
            <a:ext cx="7345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de-DE" sz="2500">
                <a:solidFill>
                  <a:schemeClr val="tx2"/>
                </a:solidFill>
              </a:rPr>
              <a:t>Wohlgeformte XML-Dokumente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45362" cy="835025"/>
          </a:xfrm>
        </p:spPr>
        <p:txBody>
          <a:bodyPr/>
          <a:lstStyle/>
          <a:p>
            <a:pPr eaLnBrk="1" hangingPunct="1"/>
            <a:r>
              <a:rPr lang="de-DE" dirty="0" smtClean="0"/>
              <a:t>Beispiel DTD</a:t>
            </a:r>
          </a:p>
        </p:txBody>
      </p:sp>
      <p:sp>
        <p:nvSpPr>
          <p:cNvPr id="27651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AG Netzbasierte Informationssysteme http://www.ag-nbi.de</a:t>
            </a:r>
            <a:endParaRPr lang="de-DE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12763" y="1096963"/>
            <a:ext cx="8369300" cy="3273425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2100">
                <a:latin typeface="Verdana" pitchFamily="34" charset="0"/>
              </a:rPr>
              <a:t> &lt;!ELEMENT BookStore (Book+)&gt;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2100">
                <a:latin typeface="Verdana" pitchFamily="34" charset="0"/>
              </a:rPr>
              <a:t> &lt;!ELEMENT Book  (Title, Author, Date, ISBN?, Publisher)&gt;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2100">
                <a:latin typeface="Verdana" pitchFamily="34" charset="0"/>
              </a:rPr>
              <a:t> &lt;!ELEMENT Title (#PCDATA)&gt;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2100">
                <a:latin typeface="Verdana" pitchFamily="34" charset="0"/>
              </a:rPr>
              <a:t> &lt;!ELEMENT Author (#PCDATA)&gt;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2100">
                <a:latin typeface="Verdana" pitchFamily="34" charset="0"/>
              </a:rPr>
              <a:t> &lt;!ELEMENT Date (#PCDATA)&gt;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2100">
                <a:latin typeface="Verdana" pitchFamily="34" charset="0"/>
              </a:rPr>
              <a:t> &lt;!ELEMENT ISBN (#PCDATA)&gt;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de-DE" sz="2100">
                <a:latin typeface="Verdana" pitchFamily="34" charset="0"/>
              </a:rPr>
              <a:t> &lt;!ELEMENT Publisher (#PCDATA)&gt;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084888" y="2598738"/>
            <a:ext cx="2647950" cy="120032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 dirty="0">
                <a:latin typeface="Verdana" pitchFamily="34" charset="0"/>
              </a:rPr>
              <a:t>ähnelt einer </a:t>
            </a:r>
            <a:r>
              <a:rPr lang="de-DE" sz="2400" dirty="0" smtClean="0"/>
              <a:t>K</a:t>
            </a:r>
            <a:r>
              <a:rPr lang="de-DE" sz="2400" dirty="0" smtClean="0">
                <a:latin typeface="Verdana" pitchFamily="34" charset="0"/>
              </a:rPr>
              <a:t>ontextfreien Grammatik</a:t>
            </a:r>
            <a:endParaRPr lang="de-DE" sz="2400" dirty="0">
              <a:latin typeface="Verdana" pitchFamily="34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574675" y="1085850"/>
            <a:ext cx="4594225" cy="369888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2060575" y="4722813"/>
            <a:ext cx="56689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>
                <a:solidFill>
                  <a:srgbClr val="003399"/>
                </a:solidFill>
                <a:latin typeface="Verdana" pitchFamily="34" charset="0"/>
              </a:rPr>
              <a:t>&lt;!ELEMENT </a:t>
            </a:r>
            <a:r>
              <a:rPr lang="de-DE" sz="2400" i="1">
                <a:solidFill>
                  <a:srgbClr val="003399"/>
                </a:solidFill>
                <a:latin typeface="Verdana" pitchFamily="34" charset="0"/>
              </a:rPr>
              <a:t>Name Content-Modell</a:t>
            </a:r>
            <a:r>
              <a:rPr lang="de-DE" sz="2400">
                <a:solidFill>
                  <a:srgbClr val="003399"/>
                </a:solidFill>
                <a:latin typeface="Verdana" pitchFamily="34" charset="0"/>
              </a:rPr>
              <a:t>&gt;</a:t>
            </a:r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5192713" y="5499100"/>
            <a:ext cx="3578225" cy="469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>
                <a:latin typeface="Verdana" pitchFamily="34" charset="0"/>
              </a:rPr>
              <a:t>Element-Deklaration</a:t>
            </a:r>
          </a:p>
        </p:txBody>
      </p:sp>
      <p:cxnSp>
        <p:nvCxnSpPr>
          <p:cNvPr id="27657" name="AutoShape 12"/>
          <p:cNvCxnSpPr>
            <a:cxnSpLocks noChangeShapeType="1"/>
            <a:stCxn id="27656" idx="1"/>
            <a:endCxn id="27655" idx="2"/>
          </p:cNvCxnSpPr>
          <p:nvPr/>
        </p:nvCxnSpPr>
        <p:spPr bwMode="auto">
          <a:xfrm rot="10800000">
            <a:off x="4895850" y="5192713"/>
            <a:ext cx="296863" cy="541337"/>
          </a:xfrm>
          <a:prstGeom prst="curvedConnector2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triangle" w="lg" len="med"/>
          </a:ln>
        </p:spPr>
      </p:cxnSp>
      <p:sp>
        <p:nvSpPr>
          <p:cNvPr id="27658" name="Line 17"/>
          <p:cNvSpPr>
            <a:spLocks noChangeShapeType="1"/>
          </p:cNvSpPr>
          <p:nvPr/>
        </p:nvSpPr>
        <p:spPr bwMode="auto">
          <a:xfrm flipH="1" flipV="1">
            <a:off x="5729288" y="1857375"/>
            <a:ext cx="307975" cy="30226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59" name="Line 18"/>
          <p:cNvSpPr>
            <a:spLocks noChangeShapeType="1"/>
          </p:cNvSpPr>
          <p:nvPr/>
        </p:nvSpPr>
        <p:spPr bwMode="auto">
          <a:xfrm flipH="1" flipV="1">
            <a:off x="2855913" y="3751263"/>
            <a:ext cx="1476375" cy="11366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60" name="Line 19"/>
          <p:cNvSpPr>
            <a:spLocks noChangeShapeType="1"/>
          </p:cNvSpPr>
          <p:nvPr/>
        </p:nvSpPr>
        <p:spPr bwMode="auto">
          <a:xfrm flipH="1" flipV="1">
            <a:off x="2743200" y="1857375"/>
            <a:ext cx="1614488" cy="3030538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61" name="Line 20"/>
          <p:cNvSpPr>
            <a:spLocks noChangeShapeType="1"/>
          </p:cNvSpPr>
          <p:nvPr/>
        </p:nvSpPr>
        <p:spPr bwMode="auto">
          <a:xfrm flipH="1" flipV="1">
            <a:off x="4319588" y="3005138"/>
            <a:ext cx="1617662" cy="18224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2211388" y="1487488"/>
            <a:ext cx="774700" cy="369887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2220913" y="3387725"/>
            <a:ext cx="1323975" cy="373063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27664" name="Rectangle 23"/>
          <p:cNvSpPr>
            <a:spLocks noChangeArrowheads="1"/>
          </p:cNvSpPr>
          <p:nvPr/>
        </p:nvSpPr>
        <p:spPr bwMode="auto">
          <a:xfrm>
            <a:off x="3060700" y="1482725"/>
            <a:ext cx="5084763" cy="374650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27665" name="Rectangle 24"/>
          <p:cNvSpPr>
            <a:spLocks noChangeArrowheads="1"/>
          </p:cNvSpPr>
          <p:nvPr/>
        </p:nvSpPr>
        <p:spPr bwMode="auto">
          <a:xfrm>
            <a:off x="2971800" y="2622550"/>
            <a:ext cx="1554163" cy="374650"/>
          </a:xfrm>
          <a:prstGeom prst="rect">
            <a:avLst/>
          </a:prstGeom>
          <a:noFill/>
          <a:ln w="19050">
            <a:solidFill>
              <a:srgbClr val="0033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de-DE">
              <a:latin typeface="Verdana" pitchFamily="34" charset="0"/>
            </a:endParaRPr>
          </a:p>
        </p:txBody>
      </p:sp>
      <p:sp>
        <p:nvSpPr>
          <p:cNvPr id="27666" name="Line 25"/>
          <p:cNvSpPr>
            <a:spLocks noChangeShapeType="1"/>
          </p:cNvSpPr>
          <p:nvPr/>
        </p:nvSpPr>
        <p:spPr bwMode="auto">
          <a:xfrm flipH="1" flipV="1">
            <a:off x="1258888" y="1455738"/>
            <a:ext cx="1157287" cy="3209925"/>
          </a:xfrm>
          <a:prstGeom prst="line">
            <a:avLst/>
          </a:prstGeom>
          <a:noFill/>
          <a:ln w="28575" cap="rnd">
            <a:solidFill>
              <a:srgbClr val="003399"/>
            </a:solidFill>
            <a:prstDash val="sysDot"/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  <a:txDef>
      <a:spPr>
        <a:solidFill>
          <a:schemeClr val="bg2">
            <a:lumMod val="40000"/>
            <a:lumOff val="60000"/>
          </a:schemeClr>
        </a:solidFill>
        <a:ln w="19050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  <a:txDef>
      <a:spPr>
        <a:solidFill>
          <a:schemeClr val="bg2">
            <a:lumMod val="40000"/>
            <a:lumOff val="60000"/>
          </a:schemeClr>
        </a:solidFill>
        <a:ln w="19050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  <a:txDef>
      <a:spPr>
        <a:solidFill>
          <a:schemeClr val="bg2">
            <a:lumMod val="40000"/>
            <a:lumOff val="60000"/>
          </a:schemeClr>
        </a:solidFill>
        <a:ln w="19050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  <a:txDef>
      <a:spPr>
        <a:solidFill>
          <a:schemeClr val="bg2">
            <a:lumMod val="40000"/>
            <a:lumOff val="60000"/>
          </a:schemeClr>
        </a:solidFill>
        <a:ln w="19050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  <a:txDef>
      <a:spPr>
        <a:solidFill>
          <a:schemeClr val="bg2">
            <a:lumMod val="40000"/>
            <a:lumOff val="60000"/>
          </a:schemeClr>
        </a:solidFill>
        <a:ln w="19050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  <a:txDef>
      <a:spPr>
        <a:solidFill>
          <a:schemeClr val="bg2">
            <a:lumMod val="40000"/>
            <a:lumOff val="60000"/>
          </a:schemeClr>
        </a:solidFill>
        <a:ln w="19050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FU-NBI-V">
  <a:themeElements>
    <a:clrScheme name="FU-NBI-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0000"/>
      </a:accent6>
      <a:hlink>
        <a:srgbClr val="003366"/>
      </a:hlink>
      <a:folHlink>
        <a:srgbClr val="003366"/>
      </a:folHlink>
    </a:clrScheme>
    <a:fontScheme name="FU-NBI-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  <a:txDef>
      <a:spPr>
        <a:solidFill>
          <a:schemeClr val="bg2">
            <a:lumMod val="40000"/>
            <a:lumOff val="60000"/>
          </a:schemeClr>
        </a:solidFill>
        <a:ln w="19050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FU-NBI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-NBI-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-NBI-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2595</Words>
  <Application>Microsoft Office PowerPoint</Application>
  <PresentationFormat>On-screen Show (4:3)</PresentationFormat>
  <Paragraphs>764</Paragraphs>
  <Slides>56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77" baseType="lpstr">
      <vt:lpstr>Arial Unicode MS</vt:lpstr>
      <vt:lpstr>ＭＳ Ｐゴシック</vt:lpstr>
      <vt:lpstr>Arial</vt:lpstr>
      <vt:lpstr>Comic Sans MS</vt:lpstr>
      <vt:lpstr>Courier New</vt:lpstr>
      <vt:lpstr>Georgia</vt:lpstr>
      <vt:lpstr>Lucida Console</vt:lpstr>
      <vt:lpstr>Tahoma</vt:lpstr>
      <vt:lpstr>Times</vt:lpstr>
      <vt:lpstr>Verdana</vt:lpstr>
      <vt:lpstr>Wingdings</vt:lpstr>
      <vt:lpstr>FU-NBI-V</vt:lpstr>
      <vt:lpstr>1_FU-NBI-V</vt:lpstr>
      <vt:lpstr>2_FU-NBI-V</vt:lpstr>
      <vt:lpstr>3_FU-NBI-V</vt:lpstr>
      <vt:lpstr>4_FU-NBI-V</vt:lpstr>
      <vt:lpstr>5_FU-NBI-V</vt:lpstr>
      <vt:lpstr>6_FU-NBI-V</vt:lpstr>
      <vt:lpstr>7_FU-NBI-V</vt:lpstr>
      <vt:lpstr>8_FU-NBI-V</vt:lpstr>
      <vt:lpstr>Visio</vt:lpstr>
      <vt:lpstr>Vorlesung XML-Technologien – SoSe 2016 Rückblick und Klausurvorbereitung</vt:lpstr>
      <vt:lpstr>XML</vt:lpstr>
      <vt:lpstr>1. Unstrukturierter Inhalt</vt:lpstr>
      <vt:lpstr>2. Strukturierter Inhalt</vt:lpstr>
      <vt:lpstr>PowerPoint Presentation</vt:lpstr>
      <vt:lpstr>PowerPoint Presentation</vt:lpstr>
      <vt:lpstr>Grundbausteine: XML-Attribute</vt:lpstr>
      <vt:lpstr>PowerPoint Presentation</vt:lpstr>
      <vt:lpstr>Beispiel DTD</vt:lpstr>
      <vt:lpstr>Elementdeklaration:  Datentypen für Inhalte</vt:lpstr>
      <vt:lpstr>Rekursive vs. iterative Deklaration</vt:lpstr>
      <vt:lpstr>Deklaration von Attributen</vt:lpstr>
      <vt:lpstr>Aufzählungstypen</vt:lpstr>
      <vt:lpstr>Optionale / erforderliche Attribute</vt:lpstr>
      <vt:lpstr>Wohlgeformheit vs. Zulässigkeit </vt:lpstr>
      <vt:lpstr>Vorteile von XML-Schemata</vt:lpstr>
      <vt:lpstr>PowerPoint Presentation</vt:lpstr>
      <vt:lpstr>PowerPoint Presentation</vt:lpstr>
      <vt:lpstr>Namenskonflikte</vt:lpstr>
      <vt:lpstr>Auflösung durch Präfixe</vt:lpstr>
      <vt:lpstr>Namensräume in XML</vt:lpstr>
      <vt:lpstr>PowerPoint Presentation</vt:lpstr>
      <vt:lpstr>PowerPoint Presentation</vt:lpstr>
      <vt:lpstr>XPath</vt:lpstr>
      <vt:lpstr>Dokumentenreihenfolge</vt:lpstr>
      <vt:lpstr>Zugriff auf Elemente und Attribute</vt:lpstr>
      <vt:lpstr>Was ist XSLT?</vt:lpstr>
      <vt:lpstr>Funktionsweise des XSLT-Prozessors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Template-Konflikte</vt:lpstr>
      <vt:lpstr>Transformations-Beispiel</vt:lpstr>
      <vt:lpstr>Web Services</vt:lpstr>
      <vt:lpstr>Aufbau einer SOAP-Nachricht</vt:lpstr>
      <vt:lpstr>REST Prinzip 1 – Client-Server</vt:lpstr>
      <vt:lpstr>REST Prinzip 2 – Stateless</vt:lpstr>
      <vt:lpstr>REST Prinzip 3 – Cache</vt:lpstr>
      <vt:lpstr>REST Prinzip 4 – Uniform Interface</vt:lpstr>
      <vt:lpstr>REST Prinzip 4 – Uniform Interface</vt:lpstr>
      <vt:lpstr>REST Prinzip 5 – Layered System</vt:lpstr>
      <vt:lpstr>REST Prinzip 6 – Code-on-Demand</vt:lpstr>
      <vt:lpstr>Das Web</vt:lpstr>
      <vt:lpstr>HTTP</vt:lpstr>
      <vt:lpstr>Ressourcen und Repräsentationen</vt:lpstr>
      <vt:lpstr>Content Negotiation – Req.-Resp.</vt:lpstr>
      <vt:lpstr>Towards RDF</vt:lpstr>
      <vt:lpstr>PowerPoint Presentation</vt:lpstr>
      <vt:lpstr>RDF Sätze</vt:lpstr>
      <vt:lpstr>Datenmodell</vt:lpstr>
      <vt:lpstr>RDF vs. XML</vt:lpstr>
      <vt:lpstr>Als XML-Baum</vt:lpstr>
      <vt:lpstr>Als RDF-Graph</vt:lpstr>
      <vt:lpstr>SPARQL-Anfragen</vt:lpstr>
      <vt:lpstr>SPARQL-Anfragen</vt:lpstr>
      <vt:lpstr>Linked Data Prinzipien</vt:lpstr>
      <vt:lpstr>Linked Data Infrastruktur</vt:lpstr>
      <vt:lpstr>Linked Data Infrastruktur</vt:lpstr>
      <vt:lpstr>Microdata, RDFa, Microformats</vt:lpstr>
    </vt:vector>
  </TitlesOfParts>
  <Company>Freie Universität berlin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Technologien – SoSe 2012</dc:title>
  <dc:creator>Klaus Schild</dc:creator>
  <cp:lastModifiedBy>Harasic, Marko</cp:lastModifiedBy>
  <cp:revision>2714</cp:revision>
  <cp:lastPrinted>2000-07-19T08:37:31Z</cp:lastPrinted>
  <dcterms:created xsi:type="dcterms:W3CDTF">2002-03-13T12:55:56Z</dcterms:created>
  <dcterms:modified xsi:type="dcterms:W3CDTF">2016-07-11T09:18:49Z</dcterms:modified>
</cp:coreProperties>
</file>