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>
            <a:noAutofit/>
          </a:bodyPr>
          <a:p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US" sz="60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E6680A8-85EA-48D3-ABAB-583FC36F5327}" type="slidenum">
              <a:rPr b="0" lang="de-DE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k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th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tit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xt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fo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F3237D2-E45C-408A-9169-107A354C25BF}" type="slidenum">
              <a:rPr b="0" lang="de-DE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8CBEB15-D9C2-4920-B73A-53088A64C3AD}" type="slidenum">
              <a:rPr b="0" lang="de-DE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to edit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title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text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forma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84;p13" descr=""/>
          <p:cNvPicPr/>
          <p:nvPr/>
        </p:nvPicPr>
        <p:blipFill>
          <a:blip r:embed="rId1"/>
          <a:srcRect l="0" t="0" r="0" b="18723"/>
          <a:stretch/>
        </p:blipFill>
        <p:spPr>
          <a:xfrm>
            <a:off x="371160" y="765720"/>
            <a:ext cx="8401320" cy="532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57040" y="1361160"/>
            <a:ext cx="2021760" cy="50256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Semester 1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420640" y="1361160"/>
            <a:ext cx="2021760" cy="50256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Semester 2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4584600" y="1361160"/>
            <a:ext cx="2021760" cy="50256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Semester 3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6748200" y="1361160"/>
            <a:ext cx="2021760" cy="502560"/>
          </a:xfrm>
          <a:prstGeom prst="rect">
            <a:avLst/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Semester 4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257040" y="2112840"/>
            <a:ext cx="2021760" cy="1168560"/>
          </a:xfrm>
          <a:prstGeom prst="rect">
            <a:avLst/>
          </a:prstGeom>
          <a:solidFill>
            <a:srgbClr val="a4c2f4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Foundation Courses</a:t>
            </a:r>
            <a:br/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(Statistics, Programming, Machine Learning)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257040" y="3444840"/>
            <a:ext cx="2021760" cy="502560"/>
          </a:xfrm>
          <a:prstGeom prst="rect">
            <a:avLst/>
          </a:prstGeom>
          <a:solidFill>
            <a:srgbClr val="a4c2f4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Introduction to Focus Areas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8" name="CustomShape 7"/>
          <p:cNvSpPr/>
          <p:nvPr/>
        </p:nvSpPr>
        <p:spPr>
          <a:xfrm>
            <a:off x="2420640" y="2112840"/>
            <a:ext cx="2021760" cy="502560"/>
          </a:xfrm>
          <a:prstGeom prst="rect">
            <a:avLst/>
          </a:prstGeom>
          <a:solidFill>
            <a:srgbClr val="b6d7a8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Courses from Focus Area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9" name="CustomShape 8"/>
          <p:cNvSpPr/>
          <p:nvPr/>
        </p:nvSpPr>
        <p:spPr>
          <a:xfrm>
            <a:off x="4584600" y="2778840"/>
            <a:ext cx="2021760" cy="502560"/>
          </a:xfrm>
          <a:prstGeom prst="rect">
            <a:avLst/>
          </a:prstGeom>
          <a:solidFill>
            <a:srgbClr val="76a5af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Courses NOT from FocusArea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0" name="CustomShape 9"/>
          <p:cNvSpPr/>
          <p:nvPr/>
        </p:nvSpPr>
        <p:spPr>
          <a:xfrm>
            <a:off x="4584600" y="3444840"/>
            <a:ext cx="2021760" cy="502560"/>
          </a:xfrm>
          <a:prstGeom prst="rect">
            <a:avLst/>
          </a:prstGeom>
          <a:solidFill>
            <a:srgbClr val="76a5af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Ethical Foundations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1" name="CustomShape 10"/>
          <p:cNvSpPr/>
          <p:nvPr/>
        </p:nvSpPr>
        <p:spPr>
          <a:xfrm>
            <a:off x="6748200" y="2112840"/>
            <a:ext cx="2021760" cy="502560"/>
          </a:xfrm>
          <a:prstGeom prst="rect">
            <a:avLst/>
          </a:prstGeom>
          <a:solidFill>
            <a:schemeClr val="accent4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Master Thesis </a:t>
            </a:r>
            <a:br/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with Colloquium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2" name="CustomShape 11"/>
          <p:cNvSpPr/>
          <p:nvPr/>
        </p:nvSpPr>
        <p:spPr>
          <a:xfrm>
            <a:off x="257040" y="5201280"/>
            <a:ext cx="2021760" cy="478800"/>
          </a:xfrm>
          <a:prstGeom prst="rect">
            <a:avLst/>
          </a:prstGeom>
          <a:solidFill>
            <a:srgbClr val="a4c2f4"/>
          </a:solidFill>
          <a:ln w="12600">
            <a:solidFill>
              <a:srgbClr val="ac5b2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Calibri"/>
              </a:rPr>
              <a:t>Synchronization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3" name="CustomShape 12"/>
          <p:cNvSpPr/>
          <p:nvPr/>
        </p:nvSpPr>
        <p:spPr>
          <a:xfrm>
            <a:off x="2419200" y="5201280"/>
            <a:ext cx="4187160" cy="478800"/>
          </a:xfrm>
          <a:prstGeom prst="rect">
            <a:avLst/>
          </a:prstGeom>
          <a:solidFill>
            <a:schemeClr val="accent6"/>
          </a:solidFill>
          <a:ln w="12600">
            <a:solidFill>
              <a:srgbClr val="517e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Calibri"/>
              </a:rPr>
              <a:t>Focus Area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4" name="CustomShape 13"/>
          <p:cNvSpPr/>
          <p:nvPr/>
        </p:nvSpPr>
        <p:spPr>
          <a:xfrm>
            <a:off x="6723000" y="5201280"/>
            <a:ext cx="2124720" cy="478800"/>
          </a:xfrm>
          <a:prstGeom prst="rect">
            <a:avLst/>
          </a:prstGeom>
          <a:solidFill>
            <a:schemeClr val="accent4"/>
          </a:solidFill>
          <a:ln w="12600">
            <a:solidFill>
              <a:srgbClr val="ba8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Calibri"/>
              </a:rPr>
              <a:t>Thesis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5" name="CustomShape 14"/>
          <p:cNvSpPr/>
          <p:nvPr/>
        </p:nvSpPr>
        <p:spPr>
          <a:xfrm>
            <a:off x="2749680" y="5778720"/>
            <a:ext cx="3508920" cy="86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179280" indent="-16632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Data Science in the Life Sciences  (DSLS)</a:t>
            </a:r>
            <a:endParaRPr b="0" lang="en-US" sz="1400" spc="-1" strike="noStrike">
              <a:latin typeface="Arial"/>
            </a:endParaRPr>
          </a:p>
          <a:p>
            <a:pPr marL="179280" indent="-16632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Data Science Technologies (DST)</a:t>
            </a:r>
            <a:endParaRPr b="0" lang="en-US" sz="1400" spc="-1" strike="noStrike">
              <a:latin typeface="Arial"/>
            </a:endParaRPr>
          </a:p>
          <a:p>
            <a:pPr marL="179280" indent="-17892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+ interdisciplinary modules (SS &amp; others)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6" name="CustomShape 15"/>
          <p:cNvSpPr/>
          <p:nvPr/>
        </p:nvSpPr>
        <p:spPr>
          <a:xfrm>
            <a:off x="4584600" y="4110480"/>
            <a:ext cx="2021760" cy="502560"/>
          </a:xfrm>
          <a:prstGeom prst="rect">
            <a:avLst/>
          </a:prstGeom>
          <a:solidFill>
            <a:srgbClr val="76a5af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Research Internship </a:t>
            </a:r>
            <a:br/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(DSSS, DSLF)  OR</a:t>
            </a:r>
            <a:br/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Software Project (DST)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7" name="TextShape 16"/>
          <p:cNvSpPr txBox="1"/>
          <p:nvPr/>
        </p:nvSpPr>
        <p:spPr>
          <a:xfrm>
            <a:off x="119520" y="-83520"/>
            <a:ext cx="788652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R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h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ul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628560" y="365040"/>
            <a:ext cx="788652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in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ci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al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ie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Mandatory: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Data Science  in the Social Sciences (15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-   Modul: Forschungspraxis (10 LP).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-   Modul: Ethical  Foundations  of  Data  Science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Elective compulsory courses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–  Modul:  Neurocognitive  Methods  and  Programming for Data Science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 Cognitive  Neuroscience  for  Data Science A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 Cognitive  Neuroscience  for  Data Science B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 Differentialpsychologische  Ansätze in den Data Sciences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 Natural    Language    Processing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 Einführung  in  die  Psychoinformatik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 Mobile Mental Health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 Entwicklung  von  psychologischen Online-Interventionen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 Ausgewählte   Themen   der   Data Science in the Social Sciences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Spezielle Aspekte der Data Science in the Social Sciences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628560" y="365040"/>
            <a:ext cx="788652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in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Li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fe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ie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Mandatory: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Data Science  in the Life Sciences (15 LP),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Forschungspraxis (10 LP)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Ethical  Foundations  of  Data  Science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Elective compulsory courses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Spezielle Aspekte der Data Science in Life Sciences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Ausgewählte   Themen   der   Data Science in Life Sciences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Maschinelles Lernen in der Bioinformatik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Analyse  großer  Datensätze  in  der Bioinformatik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Netzwerkanalyse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628560" y="365040"/>
            <a:ext cx="788652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h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ol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gi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Mandatory: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 Softwareprojekt  Data  Science  (10 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 Ethical  Foundations  of  Data  Science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Elective compulsory courses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Spezielle Aspekte der Data Science Technologies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Aktuelle   Forschungsthemen   der Data Science Technologies (5 LP)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Ausgewählte   Themen   der   Data Science Technologies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Datenbanksysteme  Data  Science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Verteilte Systeme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Mobilkommunikation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Telematik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Höhere Algorithmik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Rechnersicherheit (10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Mustererkennung (5 LP)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–  </a:t>
            </a: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Modul: Netzbasierte  Informationssysteme (5 LP)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de-DE" sz="1000" spc="-1" strike="noStrike">
                <a:solidFill>
                  <a:srgbClr val="000000"/>
                </a:solidFill>
                <a:latin typeface="Calibri"/>
                <a:ea typeface="Calibri"/>
              </a:rPr>
              <a:t>...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232920" y="247320"/>
            <a:ext cx="788652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h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Fi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rs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es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r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h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ul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br/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w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r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1/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2)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5" name="Table 2"/>
          <p:cNvGraphicFramePr/>
          <p:nvPr/>
        </p:nvGraphicFramePr>
        <p:xfrm>
          <a:off x="404280" y="2204640"/>
          <a:ext cx="8335440" cy="3104640"/>
        </p:xfrm>
        <a:graphic>
          <a:graphicData uri="http://schemas.openxmlformats.org/drawingml/2006/table">
            <a:tbl>
              <a:tblPr/>
              <a:tblGrid>
                <a:gridCol w="693720"/>
                <a:gridCol w="1228680"/>
                <a:gridCol w="1208880"/>
                <a:gridCol w="1248120"/>
                <a:gridCol w="1337760"/>
                <a:gridCol w="2618280"/>
              </a:tblGrid>
              <a:tr h="382320"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Monday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Tuesday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Wednesday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Thursday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Friday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8232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08-10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Statistics (T)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ML (T)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8232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10-12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Statistics (L)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</a:tr>
              <a:tr h="38232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12-14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Programming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ML (L)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Intro Focus Areas (L)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</a:tr>
              <a:tr h="38232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14-16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3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Programming</a:t>
                      </a:r>
                      <a:endParaRPr b="0" lang="en-US" sz="13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Intro Focus Areas (P)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solidFill>
                      <a:srgbClr val="d9ead3"/>
                    </a:solidFill>
                  </a:tcPr>
                </a:tc>
              </a:tr>
              <a:tr h="38232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16-18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ML (L)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ML (T)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38480"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38480"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6" name="CustomShape 3"/>
          <p:cNvSpPr/>
          <p:nvPr/>
        </p:nvSpPr>
        <p:spPr>
          <a:xfrm>
            <a:off x="404280" y="5790240"/>
            <a:ext cx="2531520" cy="98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L: Lecture</a:t>
            </a:r>
            <a:br/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T: Tutorial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Calibri"/>
                <a:ea typeface="Calibri"/>
              </a:rPr>
              <a:t>P: Practical Seminar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204;p27" descr=""/>
          <p:cNvPicPr/>
          <p:nvPr/>
        </p:nvPicPr>
        <p:blipFill>
          <a:blip r:embed="rId1"/>
          <a:stretch/>
        </p:blipFill>
        <p:spPr>
          <a:xfrm>
            <a:off x="152280" y="1789200"/>
            <a:ext cx="8838720" cy="4498200"/>
          </a:xfrm>
          <a:prstGeom prst="rect">
            <a:avLst/>
          </a:prstGeom>
          <a:ln>
            <a:noFill/>
          </a:ln>
        </p:spPr>
      </p:pic>
      <p:sp>
        <p:nvSpPr>
          <p:cNvPr id="188" name="TextShape 1"/>
          <p:cNvSpPr txBox="1"/>
          <p:nvPr/>
        </p:nvSpPr>
        <p:spPr>
          <a:xfrm>
            <a:off x="81000" y="228600"/>
            <a:ext cx="788652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R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h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ul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677160" y="823680"/>
            <a:ext cx="4433040" cy="6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de-DE" sz="3000" spc="-1" strike="noStrike">
                <a:solidFill>
                  <a:srgbClr val="000000"/>
                </a:solidFill>
                <a:latin typeface="Calibri"/>
                <a:ea typeface="Calibri"/>
              </a:rPr>
              <a:t>Important note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677160" y="2024280"/>
            <a:ext cx="7727400" cy="20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Calibri"/>
              </a:rPr>
              <a:t>Most study programmes in Germany (such as DS @ FU) are free of charge. The main difference to tuition-based programmes is that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Calibri"/>
              </a:rPr>
              <a:t>you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Calibri"/>
              </a:rPr>
              <a:t> (as the student) 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Calibri"/>
              </a:rPr>
              <a:t>are responsible for your progress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Calibri"/>
              </a:rPr>
              <a:t>. </a:t>
            </a:r>
            <a:endParaRPr b="0" lang="en-US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Calibri"/>
              </a:rPr>
              <a:t>Everyone is happy to provide support when asked, but no one is monitoring you.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628560" y="2216160"/>
            <a:ext cx="788652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th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er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u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p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p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or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 </a:t>
            </a:r>
            <a:br/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@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F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U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er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li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221;p30" descr=""/>
          <p:cNvPicPr/>
          <p:nvPr/>
        </p:nvPicPr>
        <p:blipFill>
          <a:blip r:embed="rId1"/>
          <a:stretch/>
        </p:blipFill>
        <p:spPr>
          <a:xfrm>
            <a:off x="152280" y="1801800"/>
            <a:ext cx="8838720" cy="4818240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1528560" y="995040"/>
            <a:ext cx="60865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https://www.mi.fu-berlin.de/en/stud/studienanfaenger.html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227;p31" descr=""/>
          <p:cNvPicPr/>
          <p:nvPr/>
        </p:nvPicPr>
        <p:blipFill>
          <a:blip r:embed="rId1"/>
          <a:stretch/>
        </p:blipFill>
        <p:spPr>
          <a:xfrm>
            <a:off x="152280" y="995040"/>
            <a:ext cx="8838720" cy="569196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1219320" y="439200"/>
            <a:ext cx="670536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https://www.mi.fu-berlin.de/en/stud/mentoring/index.html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08960" y="1332360"/>
            <a:ext cx="8664480" cy="5319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164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Katinka Wolter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Professor @ </a:t>
            </a:r>
            <a:r>
              <a:rPr b="1" lang="de-DE" sz="1800" spc="-1" strike="noStrike">
                <a:solidFill>
                  <a:srgbClr val="4a86e8"/>
                </a:solidFill>
                <a:latin typeface="Calibri"/>
                <a:ea typeface="Calibri"/>
              </a:rPr>
              <a:t>Institute of Computer Science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Head of Joint Commission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164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Péter Koltai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Professor @ </a:t>
            </a:r>
            <a:r>
              <a:rPr b="1" lang="de-DE" sz="1800" spc="-1" strike="noStrike">
                <a:solidFill>
                  <a:srgbClr val="4a86e8"/>
                </a:solidFill>
                <a:latin typeface="Calibri"/>
                <a:ea typeface="Calibri"/>
              </a:rPr>
              <a:t>Institute of Mathematics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Head of Exam Board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164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Gregoire Montavan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interim Professor @ </a:t>
            </a:r>
            <a:r>
              <a:rPr b="1" lang="de-DE" sz="1800" spc="-1" strike="noStrike">
                <a:solidFill>
                  <a:srgbClr val="4a86e8"/>
                </a:solidFill>
                <a:latin typeface="Calibri"/>
                <a:ea typeface="Calibri"/>
              </a:rPr>
              <a:t>Institute of Computer Science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 &amp; Lecturer “ML4DS”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164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Sandro Andreotti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Lecturer for “Programming for Data Science”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164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Henri Elad Altman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Lecturer for “Statistics for DS”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164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Vikram Sunkara (ZIB), Katharina Jahn (FU), David Richter (FU), Katinka Wolter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Lecturers for “Introduction to Profile Areas”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164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Sera Renée Zentiks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…savvy in administration matters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164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Rubaisha Siddiqui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164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assistant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261360" y="504720"/>
            <a:ext cx="7886520" cy="827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W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h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ar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w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983880" y="412560"/>
            <a:ext cx="717588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https://www.fu-berlin.de/studium/docs/DOC/_START-ins-Studium.pdf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97" name="Google Shape;234;p32" descr=""/>
          <p:cNvPicPr/>
          <p:nvPr/>
        </p:nvPicPr>
        <p:blipFill>
          <a:blip r:embed="rId1"/>
          <a:stretch/>
        </p:blipFill>
        <p:spPr>
          <a:xfrm>
            <a:off x="1833120" y="874080"/>
            <a:ext cx="5477400" cy="567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239;p33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26880" cy="655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244;p34" descr=""/>
          <p:cNvPicPr/>
          <p:nvPr/>
        </p:nvPicPr>
        <p:blipFill>
          <a:blip r:embed="rId1"/>
          <a:stretch/>
        </p:blipFill>
        <p:spPr>
          <a:xfrm>
            <a:off x="676800" y="676800"/>
            <a:ext cx="7457760" cy="524808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7607160" y="1112400"/>
            <a:ext cx="1001520" cy="930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50;p35" descr=""/>
          <p:cNvPicPr/>
          <p:nvPr/>
        </p:nvPicPr>
        <p:blipFill>
          <a:blip r:embed="rId1"/>
          <a:stretch/>
        </p:blipFill>
        <p:spPr>
          <a:xfrm>
            <a:off x="0" y="0"/>
            <a:ext cx="9081000" cy="682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Calibri"/>
              </a:rPr>
              <a:t>Organisation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Calibri"/>
              </a:rPr>
              <a:t>The Data Science Master Program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Calibri"/>
              </a:rPr>
              <a:t>Q&amp;A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Calibri"/>
              </a:rPr>
              <a:t>Study regulations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Calibri"/>
              </a:rPr>
              <a:t>Get together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261360" y="504720"/>
            <a:ext cx="7886520" cy="826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y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61360" y="226080"/>
            <a:ext cx="7886520" cy="827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tr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ti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9" name="Group 2"/>
          <p:cNvGrpSpPr/>
          <p:nvPr/>
        </p:nvGrpSpPr>
        <p:grpSpPr>
          <a:xfrm>
            <a:off x="541080" y="1257120"/>
            <a:ext cx="8350560" cy="4953600"/>
            <a:chOff x="541080" y="1257120"/>
            <a:chExt cx="8350560" cy="4953600"/>
          </a:xfrm>
        </p:grpSpPr>
        <p:sp>
          <p:nvSpPr>
            <p:cNvPr id="130" name="CustomShape 3"/>
            <p:cNvSpPr/>
            <p:nvPr/>
          </p:nvSpPr>
          <p:spPr>
            <a:xfrm>
              <a:off x="1744200" y="4569480"/>
              <a:ext cx="93240" cy="93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CustomShape 4"/>
            <p:cNvSpPr/>
            <p:nvPr/>
          </p:nvSpPr>
          <p:spPr>
            <a:xfrm>
              <a:off x="5187240" y="4276440"/>
              <a:ext cx="617040" cy="91080"/>
            </a:xfrm>
            <a:custGeom>
              <a:avLst/>
              <a:gdLst/>
              <a:ahLst/>
              <a:rect l="l" t="t" r="r" b="b"/>
              <a:pathLst>
                <a:path w="120000" h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600">
              <a:solidFill>
                <a:srgbClr val="599bd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5"/>
            <p:cNvSpPr/>
            <p:nvPr/>
          </p:nvSpPr>
          <p:spPr>
            <a:xfrm>
              <a:off x="5480280" y="4306680"/>
              <a:ext cx="30600" cy="3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CustomShape 6"/>
            <p:cNvSpPr/>
            <p:nvPr/>
          </p:nvSpPr>
          <p:spPr>
            <a:xfrm>
              <a:off x="1482480" y="3733920"/>
              <a:ext cx="617040" cy="587880"/>
            </a:xfrm>
            <a:custGeom>
              <a:avLst/>
              <a:gdLst/>
              <a:ahLst/>
              <a:rect l="l" t="t" r="r" b="b"/>
              <a:pathLst>
                <a:path w="120000" h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600">
              <a:solidFill>
                <a:schemeClr val="accent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CustomShape 7"/>
            <p:cNvSpPr/>
            <p:nvPr/>
          </p:nvSpPr>
          <p:spPr>
            <a:xfrm>
              <a:off x="1769760" y="4006440"/>
              <a:ext cx="42120" cy="42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8"/>
            <p:cNvSpPr/>
            <p:nvPr/>
          </p:nvSpPr>
          <p:spPr>
            <a:xfrm>
              <a:off x="5187240" y="3099960"/>
              <a:ext cx="617040" cy="91080"/>
            </a:xfrm>
            <a:custGeom>
              <a:avLst/>
              <a:gdLst/>
              <a:ahLst/>
              <a:rect l="l" t="t" r="r" b="b"/>
              <a:pathLst>
                <a:path w="120000" h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600">
              <a:solidFill>
                <a:srgbClr val="599bd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9"/>
            <p:cNvSpPr/>
            <p:nvPr/>
          </p:nvSpPr>
          <p:spPr>
            <a:xfrm>
              <a:off x="5480280" y="3130200"/>
              <a:ext cx="30600" cy="30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CustomShape 10"/>
            <p:cNvSpPr/>
            <p:nvPr/>
          </p:nvSpPr>
          <p:spPr>
            <a:xfrm>
              <a:off x="1482480" y="3145680"/>
              <a:ext cx="617040" cy="587880"/>
            </a:xfrm>
            <a:custGeom>
              <a:avLst/>
              <a:gdLst/>
              <a:ahLst/>
              <a:rect l="l" t="t" r="r" b="b"/>
              <a:pathLst>
                <a:path w="120000" h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600">
              <a:solidFill>
                <a:schemeClr val="accent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11"/>
            <p:cNvSpPr/>
            <p:nvPr/>
          </p:nvSpPr>
          <p:spPr>
            <a:xfrm>
              <a:off x="1769760" y="3418200"/>
              <a:ext cx="42120" cy="42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CustomShape 12"/>
            <p:cNvSpPr/>
            <p:nvPr/>
          </p:nvSpPr>
          <p:spPr>
            <a:xfrm>
              <a:off x="1744200" y="2804760"/>
              <a:ext cx="93240" cy="93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13"/>
            <p:cNvSpPr/>
            <p:nvPr/>
          </p:nvSpPr>
          <p:spPr>
            <a:xfrm rot="16200000">
              <a:off x="-1465200" y="3263400"/>
              <a:ext cx="4953600" cy="940680"/>
            </a:xfrm>
            <a:prstGeom prst="rect">
              <a:avLst/>
            </a:prstGeom>
            <a:solidFill>
              <a:schemeClr val="accent4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14"/>
            <p:cNvSpPr/>
            <p:nvPr/>
          </p:nvSpPr>
          <p:spPr>
            <a:xfrm rot="16200000">
              <a:off x="-1465200" y="3263400"/>
              <a:ext cx="4953600" cy="940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38880" rIns="38880" tIns="38880" bIns="3888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de-DE" sz="61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Data Science</a:t>
              </a:r>
              <a:endParaRPr b="0" lang="en-US" sz="6100" spc="-1" strike="noStrike">
                <a:latin typeface="Arial"/>
              </a:endParaRPr>
            </a:p>
          </p:txBody>
        </p:sp>
        <p:sp>
          <p:nvSpPr>
            <p:cNvPr id="142" name="CustomShape 15"/>
            <p:cNvSpPr/>
            <p:nvPr/>
          </p:nvSpPr>
          <p:spPr>
            <a:xfrm>
              <a:off x="2099880" y="2674800"/>
              <a:ext cx="3087000" cy="940680"/>
            </a:xfrm>
            <a:prstGeom prst="rect">
              <a:avLst/>
            </a:prstGeom>
            <a:solidFill>
              <a:schemeClr val="accent6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16"/>
            <p:cNvSpPr/>
            <p:nvPr/>
          </p:nvSpPr>
          <p:spPr>
            <a:xfrm>
              <a:off x="2099880" y="2674800"/>
              <a:ext cx="3087000" cy="940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5120" rIns="15120" tIns="15120" bIns="1512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de-DE" sz="24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Joint Commission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44" name="CustomShape 17"/>
            <p:cNvSpPr/>
            <p:nvPr/>
          </p:nvSpPr>
          <p:spPr>
            <a:xfrm>
              <a:off x="5804640" y="2674800"/>
              <a:ext cx="3087000" cy="940680"/>
            </a:xfrm>
            <a:prstGeom prst="rect">
              <a:avLst/>
            </a:prstGeom>
            <a:solidFill>
              <a:srgbClr val="0f273c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18"/>
            <p:cNvSpPr/>
            <p:nvPr/>
          </p:nvSpPr>
          <p:spPr>
            <a:xfrm>
              <a:off x="5804640" y="2674800"/>
              <a:ext cx="3087000" cy="940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760" rIns="14760" tIns="14760" bIns="1476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de-DE" sz="23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Head: K. Wolter</a:t>
              </a:r>
              <a:br/>
              <a:r>
                <a:rPr b="0" lang="de-DE" sz="23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Deputy H.: P. Koltai</a:t>
              </a:r>
              <a:endParaRPr b="0" lang="en-US" sz="2300" spc="-1" strike="noStrike">
                <a:latin typeface="Arial"/>
              </a:endParaRPr>
            </a:p>
          </p:txBody>
        </p:sp>
        <p:sp>
          <p:nvSpPr>
            <p:cNvPr id="146" name="CustomShape 19"/>
            <p:cNvSpPr/>
            <p:nvPr/>
          </p:nvSpPr>
          <p:spPr>
            <a:xfrm>
              <a:off x="2099880" y="3851280"/>
              <a:ext cx="3087000" cy="940680"/>
            </a:xfrm>
            <a:prstGeom prst="rect">
              <a:avLst/>
            </a:prstGeom>
            <a:solidFill>
              <a:schemeClr val="accent6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20"/>
            <p:cNvSpPr/>
            <p:nvPr/>
          </p:nvSpPr>
          <p:spPr>
            <a:xfrm>
              <a:off x="2099880" y="3851280"/>
              <a:ext cx="3087000" cy="940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5120" rIns="15120" tIns="15120" bIns="1512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de-DE" sz="24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Examination Committee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48" name="CustomShape 21"/>
            <p:cNvSpPr/>
            <p:nvPr/>
          </p:nvSpPr>
          <p:spPr>
            <a:xfrm>
              <a:off x="5804640" y="3851280"/>
              <a:ext cx="3087000" cy="940680"/>
            </a:xfrm>
            <a:prstGeom prst="rect">
              <a:avLst/>
            </a:prstGeom>
            <a:solidFill>
              <a:srgbClr val="0f273c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22"/>
            <p:cNvSpPr/>
            <p:nvPr/>
          </p:nvSpPr>
          <p:spPr>
            <a:xfrm>
              <a:off x="5804640" y="3851280"/>
              <a:ext cx="3087000" cy="940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5120" rIns="15120" tIns="15120" bIns="1512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de-DE" sz="24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Head: P. Koltai</a:t>
              </a:r>
              <a:endParaRPr b="0" lang="en-US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27;p17" descr=""/>
          <p:cNvPicPr/>
          <p:nvPr/>
        </p:nvPicPr>
        <p:blipFill>
          <a:blip r:embed="rId1"/>
          <a:stretch/>
        </p:blipFill>
        <p:spPr>
          <a:xfrm>
            <a:off x="380880" y="152280"/>
            <a:ext cx="8318880" cy="649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509840" y="4398480"/>
            <a:ext cx="3265560" cy="55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Calibri"/>
              </a:rPr>
              <a:t>At FU you can focus on: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829520" y="5064480"/>
            <a:ext cx="6472440" cy="159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179280" indent="-2678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b="0" lang="de-DE" sz="3000" spc="-1" strike="noStrike">
                <a:solidFill>
                  <a:srgbClr val="000000"/>
                </a:solidFill>
                <a:latin typeface="Calibri"/>
                <a:ea typeface="Calibri"/>
              </a:rPr>
              <a:t>Data Science in the Life Sciences  </a:t>
            </a:r>
            <a:endParaRPr b="0" lang="en-US" sz="3000" spc="-1" strike="noStrike">
              <a:latin typeface="Arial"/>
            </a:endParaRPr>
          </a:p>
          <a:p>
            <a:pPr marL="179280" indent="-2678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b="0" lang="de-DE" sz="3000" spc="-1" strike="noStrike">
                <a:solidFill>
                  <a:srgbClr val="000000"/>
                </a:solidFill>
                <a:latin typeface="Calibri"/>
                <a:ea typeface="Calibri"/>
              </a:rPr>
              <a:t>Data Science Technologies</a:t>
            </a:r>
            <a:endParaRPr b="0" lang="en-US" sz="3000" spc="-1" strike="noStrike">
              <a:latin typeface="Arial"/>
            </a:endParaRPr>
          </a:p>
          <a:p>
            <a:pPr marL="179280" indent="-267840">
              <a:lnSpc>
                <a:spcPct val="115000"/>
              </a:lnSpc>
              <a:buClr>
                <a:srgbClr val="000000"/>
              </a:buClr>
              <a:buFont typeface="Calibri"/>
              <a:buChar char="•"/>
            </a:pPr>
            <a:r>
              <a:rPr b="0" lang="de-DE" sz="3000" spc="-1" strike="sngStrike">
                <a:solidFill>
                  <a:srgbClr val="000000"/>
                </a:solidFill>
                <a:latin typeface="Calibri"/>
                <a:ea typeface="Calibri"/>
              </a:rPr>
              <a:t>Data Science in the Social Sciences </a:t>
            </a:r>
            <a:endParaRPr b="0" lang="en-US" sz="3000" spc="-1" strike="noStrike">
              <a:latin typeface="Arial"/>
            </a:endParaRPr>
          </a:p>
        </p:txBody>
      </p:sp>
      <p:pic>
        <p:nvPicPr>
          <p:cNvPr id="153" name="Google Shape;134;p18" descr="https://upload.wikimedia.org/wikipedia/de/thumb/7/71/Fub-logo.svg/1280px-Fub-logo.svg.png"/>
          <p:cNvPicPr/>
          <p:nvPr/>
        </p:nvPicPr>
        <p:blipFill>
          <a:blip r:embed="rId1"/>
          <a:stretch/>
        </p:blipFill>
        <p:spPr>
          <a:xfrm>
            <a:off x="4851720" y="2084040"/>
            <a:ext cx="3899520" cy="1032480"/>
          </a:xfrm>
          <a:prstGeom prst="rect">
            <a:avLst/>
          </a:prstGeom>
          <a:ln>
            <a:noFill/>
          </a:ln>
        </p:spPr>
      </p:pic>
      <p:pic>
        <p:nvPicPr>
          <p:cNvPr id="154" name="Google Shape;135;p18" descr=""/>
          <p:cNvPicPr/>
          <p:nvPr/>
        </p:nvPicPr>
        <p:blipFill>
          <a:blip r:embed="rId2"/>
          <a:stretch/>
        </p:blipFill>
        <p:spPr>
          <a:xfrm>
            <a:off x="232560" y="1526040"/>
            <a:ext cx="3844800" cy="228600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4174560" y="2220840"/>
            <a:ext cx="652320" cy="74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Calibri"/>
              </a:rPr>
              <a:t>@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628560" y="2216160"/>
            <a:ext cx="788652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h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 </a:t>
            </a:r>
            <a:br/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at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ie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n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c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r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Pr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gr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 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628560" y="365040"/>
            <a:ext cx="788652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h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Ai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of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th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te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r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Pr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gr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(Fro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m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the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stud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y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regul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ation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628560" y="1825560"/>
            <a:ext cx="822996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367920" algn="just">
              <a:lnSpc>
                <a:spcPct val="6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Graduates are familiar with the </a:t>
            </a:r>
            <a:r>
              <a:rPr b="1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essential methods 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of modern data science and the associated </a:t>
            </a:r>
            <a:r>
              <a:rPr b="1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mathematical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b="1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computer-science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b="1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subject-specific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 fundamentals.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367920" algn="just">
              <a:lnSpc>
                <a:spcPct val="6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They are able to </a:t>
            </a:r>
            <a:r>
              <a:rPr b="1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analyse data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 analytical problems independently, to compare different </a:t>
            </a:r>
            <a:r>
              <a:rPr b="1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methodological approaches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 and to assess their </a:t>
            </a:r>
            <a:r>
              <a:rPr b="1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advantages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 and disadvantages.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367920" algn="just">
              <a:lnSpc>
                <a:spcPct val="6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Graduates will be able to </a:t>
            </a:r>
            <a:r>
              <a:rPr b="1" lang="de-DE" sz="2200" spc="-1" strike="noStrike">
                <a:solidFill>
                  <a:srgbClr val="c00000"/>
                </a:solidFill>
                <a:latin typeface="Calibri"/>
                <a:ea typeface="Calibri"/>
              </a:rPr>
              <a:t>formalise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 newly emerging data analysis problems mathematically, </a:t>
            </a:r>
            <a:r>
              <a:rPr b="1" lang="de-DE" sz="2200" spc="-1" strike="noStrike">
                <a:solidFill>
                  <a:srgbClr val="c00000"/>
                </a:solidFill>
                <a:latin typeface="Calibri"/>
                <a:ea typeface="Calibri"/>
              </a:rPr>
              <a:t>develop 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methods to solve them, </a:t>
            </a:r>
            <a:r>
              <a:rPr b="1" lang="de-DE" sz="2200" spc="-1" strike="noStrike">
                <a:solidFill>
                  <a:srgbClr val="c00000"/>
                </a:solidFill>
                <a:latin typeface="Calibri"/>
                <a:ea typeface="Calibri"/>
              </a:rPr>
              <a:t>implement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 them in an application-oriented manner and </a:t>
            </a:r>
            <a:r>
              <a:rPr b="1" lang="de-DE" sz="2200" spc="-1" strike="noStrike">
                <a:solidFill>
                  <a:srgbClr val="c00000"/>
                </a:solidFill>
                <a:latin typeface="Calibri"/>
                <a:ea typeface="Calibri"/>
              </a:rPr>
              <a:t>interpret</a:t>
            </a:r>
            <a:r>
              <a:rPr b="0" lang="de-DE" sz="2200" spc="-1" strike="noStrike">
                <a:solidFill>
                  <a:srgbClr val="000000"/>
                </a:solidFill>
                <a:latin typeface="Calibri"/>
                <a:ea typeface="Calibri"/>
              </a:rPr>
              <a:t> them appropriately.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628560" y="365040"/>
            <a:ext cx="788652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M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or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 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p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ci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fi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ca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lly</a:t>
            </a:r>
            <a:r>
              <a:rPr b="0" lang="de-DE" sz="4400" spc="-1" strike="noStrike">
                <a:solidFill>
                  <a:srgbClr val="000000"/>
                </a:solidFill>
                <a:latin typeface="Calibri"/>
                <a:ea typeface="Calibri"/>
              </a:rPr>
              <a:t>...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Calibri"/>
              </a:rPr>
              <a:t>The graduates are able to carry out independent </a:t>
            </a: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Calibri"/>
              </a:rPr>
              <a:t>research and development activities in the field of </a:t>
            </a: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Calibri"/>
              </a:rPr>
              <a:t>data science in a </a:t>
            </a: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Calibri"/>
              </a:rPr>
              <a:t>profile-oriented</a:t>
            </a: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Calibri"/>
              </a:rPr>
              <a:t> manner.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1298160" y="3988440"/>
            <a:ext cx="6954120" cy="187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179280" indent="-2678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b="0" lang="de-DE" sz="3000" spc="-1" strike="noStrike">
                <a:solidFill>
                  <a:srgbClr val="000000"/>
                </a:solidFill>
                <a:latin typeface="Calibri"/>
                <a:ea typeface="Calibri"/>
              </a:rPr>
              <a:t>Data Science in the Life Sciences  </a:t>
            </a:r>
            <a:endParaRPr b="0" lang="en-US" sz="3000" spc="-1" strike="noStrike">
              <a:latin typeface="Arial"/>
            </a:endParaRPr>
          </a:p>
          <a:p>
            <a:pPr marL="179280" indent="-267840">
              <a:lnSpc>
                <a:spcPct val="100000"/>
              </a:lnSpc>
              <a:buClr>
                <a:srgbClr val="000000"/>
              </a:buClr>
              <a:buFont typeface="Calibri"/>
              <a:buChar char="•"/>
            </a:pPr>
            <a:r>
              <a:rPr b="0" lang="de-DE" sz="3000" spc="-1" strike="noStrike">
                <a:solidFill>
                  <a:srgbClr val="000000"/>
                </a:solidFill>
                <a:latin typeface="Calibri"/>
                <a:ea typeface="Calibri"/>
              </a:rPr>
              <a:t>Data Science Technologies</a:t>
            </a:r>
            <a:endParaRPr b="0" lang="en-US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2022-10-16T23:12:31Z</dcterms:modified>
  <cp:revision>8</cp:revision>
  <dc:subject/>
  <dc:title/>
</cp:coreProperties>
</file>