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0" r:id="rId4"/>
    <p:sldId id="261" r:id="rId5"/>
    <p:sldId id="263" r:id="rId6"/>
    <p:sldId id="265" r:id="rId7"/>
    <p:sldId id="271" r:id="rId8"/>
    <p:sldId id="286" r:id="rId9"/>
    <p:sldId id="272" r:id="rId10"/>
    <p:sldId id="276" r:id="rId11"/>
    <p:sldId id="289" r:id="rId12"/>
    <p:sldId id="275" r:id="rId13"/>
    <p:sldId id="277" r:id="rId14"/>
    <p:sldId id="281" r:id="rId15"/>
    <p:sldId id="282" r:id="rId16"/>
    <p:sldId id="283" r:id="rId17"/>
    <p:sldId id="273" r:id="rId18"/>
    <p:sldId id="274" r:id="rId19"/>
    <p:sldId id="288" r:id="rId20"/>
    <p:sldId id="284" r:id="rId21"/>
    <p:sldId id="285" r:id="rId22"/>
    <p:sldId id="287" r:id="rId23"/>
    <p:sldId id="280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9E7365-032B-4C6A-B137-DE01E7A16AC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2FFE863-9FCA-459B-9E96-6034761BE1DB}">
      <dgm:prSet/>
      <dgm:spPr/>
      <dgm:t>
        <a:bodyPr/>
        <a:lstStyle/>
        <a:p>
          <a:r>
            <a:rPr lang="de-DE"/>
            <a:t>MSc Data Science @ FU Berlin: Contents &amp; Structure</a:t>
          </a:r>
          <a:endParaRPr lang="en-US"/>
        </a:p>
      </dgm:t>
    </dgm:pt>
    <dgm:pt modelId="{CD506C5F-7C3B-48CB-9E1F-5E3B207AC13D}" type="parTrans" cxnId="{8598E108-9860-48DE-9183-69FCAB4DC5AF}">
      <dgm:prSet/>
      <dgm:spPr/>
      <dgm:t>
        <a:bodyPr/>
        <a:lstStyle/>
        <a:p>
          <a:endParaRPr lang="en-US"/>
        </a:p>
      </dgm:t>
    </dgm:pt>
    <dgm:pt modelId="{CA66FFA6-0C64-40D9-A7F1-82BB9BCDFAFC}" type="sibTrans" cxnId="{8598E108-9860-48DE-9183-69FCAB4DC5AF}">
      <dgm:prSet/>
      <dgm:spPr/>
      <dgm:t>
        <a:bodyPr/>
        <a:lstStyle/>
        <a:p>
          <a:endParaRPr lang="en-US"/>
        </a:p>
      </dgm:t>
    </dgm:pt>
    <dgm:pt modelId="{EE9BEDC5-C1AE-4A31-AA77-0CD66F5B700C}">
      <dgm:prSet/>
      <dgm:spPr/>
      <dgm:t>
        <a:bodyPr/>
        <a:lstStyle/>
        <a:p>
          <a:r>
            <a:rPr lang="de-DE"/>
            <a:t>Application &amp; Admission</a:t>
          </a:r>
          <a:endParaRPr lang="en-US"/>
        </a:p>
      </dgm:t>
    </dgm:pt>
    <dgm:pt modelId="{6F215199-83AD-4F4B-B83F-A0E9D26B6D2D}" type="parTrans" cxnId="{01A90A67-58AE-4CC0-B0FC-B97778EEDBD7}">
      <dgm:prSet/>
      <dgm:spPr/>
      <dgm:t>
        <a:bodyPr/>
        <a:lstStyle/>
        <a:p>
          <a:endParaRPr lang="en-US"/>
        </a:p>
      </dgm:t>
    </dgm:pt>
    <dgm:pt modelId="{A3F293B5-7C18-4608-83DB-5C9D80EAFB90}" type="sibTrans" cxnId="{01A90A67-58AE-4CC0-B0FC-B97778EEDBD7}">
      <dgm:prSet/>
      <dgm:spPr/>
      <dgm:t>
        <a:bodyPr/>
        <a:lstStyle/>
        <a:p>
          <a:endParaRPr lang="en-US"/>
        </a:p>
      </dgm:t>
    </dgm:pt>
    <dgm:pt modelId="{91F4B9E5-7FFC-4894-8628-73C19D3CC1EA}">
      <dgm:prSet/>
      <dgm:spPr/>
      <dgm:t>
        <a:bodyPr/>
        <a:lstStyle/>
        <a:p>
          <a:r>
            <a:rPr lang="de-DE"/>
            <a:t>Requirements &amp; Selection Criteria</a:t>
          </a:r>
          <a:endParaRPr lang="en-US"/>
        </a:p>
      </dgm:t>
    </dgm:pt>
    <dgm:pt modelId="{E8AF36CF-4BC4-4089-9C59-BFFD70EC829C}" type="parTrans" cxnId="{3212482A-6B54-4DF0-8E36-45080CA858A5}">
      <dgm:prSet/>
      <dgm:spPr/>
      <dgm:t>
        <a:bodyPr/>
        <a:lstStyle/>
        <a:p>
          <a:endParaRPr lang="en-US"/>
        </a:p>
      </dgm:t>
    </dgm:pt>
    <dgm:pt modelId="{9E225092-CD1E-4E53-A9BA-1FD7618DCEAC}" type="sibTrans" cxnId="{3212482A-6B54-4DF0-8E36-45080CA858A5}">
      <dgm:prSet/>
      <dgm:spPr/>
      <dgm:t>
        <a:bodyPr/>
        <a:lstStyle/>
        <a:p>
          <a:endParaRPr lang="en-US"/>
        </a:p>
      </dgm:t>
    </dgm:pt>
    <dgm:pt modelId="{019C5112-C3AA-45FD-803C-2B51E976BC38}">
      <dgm:prSet/>
      <dgm:spPr/>
      <dgm:t>
        <a:bodyPr/>
        <a:lstStyle/>
        <a:p>
          <a:r>
            <a:rPr lang="de-DE"/>
            <a:t>FAQs</a:t>
          </a:r>
          <a:endParaRPr lang="en-US"/>
        </a:p>
      </dgm:t>
    </dgm:pt>
    <dgm:pt modelId="{1EE7F5E1-29A1-46B4-99E4-B5FE7335D317}" type="parTrans" cxnId="{C35164B7-EC95-41AC-AD64-A3C0428BDFC5}">
      <dgm:prSet/>
      <dgm:spPr/>
      <dgm:t>
        <a:bodyPr/>
        <a:lstStyle/>
        <a:p>
          <a:endParaRPr lang="en-US"/>
        </a:p>
      </dgm:t>
    </dgm:pt>
    <dgm:pt modelId="{EECE752C-0D02-4F2E-B05C-7FCAA233AFAF}" type="sibTrans" cxnId="{C35164B7-EC95-41AC-AD64-A3C0428BDFC5}">
      <dgm:prSet/>
      <dgm:spPr/>
      <dgm:t>
        <a:bodyPr/>
        <a:lstStyle/>
        <a:p>
          <a:endParaRPr lang="en-US"/>
        </a:p>
      </dgm:t>
    </dgm:pt>
    <dgm:pt modelId="{2943E57B-691D-419F-A22A-2CF4D362ADCE}">
      <dgm:prSet/>
      <dgm:spPr/>
      <dgm:t>
        <a:bodyPr/>
        <a:lstStyle/>
        <a:p>
          <a:r>
            <a:rPr lang="de-DE"/>
            <a:t>Q &amp; A</a:t>
          </a:r>
          <a:endParaRPr lang="en-US"/>
        </a:p>
      </dgm:t>
    </dgm:pt>
    <dgm:pt modelId="{51EB87DB-B211-4F90-8018-6B9C6B8E800D}" type="parTrans" cxnId="{D6EB7BCF-EAA8-4A98-B66E-9761EF2E68CD}">
      <dgm:prSet/>
      <dgm:spPr/>
      <dgm:t>
        <a:bodyPr/>
        <a:lstStyle/>
        <a:p>
          <a:endParaRPr lang="en-US"/>
        </a:p>
      </dgm:t>
    </dgm:pt>
    <dgm:pt modelId="{9E720DD8-933D-4679-9624-49FDFEB50CA0}" type="sibTrans" cxnId="{D6EB7BCF-EAA8-4A98-B66E-9761EF2E68CD}">
      <dgm:prSet/>
      <dgm:spPr/>
      <dgm:t>
        <a:bodyPr/>
        <a:lstStyle/>
        <a:p>
          <a:endParaRPr lang="en-US"/>
        </a:p>
      </dgm:t>
    </dgm:pt>
    <dgm:pt modelId="{BD9CDD07-0C8E-459E-A869-15A44349932E}" type="pres">
      <dgm:prSet presAssocID="{AF9E7365-032B-4C6A-B137-DE01E7A16AC4}" presName="vert0" presStyleCnt="0">
        <dgm:presLayoutVars>
          <dgm:dir/>
          <dgm:animOne val="branch"/>
          <dgm:animLvl val="lvl"/>
        </dgm:presLayoutVars>
      </dgm:prSet>
      <dgm:spPr/>
    </dgm:pt>
    <dgm:pt modelId="{4F260C17-BBEC-46A8-9620-D73D1F233BEF}" type="pres">
      <dgm:prSet presAssocID="{B2FFE863-9FCA-459B-9E96-6034761BE1DB}" presName="thickLine" presStyleLbl="alignNode1" presStyleIdx="0" presStyleCnt="5"/>
      <dgm:spPr/>
    </dgm:pt>
    <dgm:pt modelId="{47BD2BFD-E012-4251-B579-513570FCD9EC}" type="pres">
      <dgm:prSet presAssocID="{B2FFE863-9FCA-459B-9E96-6034761BE1DB}" presName="horz1" presStyleCnt="0"/>
      <dgm:spPr/>
    </dgm:pt>
    <dgm:pt modelId="{FBFD52A5-3776-4907-A174-475C53F73BCB}" type="pres">
      <dgm:prSet presAssocID="{B2FFE863-9FCA-459B-9E96-6034761BE1DB}" presName="tx1" presStyleLbl="revTx" presStyleIdx="0" presStyleCnt="5"/>
      <dgm:spPr/>
    </dgm:pt>
    <dgm:pt modelId="{2DF33921-D7EF-4073-BAB1-1CE6DD6DA1AC}" type="pres">
      <dgm:prSet presAssocID="{B2FFE863-9FCA-459B-9E96-6034761BE1DB}" presName="vert1" presStyleCnt="0"/>
      <dgm:spPr/>
    </dgm:pt>
    <dgm:pt modelId="{A9960C6E-A923-4CC1-841E-B05696119D95}" type="pres">
      <dgm:prSet presAssocID="{EE9BEDC5-C1AE-4A31-AA77-0CD66F5B700C}" presName="thickLine" presStyleLbl="alignNode1" presStyleIdx="1" presStyleCnt="5"/>
      <dgm:spPr/>
    </dgm:pt>
    <dgm:pt modelId="{BD7D93CC-D0F8-4111-8110-55682D5C7E3B}" type="pres">
      <dgm:prSet presAssocID="{EE9BEDC5-C1AE-4A31-AA77-0CD66F5B700C}" presName="horz1" presStyleCnt="0"/>
      <dgm:spPr/>
    </dgm:pt>
    <dgm:pt modelId="{BAEB440C-16A8-4DD6-ABC7-D76563148B48}" type="pres">
      <dgm:prSet presAssocID="{EE9BEDC5-C1AE-4A31-AA77-0CD66F5B700C}" presName="tx1" presStyleLbl="revTx" presStyleIdx="1" presStyleCnt="5"/>
      <dgm:spPr/>
    </dgm:pt>
    <dgm:pt modelId="{D73F3581-E0C5-4DC3-B000-B7A40349E543}" type="pres">
      <dgm:prSet presAssocID="{EE9BEDC5-C1AE-4A31-AA77-0CD66F5B700C}" presName="vert1" presStyleCnt="0"/>
      <dgm:spPr/>
    </dgm:pt>
    <dgm:pt modelId="{D92993DE-5127-41D9-B549-D9BF3E78F86C}" type="pres">
      <dgm:prSet presAssocID="{91F4B9E5-7FFC-4894-8628-73C19D3CC1EA}" presName="thickLine" presStyleLbl="alignNode1" presStyleIdx="2" presStyleCnt="5"/>
      <dgm:spPr/>
    </dgm:pt>
    <dgm:pt modelId="{061412F9-70A4-407F-A1F0-8183B333EAC5}" type="pres">
      <dgm:prSet presAssocID="{91F4B9E5-7FFC-4894-8628-73C19D3CC1EA}" presName="horz1" presStyleCnt="0"/>
      <dgm:spPr/>
    </dgm:pt>
    <dgm:pt modelId="{E26E08A8-417E-4538-A380-9D82705DB6A5}" type="pres">
      <dgm:prSet presAssocID="{91F4B9E5-7FFC-4894-8628-73C19D3CC1EA}" presName="tx1" presStyleLbl="revTx" presStyleIdx="2" presStyleCnt="5"/>
      <dgm:spPr/>
    </dgm:pt>
    <dgm:pt modelId="{CC058B06-67F3-495A-B682-1EE245FE77EE}" type="pres">
      <dgm:prSet presAssocID="{91F4B9E5-7FFC-4894-8628-73C19D3CC1EA}" presName="vert1" presStyleCnt="0"/>
      <dgm:spPr/>
    </dgm:pt>
    <dgm:pt modelId="{1ACA2763-951E-45AC-8307-35D2D6055991}" type="pres">
      <dgm:prSet presAssocID="{019C5112-C3AA-45FD-803C-2B51E976BC38}" presName="thickLine" presStyleLbl="alignNode1" presStyleIdx="3" presStyleCnt="5"/>
      <dgm:spPr/>
    </dgm:pt>
    <dgm:pt modelId="{B7FC8834-3440-4653-AEF3-83AC02C6E09C}" type="pres">
      <dgm:prSet presAssocID="{019C5112-C3AA-45FD-803C-2B51E976BC38}" presName="horz1" presStyleCnt="0"/>
      <dgm:spPr/>
    </dgm:pt>
    <dgm:pt modelId="{F263A92A-DEE5-438D-9318-E28E0EE34648}" type="pres">
      <dgm:prSet presAssocID="{019C5112-C3AA-45FD-803C-2B51E976BC38}" presName="tx1" presStyleLbl="revTx" presStyleIdx="3" presStyleCnt="5"/>
      <dgm:spPr/>
    </dgm:pt>
    <dgm:pt modelId="{9C0C936B-5661-4FF6-9D6E-58707910B28C}" type="pres">
      <dgm:prSet presAssocID="{019C5112-C3AA-45FD-803C-2B51E976BC38}" presName="vert1" presStyleCnt="0"/>
      <dgm:spPr/>
    </dgm:pt>
    <dgm:pt modelId="{2A208BD5-1F5F-45DC-8FDB-CE822BA1616E}" type="pres">
      <dgm:prSet presAssocID="{2943E57B-691D-419F-A22A-2CF4D362ADCE}" presName="thickLine" presStyleLbl="alignNode1" presStyleIdx="4" presStyleCnt="5"/>
      <dgm:spPr/>
    </dgm:pt>
    <dgm:pt modelId="{5E1BBFE1-92F8-452A-82F2-64ED3D63110C}" type="pres">
      <dgm:prSet presAssocID="{2943E57B-691D-419F-A22A-2CF4D362ADCE}" presName="horz1" presStyleCnt="0"/>
      <dgm:spPr/>
    </dgm:pt>
    <dgm:pt modelId="{5A62008A-E5E8-42D1-92FC-97A6DA4E332E}" type="pres">
      <dgm:prSet presAssocID="{2943E57B-691D-419F-A22A-2CF4D362ADCE}" presName="tx1" presStyleLbl="revTx" presStyleIdx="4" presStyleCnt="5"/>
      <dgm:spPr/>
    </dgm:pt>
    <dgm:pt modelId="{937B504A-7FB0-40A1-889F-BB5C505A1500}" type="pres">
      <dgm:prSet presAssocID="{2943E57B-691D-419F-A22A-2CF4D362ADCE}" presName="vert1" presStyleCnt="0"/>
      <dgm:spPr/>
    </dgm:pt>
  </dgm:ptLst>
  <dgm:cxnLst>
    <dgm:cxn modelId="{C1E61E07-B17D-4492-B7A5-8819FA880171}" type="presOf" srcId="{B2FFE863-9FCA-459B-9E96-6034761BE1DB}" destId="{FBFD52A5-3776-4907-A174-475C53F73BCB}" srcOrd="0" destOrd="0" presId="urn:microsoft.com/office/officeart/2008/layout/LinedList"/>
    <dgm:cxn modelId="{8598E108-9860-48DE-9183-69FCAB4DC5AF}" srcId="{AF9E7365-032B-4C6A-B137-DE01E7A16AC4}" destId="{B2FFE863-9FCA-459B-9E96-6034761BE1DB}" srcOrd="0" destOrd="0" parTransId="{CD506C5F-7C3B-48CB-9E1F-5E3B207AC13D}" sibTransId="{CA66FFA6-0C64-40D9-A7F1-82BB9BCDFAFC}"/>
    <dgm:cxn modelId="{3212482A-6B54-4DF0-8E36-45080CA858A5}" srcId="{AF9E7365-032B-4C6A-B137-DE01E7A16AC4}" destId="{91F4B9E5-7FFC-4894-8628-73C19D3CC1EA}" srcOrd="2" destOrd="0" parTransId="{E8AF36CF-4BC4-4089-9C59-BFFD70EC829C}" sibTransId="{9E225092-CD1E-4E53-A9BA-1FD7618DCEAC}"/>
    <dgm:cxn modelId="{EAB3465E-ED48-4107-863C-0ECA3A4E047E}" type="presOf" srcId="{AF9E7365-032B-4C6A-B137-DE01E7A16AC4}" destId="{BD9CDD07-0C8E-459E-A869-15A44349932E}" srcOrd="0" destOrd="0" presId="urn:microsoft.com/office/officeart/2008/layout/LinedList"/>
    <dgm:cxn modelId="{01A90A67-58AE-4CC0-B0FC-B97778EEDBD7}" srcId="{AF9E7365-032B-4C6A-B137-DE01E7A16AC4}" destId="{EE9BEDC5-C1AE-4A31-AA77-0CD66F5B700C}" srcOrd="1" destOrd="0" parTransId="{6F215199-83AD-4F4B-B83F-A0E9D26B6D2D}" sibTransId="{A3F293B5-7C18-4608-83DB-5C9D80EAFB90}"/>
    <dgm:cxn modelId="{06EA7F7C-BC67-421C-87B6-7A257428C7B7}" type="presOf" srcId="{91F4B9E5-7FFC-4894-8628-73C19D3CC1EA}" destId="{E26E08A8-417E-4538-A380-9D82705DB6A5}" srcOrd="0" destOrd="0" presId="urn:microsoft.com/office/officeart/2008/layout/LinedList"/>
    <dgm:cxn modelId="{E453C788-CBEB-48E7-96C1-4AD369C5FA13}" type="presOf" srcId="{019C5112-C3AA-45FD-803C-2B51E976BC38}" destId="{F263A92A-DEE5-438D-9318-E28E0EE34648}" srcOrd="0" destOrd="0" presId="urn:microsoft.com/office/officeart/2008/layout/LinedList"/>
    <dgm:cxn modelId="{C35164B7-EC95-41AC-AD64-A3C0428BDFC5}" srcId="{AF9E7365-032B-4C6A-B137-DE01E7A16AC4}" destId="{019C5112-C3AA-45FD-803C-2B51E976BC38}" srcOrd="3" destOrd="0" parTransId="{1EE7F5E1-29A1-46B4-99E4-B5FE7335D317}" sibTransId="{EECE752C-0D02-4F2E-B05C-7FCAA233AFAF}"/>
    <dgm:cxn modelId="{D6EB7BCF-EAA8-4A98-B66E-9761EF2E68CD}" srcId="{AF9E7365-032B-4C6A-B137-DE01E7A16AC4}" destId="{2943E57B-691D-419F-A22A-2CF4D362ADCE}" srcOrd="4" destOrd="0" parTransId="{51EB87DB-B211-4F90-8018-6B9C6B8E800D}" sibTransId="{9E720DD8-933D-4679-9624-49FDFEB50CA0}"/>
    <dgm:cxn modelId="{7A8193D7-AEC6-44CB-8025-C9CC39B67AD1}" type="presOf" srcId="{2943E57B-691D-419F-A22A-2CF4D362ADCE}" destId="{5A62008A-E5E8-42D1-92FC-97A6DA4E332E}" srcOrd="0" destOrd="0" presId="urn:microsoft.com/office/officeart/2008/layout/LinedList"/>
    <dgm:cxn modelId="{D91040E7-3655-4B11-801A-9D56810CA440}" type="presOf" srcId="{EE9BEDC5-C1AE-4A31-AA77-0CD66F5B700C}" destId="{BAEB440C-16A8-4DD6-ABC7-D76563148B48}" srcOrd="0" destOrd="0" presId="urn:microsoft.com/office/officeart/2008/layout/LinedList"/>
    <dgm:cxn modelId="{21EE0DF7-5800-49B5-89EE-443B4B0F3AD8}" type="presParOf" srcId="{BD9CDD07-0C8E-459E-A869-15A44349932E}" destId="{4F260C17-BBEC-46A8-9620-D73D1F233BEF}" srcOrd="0" destOrd="0" presId="urn:microsoft.com/office/officeart/2008/layout/LinedList"/>
    <dgm:cxn modelId="{62DA3D76-0B7A-4947-A435-B104C9C24DBF}" type="presParOf" srcId="{BD9CDD07-0C8E-459E-A869-15A44349932E}" destId="{47BD2BFD-E012-4251-B579-513570FCD9EC}" srcOrd="1" destOrd="0" presId="urn:microsoft.com/office/officeart/2008/layout/LinedList"/>
    <dgm:cxn modelId="{156442D9-3BC4-4768-BB87-2B626FF6FD77}" type="presParOf" srcId="{47BD2BFD-E012-4251-B579-513570FCD9EC}" destId="{FBFD52A5-3776-4907-A174-475C53F73BCB}" srcOrd="0" destOrd="0" presId="urn:microsoft.com/office/officeart/2008/layout/LinedList"/>
    <dgm:cxn modelId="{82B7C235-6B32-40F8-BA50-03619900CB3E}" type="presParOf" srcId="{47BD2BFD-E012-4251-B579-513570FCD9EC}" destId="{2DF33921-D7EF-4073-BAB1-1CE6DD6DA1AC}" srcOrd="1" destOrd="0" presId="urn:microsoft.com/office/officeart/2008/layout/LinedList"/>
    <dgm:cxn modelId="{1BB2611C-75F8-4782-9BE7-67A2B5B8157C}" type="presParOf" srcId="{BD9CDD07-0C8E-459E-A869-15A44349932E}" destId="{A9960C6E-A923-4CC1-841E-B05696119D95}" srcOrd="2" destOrd="0" presId="urn:microsoft.com/office/officeart/2008/layout/LinedList"/>
    <dgm:cxn modelId="{CB2B095B-D0BF-4821-9EBA-ACA5CC101D6D}" type="presParOf" srcId="{BD9CDD07-0C8E-459E-A869-15A44349932E}" destId="{BD7D93CC-D0F8-4111-8110-55682D5C7E3B}" srcOrd="3" destOrd="0" presId="urn:microsoft.com/office/officeart/2008/layout/LinedList"/>
    <dgm:cxn modelId="{97E553C4-C899-4490-9DF3-3DF9527C769F}" type="presParOf" srcId="{BD7D93CC-D0F8-4111-8110-55682D5C7E3B}" destId="{BAEB440C-16A8-4DD6-ABC7-D76563148B48}" srcOrd="0" destOrd="0" presId="urn:microsoft.com/office/officeart/2008/layout/LinedList"/>
    <dgm:cxn modelId="{B58D82EE-9DEB-4C33-B10C-4FC89E129A35}" type="presParOf" srcId="{BD7D93CC-D0F8-4111-8110-55682D5C7E3B}" destId="{D73F3581-E0C5-4DC3-B000-B7A40349E543}" srcOrd="1" destOrd="0" presId="urn:microsoft.com/office/officeart/2008/layout/LinedList"/>
    <dgm:cxn modelId="{FB78C319-EC6E-4CCC-92CA-30A585736252}" type="presParOf" srcId="{BD9CDD07-0C8E-459E-A869-15A44349932E}" destId="{D92993DE-5127-41D9-B549-D9BF3E78F86C}" srcOrd="4" destOrd="0" presId="urn:microsoft.com/office/officeart/2008/layout/LinedList"/>
    <dgm:cxn modelId="{8A23CABD-2ACA-4853-8C4F-03432A41AD38}" type="presParOf" srcId="{BD9CDD07-0C8E-459E-A869-15A44349932E}" destId="{061412F9-70A4-407F-A1F0-8183B333EAC5}" srcOrd="5" destOrd="0" presId="urn:microsoft.com/office/officeart/2008/layout/LinedList"/>
    <dgm:cxn modelId="{2B75F85C-E816-437E-9460-B5B711A8C87F}" type="presParOf" srcId="{061412F9-70A4-407F-A1F0-8183B333EAC5}" destId="{E26E08A8-417E-4538-A380-9D82705DB6A5}" srcOrd="0" destOrd="0" presId="urn:microsoft.com/office/officeart/2008/layout/LinedList"/>
    <dgm:cxn modelId="{18ECB6EA-35C9-43E5-BECA-EC05338E2A00}" type="presParOf" srcId="{061412F9-70A4-407F-A1F0-8183B333EAC5}" destId="{CC058B06-67F3-495A-B682-1EE245FE77EE}" srcOrd="1" destOrd="0" presId="urn:microsoft.com/office/officeart/2008/layout/LinedList"/>
    <dgm:cxn modelId="{3FB1EE5C-E15F-43E0-83A1-2596ADD08081}" type="presParOf" srcId="{BD9CDD07-0C8E-459E-A869-15A44349932E}" destId="{1ACA2763-951E-45AC-8307-35D2D6055991}" srcOrd="6" destOrd="0" presId="urn:microsoft.com/office/officeart/2008/layout/LinedList"/>
    <dgm:cxn modelId="{54D802A8-C962-435D-BFDE-911BD0A43821}" type="presParOf" srcId="{BD9CDD07-0C8E-459E-A869-15A44349932E}" destId="{B7FC8834-3440-4653-AEF3-83AC02C6E09C}" srcOrd="7" destOrd="0" presId="urn:microsoft.com/office/officeart/2008/layout/LinedList"/>
    <dgm:cxn modelId="{1748CD61-9C2D-4441-88BE-D999D50F6CBB}" type="presParOf" srcId="{B7FC8834-3440-4653-AEF3-83AC02C6E09C}" destId="{F263A92A-DEE5-438D-9318-E28E0EE34648}" srcOrd="0" destOrd="0" presId="urn:microsoft.com/office/officeart/2008/layout/LinedList"/>
    <dgm:cxn modelId="{99719F85-D8C1-4015-B98D-5FCCB262E2CE}" type="presParOf" srcId="{B7FC8834-3440-4653-AEF3-83AC02C6E09C}" destId="{9C0C936B-5661-4FF6-9D6E-58707910B28C}" srcOrd="1" destOrd="0" presId="urn:microsoft.com/office/officeart/2008/layout/LinedList"/>
    <dgm:cxn modelId="{7FD359D2-F2EE-44B8-B08D-5BDBAB2570B1}" type="presParOf" srcId="{BD9CDD07-0C8E-459E-A869-15A44349932E}" destId="{2A208BD5-1F5F-45DC-8FDB-CE822BA1616E}" srcOrd="8" destOrd="0" presId="urn:microsoft.com/office/officeart/2008/layout/LinedList"/>
    <dgm:cxn modelId="{33F5528E-BF37-4154-A07D-9F930EC2A258}" type="presParOf" srcId="{BD9CDD07-0C8E-459E-A869-15A44349932E}" destId="{5E1BBFE1-92F8-452A-82F2-64ED3D63110C}" srcOrd="9" destOrd="0" presId="urn:microsoft.com/office/officeart/2008/layout/LinedList"/>
    <dgm:cxn modelId="{C9785F31-1389-4970-9B98-6CF3EE802C00}" type="presParOf" srcId="{5E1BBFE1-92F8-452A-82F2-64ED3D63110C}" destId="{5A62008A-E5E8-42D1-92FC-97A6DA4E332E}" srcOrd="0" destOrd="0" presId="urn:microsoft.com/office/officeart/2008/layout/LinedList"/>
    <dgm:cxn modelId="{A27C4A34-EC4C-4198-A8E6-884A2A4038DA}" type="presParOf" srcId="{5E1BBFE1-92F8-452A-82F2-64ED3D63110C}" destId="{937B504A-7FB0-40A1-889F-BB5C505A150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60C17-BBEC-46A8-9620-D73D1F233BEF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D52A5-3776-4907-A174-475C53F73BCB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/>
            <a:t>MSc Data Science @ FU Berlin: Contents &amp; Structure</a:t>
          </a:r>
          <a:endParaRPr lang="en-US" sz="3700" kern="1200"/>
        </a:p>
      </dsp:txBody>
      <dsp:txXfrm>
        <a:off x="0" y="531"/>
        <a:ext cx="10515600" cy="870055"/>
      </dsp:txXfrm>
    </dsp:sp>
    <dsp:sp modelId="{A9960C6E-A923-4CC1-841E-B05696119D95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B440C-16A8-4DD6-ABC7-D76563148B48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/>
            <a:t>Application &amp; Admission</a:t>
          </a:r>
          <a:endParaRPr lang="en-US" sz="3700" kern="1200"/>
        </a:p>
      </dsp:txBody>
      <dsp:txXfrm>
        <a:off x="0" y="870586"/>
        <a:ext cx="10515600" cy="870055"/>
      </dsp:txXfrm>
    </dsp:sp>
    <dsp:sp modelId="{D92993DE-5127-41D9-B549-D9BF3E78F86C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E08A8-417E-4538-A380-9D82705DB6A5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/>
            <a:t>Requirements &amp; Selection Criteria</a:t>
          </a:r>
          <a:endParaRPr lang="en-US" sz="3700" kern="1200"/>
        </a:p>
      </dsp:txBody>
      <dsp:txXfrm>
        <a:off x="0" y="1740641"/>
        <a:ext cx="10515600" cy="870055"/>
      </dsp:txXfrm>
    </dsp:sp>
    <dsp:sp modelId="{1ACA2763-951E-45AC-8307-35D2D6055991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3A92A-DEE5-438D-9318-E28E0EE34648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/>
            <a:t>FAQs</a:t>
          </a:r>
          <a:endParaRPr lang="en-US" sz="3700" kern="1200"/>
        </a:p>
      </dsp:txBody>
      <dsp:txXfrm>
        <a:off x="0" y="2610696"/>
        <a:ext cx="10515600" cy="870055"/>
      </dsp:txXfrm>
    </dsp:sp>
    <dsp:sp modelId="{2A208BD5-1F5F-45DC-8FDB-CE822BA1616E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2008A-E5E8-42D1-92FC-97A6DA4E332E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700" kern="1200"/>
            <a:t>Q &amp; A</a:t>
          </a:r>
          <a:endParaRPr lang="en-US" sz="3700" kern="1200"/>
        </a:p>
      </dsp:txBody>
      <dsp:txXfrm>
        <a:off x="0" y="3480751"/>
        <a:ext cx="10515600" cy="870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8BC483-F76F-4C37-8943-1DD2105470C5}" type="datetimeFigureOut">
              <a:rPr lang="de-DE" smtClean="0"/>
              <a:t>28.04.2025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C73C6-27F6-457F-B341-B3E61A0DFB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022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C73C6-27F6-457F-B341-B3E61A0DFBA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749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C73C6-27F6-457F-B341-B3E61A0DFBA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27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https://www.fu-berlin.de/en/studium/bewerbung/master/konsekutive-masterstudiengaenge/sprachliche-zugangsvoraussetzungen/index.html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AC73C6-27F6-457F-B341-B3E61A0DFBA7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913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7407D9-D473-7724-3F47-C8479CA63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D3E133F-374A-CF32-6C4A-CFA67D9FE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A11CCD-D5FE-ED11-8ACC-41250D10C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6B3E-4DE3-4F67-8B4C-EB5A6EE168C2}" type="datetimeFigureOut">
              <a:rPr lang="de-DE" smtClean="0"/>
              <a:t>28.04.2025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E02482-40D3-71B1-DAFE-4C5A39E13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5FCC1A-EB79-26C4-2B0E-EECE9312A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A619-6BBD-44A9-A458-459466359D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42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1DDB0-B4E0-1BF2-9573-D88B0D002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1B84A32-42A8-BA6A-4A33-1A575DA08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BF7C7C-D80E-18C6-E1EC-F6F0DEB9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6B3E-4DE3-4F67-8B4C-EB5A6EE168C2}" type="datetimeFigureOut">
              <a:rPr lang="de-DE" smtClean="0"/>
              <a:t>28.04.2025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DFCEBF-DD66-E95A-32D9-1ABC98095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FC0163-AB88-F03E-40A2-D2A843DA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A619-6BBD-44A9-A458-459466359D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15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ECEC312-7B03-A524-3B04-E0D8231A42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862D061-E3DD-95D3-0AF5-3E7A0B9E3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D3F8A4-09B5-9E15-DA42-BB09687F8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6B3E-4DE3-4F67-8B4C-EB5A6EE168C2}" type="datetimeFigureOut">
              <a:rPr lang="de-DE" smtClean="0"/>
              <a:t>28.04.2025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9637E5-ECB4-6BC4-5D14-8E19A01B6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C29FBA-C546-B738-0C21-D2E11FB14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A619-6BBD-44A9-A458-459466359D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250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/>
            </a:lvl1pPr>
          </a:lstStyle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spcBef>
                <a:spcPts val="1417"/>
              </a:spcBef>
              <a:buNone/>
              <a:defRPr/>
            </a:lvl1pPr>
          </a:lstStyle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760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0F51C-EE8C-E720-0A06-16EEDB9F2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B9738D-5503-BF83-49EA-70DF82546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A537CC-29A5-00B2-DDC8-85BD2A291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6B3E-4DE3-4F67-8B4C-EB5A6EE168C2}" type="datetimeFigureOut">
              <a:rPr lang="de-DE" smtClean="0"/>
              <a:t>28.04.2025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6C5E4D-C5E4-B3B2-29DE-AFDB183C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AA935B-31BE-1261-5B11-92CAF0E4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A619-6BBD-44A9-A458-459466359D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51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4B1D8A-698E-262A-3593-0DB7358A8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31E897-60A8-247F-83A0-A70298B98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92A209-0C7E-ED35-209F-F340188B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6B3E-4DE3-4F67-8B4C-EB5A6EE168C2}" type="datetimeFigureOut">
              <a:rPr lang="de-DE" smtClean="0"/>
              <a:t>28.04.2025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45F7BC-0778-94AF-FF2C-53F6702F7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4A17DB-2CBD-76BF-69DF-91D678A48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A619-6BBD-44A9-A458-459466359D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827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A1E27-2801-1E87-538C-AA8C68C5A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7D630-8BF5-AC05-A911-5AB664615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0E8DD61-1F08-AFC3-30DF-686A2760E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0F09753-DC91-D1F6-9903-016DDD57F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6B3E-4DE3-4F67-8B4C-EB5A6EE168C2}" type="datetimeFigureOut">
              <a:rPr lang="de-DE" smtClean="0"/>
              <a:t>28.04.2025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43B794-0E74-ABF8-1F77-861BE72D2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A647F25-1134-0AF1-DD28-023A4E71F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A619-6BBD-44A9-A458-459466359D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25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06CBF-E4B5-F129-D479-1C564316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56B477-00B9-5584-368D-39475B8DA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987F6-91A0-093F-7123-3DF5DBDDA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E9024F7-8E46-87C6-A792-6248F8E5FA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EC5BC87-5C22-1BB8-F897-5DBE924D8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39AC4B9-DEF7-409B-763F-1A6ECD5BE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6B3E-4DE3-4F67-8B4C-EB5A6EE168C2}" type="datetimeFigureOut">
              <a:rPr lang="de-DE" smtClean="0"/>
              <a:t>28.04.2025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268F314-53F9-3DBD-F5D8-C701D6975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D63643F-D548-7EC0-AEC4-A6C3DAE15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A619-6BBD-44A9-A458-459466359D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46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5B3507-92C0-EDA2-D834-ADF83A9BA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AA5048-0DEB-00CA-4FE2-2CC1E3EC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6B3E-4DE3-4F67-8B4C-EB5A6EE168C2}" type="datetimeFigureOut">
              <a:rPr lang="de-DE" smtClean="0"/>
              <a:t>28.04.2025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7B19D9-465F-710D-204B-91D4A1227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F20B93-00BB-D0E9-576D-25305F64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A619-6BBD-44A9-A458-459466359D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5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81F8D3E-F47F-1C04-CCE7-D0F05903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6B3E-4DE3-4F67-8B4C-EB5A6EE168C2}" type="datetimeFigureOut">
              <a:rPr lang="de-DE" smtClean="0"/>
              <a:t>28.04.2025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7EB6E9D-BA26-77C9-F6C5-5B44A7213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CFFBB5-7615-341E-BFC9-66354C8B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A619-6BBD-44A9-A458-459466359D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2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6E5249-B2A4-6718-37B3-FAC4BA002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F0D29E-4606-D66C-CAB5-CA91CB0AD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7C7883-3357-BEF2-90C4-4CA8B1010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9D6324E-CB9F-238C-461C-7F99ACC7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6B3E-4DE3-4F67-8B4C-EB5A6EE168C2}" type="datetimeFigureOut">
              <a:rPr lang="de-DE" smtClean="0"/>
              <a:t>28.04.2025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0ADD1B-7CDF-2145-DDA5-8953C6F39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C34C96-B8FC-3AE9-408C-3ADAC3A7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A619-6BBD-44A9-A458-459466359D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6029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459A19-6967-DCBE-6D24-71A90956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6D0BCAC-4E04-B215-3845-1C99FBA2BC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DED63B7-C85C-0A2C-F784-9F18922D4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D2EE77-F8A9-A9ED-A06F-2C458F17D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6B3E-4DE3-4F67-8B4C-EB5A6EE168C2}" type="datetimeFigureOut">
              <a:rPr lang="de-DE" smtClean="0"/>
              <a:t>28.04.2025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86974C-DA7D-0BD0-826C-517019B9B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11D2FA9-32A2-BFFC-B745-D4981B367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A619-6BBD-44A9-A458-459466359D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59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A54ECD3-9D1D-B934-C78B-73D9854D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94FD57-E101-EA9D-C2A3-0165CB0FC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5C82E8-555F-78D0-EF48-F968725CA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EF6B3E-4DE3-4F67-8B4C-EB5A6EE168C2}" type="datetimeFigureOut">
              <a:rPr lang="de-DE" smtClean="0"/>
              <a:t>28.04.2025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5CA5D2-68B2-909A-FDE8-634AAB319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44A3B8-3EC2-5949-FD55-DFA7AA401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53A619-6BBD-44A9-A458-459466359D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898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.fu-berlin.de/en/data-science/_inhaltselemente-rd/downloads/Conversion-of-credit-points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D0EE4-3626-5405-5E4C-3171FFAECB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MSc</a:t>
            </a:r>
            <a:r>
              <a:rPr lang="de-DE" dirty="0"/>
              <a:t> Data Science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6E708BB-FF08-60D4-C160-9761C8F906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Mastersession</a:t>
            </a:r>
          </a:p>
          <a:p>
            <a:r>
              <a:rPr lang="de-DE" dirty="0"/>
              <a:t>April 28, 2025</a:t>
            </a:r>
          </a:p>
        </p:txBody>
      </p:sp>
    </p:spTree>
    <p:extLst>
      <p:ext uri="{BB962C8B-B14F-4D97-AF65-F5344CB8AC3E}">
        <p14:creationId xmlns:p14="http://schemas.microsoft.com/office/powerpoint/2010/main" val="3326210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07E5B2-00B7-C16A-4451-CD7A77A26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e-DE" sz="4000">
                <a:solidFill>
                  <a:srgbClr val="FFFFFF"/>
                </a:solidFill>
              </a:rPr>
              <a:t>Admission Quotas: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4508C2-D6A6-2194-F492-754B5DBF2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dirty="0" err="1"/>
              <a:t>MSc</a:t>
            </a:r>
            <a:r>
              <a:rPr lang="de-DE" dirty="0"/>
              <a:t> Data Science: </a:t>
            </a:r>
            <a:r>
              <a:rPr lang="de-DE" dirty="0" err="1"/>
              <a:t>Approximately</a:t>
            </a:r>
            <a:r>
              <a:rPr lang="de-DE" dirty="0"/>
              <a:t> </a:t>
            </a:r>
            <a:r>
              <a:rPr lang="de-DE" b="1" dirty="0"/>
              <a:t>20 </a:t>
            </a:r>
            <a:r>
              <a:rPr lang="de-DE" b="1" dirty="0" err="1"/>
              <a:t>spots</a:t>
            </a:r>
            <a:r>
              <a:rPr lang="de-DE" b="1" dirty="0"/>
              <a:t> </a:t>
            </a:r>
            <a:r>
              <a:rPr lang="de-DE" dirty="0"/>
              <a:t>per </a:t>
            </a:r>
            <a:r>
              <a:rPr lang="de-DE" dirty="0" err="1"/>
              <a:t>year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Admission:</a:t>
            </a:r>
          </a:p>
          <a:p>
            <a:r>
              <a:rPr lang="en-US" dirty="0"/>
              <a:t>80% distributed according to the selection process,</a:t>
            </a:r>
          </a:p>
          <a:p>
            <a:r>
              <a:rPr lang="en-US" dirty="0"/>
              <a:t>20 % according to Section 15.1.1.2 </a:t>
            </a:r>
            <a:r>
              <a:rPr lang="en-US" dirty="0" err="1"/>
              <a:t>BerlHZG</a:t>
            </a:r>
            <a:r>
              <a:rPr lang="en-US" dirty="0"/>
              <a:t> (“waiting time” up to 3 years).</a:t>
            </a:r>
          </a:p>
          <a:p>
            <a:pPr marL="0" indent="0">
              <a:buNone/>
            </a:pPr>
            <a:endParaRPr lang="de-DE" sz="2000" dirty="0"/>
          </a:p>
          <a:p>
            <a:endParaRPr lang="de-DE" sz="2000" dirty="0"/>
          </a:p>
          <a:p>
            <a:pPr marL="0" indent="0">
              <a:buNone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682059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F46E01-BCF7-406C-A5B0-E7C2040D0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Requirements &amp; 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Selection Criteria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66285C-EBD4-44F6-81E5-0EE07EF2A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594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FA75DF-647B-485C-CD41-72EE77140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e-DE" sz="4000">
                <a:solidFill>
                  <a:srgbClr val="FFFFFF"/>
                </a:solidFill>
              </a:rPr>
              <a:t>Admission Requirements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2EF2C2-180F-6195-DC2E-BE59CFB5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85280"/>
            <a:ext cx="9724031" cy="4678182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</a:rPr>
              <a:t>A</a:t>
            </a:r>
            <a:r>
              <a:rPr lang="en-US" sz="20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US" sz="2000" b="1" i="0" u="none" strike="noStrike" baseline="0" dirty="0">
                <a:latin typeface="Arial" panose="020B0604020202020204" pitchFamily="34" charset="0"/>
              </a:rPr>
              <a:t>first university degree </a:t>
            </a:r>
            <a:r>
              <a:rPr lang="en-US" sz="2000" b="0" i="0" u="none" strike="noStrike" baseline="0" dirty="0">
                <a:latin typeface="Arial" panose="020B0604020202020204" pitchFamily="34" charset="0"/>
              </a:rPr>
              <a:t>or an equivalent degree from an institution of higher education within or outside of Germany total of 180 ECTS.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i="0" u="none" strike="noStrike" baseline="0" dirty="0">
                <a:latin typeface="Arial" panose="020B0604020202020204" pitchFamily="34" charset="0"/>
              </a:rPr>
              <a:t>A degree completed in the subject of </a:t>
            </a:r>
            <a:r>
              <a:rPr lang="en-US" sz="2000" b="1" i="0" u="none" strike="noStrike" baseline="0" dirty="0">
                <a:latin typeface="Arial" panose="020B0604020202020204" pitchFamily="34" charset="0"/>
              </a:rPr>
              <a:t>computer science </a:t>
            </a:r>
            <a:r>
              <a:rPr lang="en-US" sz="2000" i="0" u="none" strike="noStrike" baseline="0" dirty="0">
                <a:latin typeface="Arial" panose="020B0604020202020204" pitchFamily="34" charset="0"/>
              </a:rPr>
              <a:t>OR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000" dirty="0">
                <a:latin typeface="Arial" panose="020B0604020202020204" pitchFamily="34" charset="0"/>
              </a:rPr>
              <a:t>A degree</a:t>
            </a:r>
            <a:r>
              <a:rPr lang="en-US" sz="2000" b="0" i="0" u="none" strike="noStrike" baseline="0" dirty="0">
                <a:latin typeface="Arial" panose="020B0604020202020204" pitchFamily="34" charset="0"/>
              </a:rPr>
              <a:t> in </a:t>
            </a:r>
            <a:r>
              <a:rPr lang="en-US" sz="2000" b="1" i="0" u="none" strike="noStrike" baseline="0" dirty="0">
                <a:latin typeface="Arial" panose="020B0604020202020204" pitchFamily="34" charset="0"/>
              </a:rPr>
              <a:t>another subject </a:t>
            </a:r>
          </a:p>
          <a:p>
            <a:pPr marL="1371600" lvl="2" indent="-457200">
              <a:buFont typeface="+mj-lt"/>
              <a:buAutoNum type="arabicParenBoth"/>
            </a:pPr>
            <a:r>
              <a:rPr lang="en-US" b="1" i="0" u="none" strike="noStrike" baseline="0" dirty="0">
                <a:latin typeface="Arial" panose="020B0604020202020204" pitchFamily="34" charset="0"/>
              </a:rPr>
              <a:t>mathematical subjects </a:t>
            </a:r>
            <a:r>
              <a:rPr lang="en-US" i="0" u="none" strike="noStrike" baseline="0" dirty="0">
                <a:latin typeface="Arial" panose="020B0604020202020204" pitchFamily="34" charset="0"/>
              </a:rPr>
              <a:t>for at least </a:t>
            </a:r>
            <a:r>
              <a:rPr lang="en-US" b="1" i="0" u="none" strike="noStrike" baseline="0" dirty="0">
                <a:latin typeface="Arial" panose="020B0604020202020204" pitchFamily="34" charset="0"/>
              </a:rPr>
              <a:t>20 ECTS </a:t>
            </a:r>
          </a:p>
          <a:p>
            <a:pPr marL="1771650" lvl="3" indent="-400050">
              <a:buFont typeface="+mj-lt"/>
              <a:buAutoNum type="romanLcPeriod"/>
            </a:pPr>
            <a:r>
              <a:rPr lang="en-US" sz="2000" b="0" i="0" u="none" strike="noStrike" baseline="0" dirty="0">
                <a:latin typeface="Arial" panose="020B0604020202020204" pitchFamily="34" charset="0"/>
              </a:rPr>
              <a:t>least </a:t>
            </a:r>
            <a:r>
              <a:rPr lang="en-US" sz="2000" b="1" i="0" u="none" strike="noStrike" baseline="0" dirty="0">
                <a:latin typeface="Arial" panose="020B0604020202020204" pitchFamily="34" charset="0"/>
              </a:rPr>
              <a:t>5 ECTS </a:t>
            </a:r>
            <a:r>
              <a:rPr lang="en-US" sz="2000" b="0" i="0" u="none" strike="noStrike" baseline="0" dirty="0">
                <a:latin typeface="Arial" panose="020B0604020202020204" pitchFamily="34" charset="0"/>
              </a:rPr>
              <a:t>must be in the areas of </a:t>
            </a:r>
            <a:r>
              <a:rPr lang="en-US" sz="2000" b="1" i="0" u="none" strike="noStrike" baseline="0" dirty="0">
                <a:latin typeface="Arial" panose="020B0604020202020204" pitchFamily="34" charset="0"/>
              </a:rPr>
              <a:t>linear algebra </a:t>
            </a:r>
            <a:r>
              <a:rPr lang="en-US" sz="2000" b="0" i="0" u="none" strike="noStrike" baseline="0" dirty="0">
                <a:latin typeface="Arial" panose="020B0604020202020204" pitchFamily="34" charset="0"/>
              </a:rPr>
              <a:t>or </a:t>
            </a:r>
            <a:r>
              <a:rPr lang="en-US" sz="2000" b="1" i="0" u="none" strike="noStrike" baseline="0" dirty="0">
                <a:latin typeface="Arial" panose="020B0604020202020204" pitchFamily="34" charset="0"/>
              </a:rPr>
              <a:t>analysis</a:t>
            </a:r>
          </a:p>
          <a:p>
            <a:pPr marL="1714500" lvl="3" indent="-342900">
              <a:buFont typeface="+mj-lt"/>
              <a:buAutoNum type="romanLcPeriod"/>
            </a:pPr>
            <a:r>
              <a:rPr lang="en-US" sz="2000" b="0" i="0" u="none" strike="noStrike" baseline="0" dirty="0">
                <a:latin typeface="Arial" panose="020B0604020202020204" pitchFamily="34" charset="0"/>
              </a:rPr>
              <a:t>at least </a:t>
            </a:r>
            <a:r>
              <a:rPr lang="en-US" sz="2000" b="1" i="0" u="none" strike="noStrike" baseline="0" dirty="0">
                <a:latin typeface="Arial" panose="020B0604020202020204" pitchFamily="34" charset="0"/>
              </a:rPr>
              <a:t>5 ECTS </a:t>
            </a:r>
            <a:r>
              <a:rPr lang="en-US" sz="2000" b="0" i="0" u="none" strike="noStrike" baseline="0" dirty="0">
                <a:latin typeface="Arial" panose="020B0604020202020204" pitchFamily="34" charset="0"/>
              </a:rPr>
              <a:t>must be in the areas of either </a:t>
            </a:r>
            <a:r>
              <a:rPr lang="en-US" sz="2000" b="1" i="0" u="none" strike="noStrike" baseline="0" dirty="0">
                <a:latin typeface="Arial" panose="020B0604020202020204" pitchFamily="34" charset="0"/>
              </a:rPr>
              <a:t>probability theory </a:t>
            </a:r>
            <a:r>
              <a:rPr lang="en-US" sz="2000" b="0" i="0" u="none" strike="noStrike" baseline="0" dirty="0">
                <a:latin typeface="Arial" panose="020B0604020202020204" pitchFamily="34" charset="0"/>
              </a:rPr>
              <a:t>or </a:t>
            </a:r>
            <a:r>
              <a:rPr lang="en-US" sz="2000" b="1" i="0" u="none" strike="noStrike" baseline="0" dirty="0">
                <a:latin typeface="Arial" panose="020B0604020202020204" pitchFamily="34" charset="0"/>
              </a:rPr>
              <a:t>statistics</a:t>
            </a:r>
          </a:p>
          <a:p>
            <a:pPr marL="1257300" lvl="2" indent="-342900">
              <a:buFont typeface="+mj-lt"/>
              <a:buAutoNum type="arabicParenBoth"/>
            </a:pPr>
            <a:r>
              <a:rPr lang="en-US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US" b="1" i="0" u="none" strike="noStrike" baseline="0" dirty="0">
                <a:latin typeface="Arial" panose="020B0604020202020204" pitchFamily="34" charset="0"/>
              </a:rPr>
              <a:t>computer science modules </a:t>
            </a:r>
            <a:r>
              <a:rPr lang="en-US" b="0" i="0" u="none" strike="noStrike" baseline="0" dirty="0">
                <a:latin typeface="Arial" panose="020B0604020202020204" pitchFamily="34" charset="0"/>
              </a:rPr>
              <a:t>for at least </a:t>
            </a:r>
            <a:r>
              <a:rPr lang="en-US" b="1" i="0" u="none" strike="noStrike" baseline="0" dirty="0">
                <a:latin typeface="Arial" panose="020B0604020202020204" pitchFamily="34" charset="0"/>
              </a:rPr>
              <a:t>10 ECTS </a:t>
            </a:r>
          </a:p>
          <a:p>
            <a:pPr marL="1771650" lvl="3" indent="-400050">
              <a:buFont typeface="+mj-lt"/>
              <a:buAutoNum type="romanLcPeriod"/>
            </a:pPr>
            <a:r>
              <a:rPr lang="en-US" sz="2000" b="0" i="0" u="none" strike="noStrike" baseline="0" dirty="0">
                <a:latin typeface="Arial" panose="020B0604020202020204" pitchFamily="34" charset="0"/>
              </a:rPr>
              <a:t>at least </a:t>
            </a:r>
            <a:r>
              <a:rPr lang="en-US" sz="2000" b="1" i="0" u="none" strike="noStrike" baseline="0" dirty="0">
                <a:latin typeface="Arial" panose="020B0604020202020204" pitchFamily="34" charset="0"/>
              </a:rPr>
              <a:t>5 ECTS </a:t>
            </a:r>
            <a:r>
              <a:rPr lang="en-US" sz="2000" b="0" i="0" u="none" strike="noStrike" baseline="0" dirty="0">
                <a:latin typeface="Arial" panose="020B0604020202020204" pitchFamily="34" charset="0"/>
              </a:rPr>
              <a:t>must be in an area related to </a:t>
            </a:r>
            <a:r>
              <a:rPr lang="en-US" sz="2000" b="1" i="0" u="none" strike="noStrike" baseline="0" dirty="0">
                <a:latin typeface="Arial" panose="020B0604020202020204" pitchFamily="34" charset="0"/>
              </a:rPr>
              <a:t>algorithms</a:t>
            </a:r>
            <a:r>
              <a:rPr lang="en-US" sz="2000" b="0" i="0" u="none" strike="noStrike" baseline="0" dirty="0">
                <a:latin typeface="Arial" panose="020B0604020202020204" pitchFamily="34" charset="0"/>
              </a:rPr>
              <a:t> </a:t>
            </a:r>
          </a:p>
          <a:p>
            <a:pPr marL="1714500" lvl="3" indent="-342900">
              <a:buFont typeface="+mj-lt"/>
              <a:buAutoNum type="romanLcPeriod"/>
            </a:pPr>
            <a:r>
              <a:rPr lang="en-US" sz="2000" b="0" i="0" u="none" strike="noStrike" baseline="0" dirty="0">
                <a:latin typeface="Arial" panose="020B0604020202020204" pitchFamily="34" charset="0"/>
              </a:rPr>
              <a:t>at least </a:t>
            </a:r>
            <a:r>
              <a:rPr lang="en-US" sz="2000" b="1" i="0" u="none" strike="noStrike" baseline="0" dirty="0">
                <a:latin typeface="Arial" panose="020B0604020202020204" pitchFamily="34" charset="0"/>
              </a:rPr>
              <a:t>5 ECTS </a:t>
            </a:r>
            <a:r>
              <a:rPr lang="en-US" sz="2000" b="0" i="0" u="none" strike="noStrike" baseline="0" dirty="0">
                <a:latin typeface="Arial" panose="020B0604020202020204" pitchFamily="34" charset="0"/>
              </a:rPr>
              <a:t>must be in an </a:t>
            </a:r>
            <a:r>
              <a:rPr lang="en-US" sz="2000" b="1" i="0" u="none" strike="noStrike" baseline="0" dirty="0">
                <a:latin typeface="Arial" panose="020B0604020202020204" pitchFamily="34" charset="0"/>
              </a:rPr>
              <a:t>advanced programming language </a:t>
            </a:r>
            <a:r>
              <a:rPr lang="en-US" sz="2000" b="0" i="0" u="none" strike="noStrike" baseline="0" dirty="0">
                <a:latin typeface="Arial" panose="020B0604020202020204" pitchFamily="34" charset="0"/>
              </a:rPr>
              <a:t>(e.g., C/C++, Java, or Python).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sz="20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US" sz="2000" b="1" i="0" u="none" strike="noStrike" baseline="0" dirty="0">
                <a:latin typeface="Arial" panose="020B0604020202020204" pitchFamily="34" charset="0"/>
              </a:rPr>
              <a:t>English</a:t>
            </a:r>
            <a:r>
              <a:rPr lang="en-US" sz="2000" b="0" i="0" u="none" strike="noStrike" baseline="0" dirty="0">
                <a:latin typeface="Arial" panose="020B0604020202020204" pitchFamily="34" charset="0"/>
              </a:rPr>
              <a:t> language skills at a level equivalent to </a:t>
            </a:r>
            <a:r>
              <a:rPr lang="en-US" sz="2000" b="1" i="0" u="none" strike="noStrike" baseline="0" dirty="0">
                <a:latin typeface="Arial" panose="020B0604020202020204" pitchFamily="34" charset="0"/>
              </a:rPr>
              <a:t>C1 </a:t>
            </a:r>
          </a:p>
        </p:txBody>
      </p:sp>
    </p:spTree>
    <p:extLst>
      <p:ext uri="{BB962C8B-B14F-4D97-AF65-F5344CB8AC3E}">
        <p14:creationId xmlns:p14="http://schemas.microsoft.com/office/powerpoint/2010/main" val="423315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346FC3-3A87-8CBC-5CC5-FC1275558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e-DE" sz="4000">
                <a:solidFill>
                  <a:srgbClr val="FFFFFF"/>
                </a:solidFill>
              </a:rPr>
              <a:t>Admission: selection criteria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B92CB1-456C-D4FB-50A2-571EF8E44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In the selection process, selection points will be awarded. The maximum number of points that can be awarded is </a:t>
            </a:r>
            <a:r>
              <a:rPr lang="en-US" sz="2400" b="1" dirty="0"/>
              <a:t>100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The applicant’s </a:t>
            </a:r>
            <a:r>
              <a:rPr lang="en-US" sz="2400" b="1" dirty="0"/>
              <a:t>academic performance </a:t>
            </a:r>
            <a:r>
              <a:rPr lang="en-US" sz="2400" dirty="0"/>
              <a:t>in their degree programs (max</a:t>
            </a:r>
            <a:r>
              <a:rPr lang="en-US" sz="2400" b="1" dirty="0"/>
              <a:t>. 60 points</a:t>
            </a:r>
            <a:r>
              <a:rPr lang="en-US" sz="24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Considerations of the applicant’s </a:t>
            </a:r>
            <a:r>
              <a:rPr lang="en-US" sz="2400" b="1" dirty="0"/>
              <a:t>academic background </a:t>
            </a:r>
            <a:r>
              <a:rPr lang="en-US" sz="2400" dirty="0"/>
              <a:t>(max. </a:t>
            </a:r>
            <a:r>
              <a:rPr lang="en-US" sz="2400" b="1" dirty="0"/>
              <a:t>20 points</a:t>
            </a:r>
            <a:r>
              <a:rPr lang="en-US" sz="24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Other qualifications </a:t>
            </a:r>
            <a:r>
              <a:rPr lang="en-US" sz="2400" dirty="0"/>
              <a:t>acquired outside of a university degree program (max. </a:t>
            </a:r>
            <a:r>
              <a:rPr lang="en-US" sz="2400" b="1" dirty="0"/>
              <a:t>20 points</a:t>
            </a:r>
            <a:r>
              <a:rPr lang="en-US" sz="2400" dirty="0"/>
              <a:t>).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65452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AA24DE7-C336-4994-8C52-D9B3F3D0F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311" y="953311"/>
            <a:ext cx="10603149" cy="5263867"/>
          </a:xfrm>
          <a:prstGeom prst="roundRect">
            <a:avLst>
              <a:gd name="adj" fmla="val 1566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24D65-96FA-D687-22C6-9D5DAD33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rect">
            <a:avLst/>
          </a:prstGeom>
          <a:solidFill>
            <a:schemeClr val="accent1"/>
          </a:solidFill>
          <a:ln w="174625" cmpd="thinThick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Selection criteria: Academic Performance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DF7AA6CA-B478-09BA-E205-022B13CC11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022191"/>
              </p:ext>
            </p:extLst>
          </p:nvPr>
        </p:nvGraphicFramePr>
        <p:xfrm>
          <a:off x="3864429" y="1240971"/>
          <a:ext cx="7374260" cy="4746166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843565">
                  <a:extLst>
                    <a:ext uri="{9D8B030D-6E8A-4147-A177-3AD203B41FA5}">
                      <a16:colId xmlns:a16="http://schemas.microsoft.com/office/drawing/2014/main" val="3891453351"/>
                    </a:ext>
                  </a:extLst>
                </a:gridCol>
                <a:gridCol w="1843565">
                  <a:extLst>
                    <a:ext uri="{9D8B030D-6E8A-4147-A177-3AD203B41FA5}">
                      <a16:colId xmlns:a16="http://schemas.microsoft.com/office/drawing/2014/main" val="3829204869"/>
                    </a:ext>
                  </a:extLst>
                </a:gridCol>
                <a:gridCol w="1843565">
                  <a:extLst>
                    <a:ext uri="{9D8B030D-6E8A-4147-A177-3AD203B41FA5}">
                      <a16:colId xmlns:a16="http://schemas.microsoft.com/office/drawing/2014/main" val="1930899669"/>
                    </a:ext>
                  </a:extLst>
                </a:gridCol>
                <a:gridCol w="1843565">
                  <a:extLst>
                    <a:ext uri="{9D8B030D-6E8A-4147-A177-3AD203B41FA5}">
                      <a16:colId xmlns:a16="http://schemas.microsoft.com/office/drawing/2014/main" val="2478583489"/>
                    </a:ext>
                  </a:extLst>
                </a:gridCol>
              </a:tblGrid>
              <a:tr h="299782">
                <a:tc>
                  <a:txBody>
                    <a:bodyPr/>
                    <a:lstStyle/>
                    <a:p>
                      <a:pPr algn="ctr"/>
                      <a:r>
                        <a:rPr lang="de-DE" sz="1000" b="0" cap="none" spc="60">
                          <a:solidFill>
                            <a:schemeClr val="bg1"/>
                          </a:solidFill>
                        </a:rPr>
                        <a:t>Grade Point Average</a:t>
                      </a:r>
                    </a:p>
                  </a:txBody>
                  <a:tcPr marL="55007" marR="55007" marT="55007" marB="27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cap="none" spc="60" err="1">
                          <a:solidFill>
                            <a:schemeClr val="bg1"/>
                          </a:solidFill>
                        </a:rPr>
                        <a:t>Selection</a:t>
                      </a:r>
                      <a:r>
                        <a:rPr lang="de-DE" sz="1000" b="0" cap="none" spc="60">
                          <a:solidFill>
                            <a:schemeClr val="bg1"/>
                          </a:solidFill>
                        </a:rPr>
                        <a:t> Points</a:t>
                      </a:r>
                    </a:p>
                  </a:txBody>
                  <a:tcPr marL="55007" marR="55007" marT="55007" marB="27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cap="none" spc="60">
                          <a:solidFill>
                            <a:schemeClr val="bg1"/>
                          </a:solidFill>
                        </a:rPr>
                        <a:t>Grade Point Average</a:t>
                      </a:r>
                    </a:p>
                  </a:txBody>
                  <a:tcPr marL="55007" marR="55007" marT="55007" marB="27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cap="none" spc="60" err="1">
                          <a:solidFill>
                            <a:schemeClr val="bg1"/>
                          </a:solidFill>
                        </a:rPr>
                        <a:t>Selection</a:t>
                      </a:r>
                      <a:r>
                        <a:rPr lang="de-DE" sz="1000" b="0" cap="none" spc="60">
                          <a:solidFill>
                            <a:schemeClr val="bg1"/>
                          </a:solidFill>
                        </a:rPr>
                        <a:t> Points</a:t>
                      </a:r>
                    </a:p>
                  </a:txBody>
                  <a:tcPr marL="55007" marR="55007" marT="55007" marB="2750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016523"/>
                  </a:ext>
                </a:extLst>
              </a:tr>
              <a:tr h="277899"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1,0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2,6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245512"/>
                  </a:ext>
                </a:extLst>
              </a:tr>
              <a:tr h="277899"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1,1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2,7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598897"/>
                  </a:ext>
                </a:extLst>
              </a:tr>
              <a:tr h="277899"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1,2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2,8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3371453"/>
                  </a:ext>
                </a:extLst>
              </a:tr>
              <a:tr h="277899"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1,3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2,9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9346"/>
                  </a:ext>
                </a:extLst>
              </a:tr>
              <a:tr h="277899"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1,4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3,0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80657"/>
                  </a:ext>
                </a:extLst>
              </a:tr>
              <a:tr h="277899"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1,5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3,1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031776"/>
                  </a:ext>
                </a:extLst>
              </a:tr>
              <a:tr h="277899"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1,6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48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3,2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304019"/>
                  </a:ext>
                </a:extLst>
              </a:tr>
              <a:tr h="277899"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1,7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3,3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979189"/>
                  </a:ext>
                </a:extLst>
              </a:tr>
              <a:tr h="277899"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1,8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44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3,4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905664"/>
                  </a:ext>
                </a:extLst>
              </a:tr>
              <a:tr h="277899"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1,9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3,5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953626"/>
                  </a:ext>
                </a:extLst>
              </a:tr>
              <a:tr h="277899"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2,0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3,6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222124"/>
                  </a:ext>
                </a:extLst>
              </a:tr>
              <a:tr h="277899"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2,1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3,7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863520"/>
                  </a:ext>
                </a:extLst>
              </a:tr>
              <a:tr h="277899"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2,2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3,8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9081978"/>
                  </a:ext>
                </a:extLst>
              </a:tr>
              <a:tr h="277899"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2,3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3,9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08890"/>
                  </a:ext>
                </a:extLst>
              </a:tr>
              <a:tr h="277899"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2,4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32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4,0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555995"/>
                  </a:ext>
                </a:extLst>
              </a:tr>
              <a:tr h="277899"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2,5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cap="none" spc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55007" marR="55007" marT="55007" marB="2750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382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312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E9FF47-1333-566F-18AA-0A04B4AF9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0276E2-F82E-22CD-AE30-A8F46A7B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e-DE" sz="4000">
                <a:solidFill>
                  <a:srgbClr val="FFFFFF"/>
                </a:solidFill>
              </a:rPr>
              <a:t>Selection criteria: academic background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0E9B54-B1C0-EBE3-F24F-8424E87D0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400" b="1" dirty="0"/>
              <a:t>10 selection points </a:t>
            </a:r>
            <a:r>
              <a:rPr lang="en-US" sz="2400" dirty="0"/>
              <a:t>for evidence of examinations and coursework in the field of </a:t>
            </a:r>
            <a:r>
              <a:rPr lang="en-US" sz="2400" b="1" dirty="0"/>
              <a:t>theoretical computer science </a:t>
            </a:r>
            <a:r>
              <a:rPr lang="en-US" sz="2400" dirty="0"/>
              <a:t>in which at least </a:t>
            </a:r>
            <a:r>
              <a:rPr lang="en-US" sz="2400" b="1" dirty="0"/>
              <a:t>15 ECTS </a:t>
            </a:r>
            <a:r>
              <a:rPr lang="en-US" sz="2400" dirty="0"/>
              <a:t>were obtained.</a:t>
            </a:r>
          </a:p>
          <a:p>
            <a:pPr marL="514350" indent="-514350">
              <a:buFont typeface="+mj-lt"/>
              <a:buAutoNum type="alphaLcPeriod"/>
            </a:pPr>
            <a:endParaRPr lang="en-US" sz="2400" dirty="0"/>
          </a:p>
          <a:p>
            <a:pPr marL="514350" indent="-514350">
              <a:buFont typeface="+mj-lt"/>
              <a:buAutoNum type="alphaLcPeriod"/>
            </a:pPr>
            <a:r>
              <a:rPr lang="en-US" sz="2400" b="1" dirty="0"/>
              <a:t>10 selection points </a:t>
            </a:r>
            <a:r>
              <a:rPr lang="en-US" sz="2400" dirty="0"/>
              <a:t>for evidence of examinations and coursework in the field of </a:t>
            </a:r>
            <a:r>
              <a:rPr lang="en-US" sz="2400" b="1" dirty="0"/>
              <a:t> interdisciplinary data science</a:t>
            </a:r>
            <a:r>
              <a:rPr lang="en-US" sz="2400" dirty="0"/>
              <a:t>, in particular psychology, digital humanities, or natural sciences, in which at least </a:t>
            </a:r>
            <a:r>
              <a:rPr lang="en-US" sz="2400" b="1" dirty="0"/>
              <a:t>15 ECTS </a:t>
            </a:r>
            <a:r>
              <a:rPr lang="en-US" sz="2400" dirty="0"/>
              <a:t>were obtained.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22075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CD3AA5-4BAE-B115-FC12-7252CF8BA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C9A580-88EC-2B69-5504-F4C8FEBBF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e-DE" sz="4000">
                <a:solidFill>
                  <a:srgbClr val="FFFFFF"/>
                </a:solidFill>
              </a:rPr>
              <a:t>Selection criteria: other qualifications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D02546-CD20-C15E-CDE8-903969F8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Max. </a:t>
            </a:r>
            <a:r>
              <a:rPr lang="en-US" sz="2400" b="1" dirty="0"/>
              <a:t>20 points </a:t>
            </a:r>
            <a:r>
              <a:rPr lang="en-US" sz="2400" dirty="0"/>
              <a:t>for at least </a:t>
            </a:r>
            <a:r>
              <a:rPr lang="en-US" sz="2400" b="1" dirty="0"/>
              <a:t>450 hours </a:t>
            </a:r>
            <a:r>
              <a:rPr lang="en-US" sz="2400" dirty="0"/>
              <a:t>of relevant, </a:t>
            </a:r>
            <a:r>
              <a:rPr lang="en-US" sz="2400" b="1" dirty="0"/>
              <a:t>research-based activities </a:t>
            </a:r>
            <a:r>
              <a:rPr lang="en-US" sz="2400" dirty="0"/>
              <a:t>in the field of data science.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For example: collaboration in research projects as a </a:t>
            </a:r>
            <a:r>
              <a:rPr lang="en-US" sz="2400" b="1" dirty="0"/>
              <a:t>student employee </a:t>
            </a:r>
            <a:r>
              <a:rPr lang="en-US" sz="2400" dirty="0"/>
              <a:t>or </a:t>
            </a:r>
            <a:r>
              <a:rPr lang="en-US" sz="2400" b="1" dirty="0"/>
              <a:t>research assistant </a:t>
            </a:r>
            <a:r>
              <a:rPr lang="en-US" sz="2400" dirty="0"/>
              <a:t>or during an </a:t>
            </a:r>
            <a:r>
              <a:rPr lang="en-US" sz="2400" b="1" dirty="0"/>
              <a:t>internship.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Important: the documentation/ proof should list your </a:t>
            </a:r>
            <a:r>
              <a:rPr lang="en-US" sz="2400" b="1" dirty="0"/>
              <a:t>employer/institution</a:t>
            </a:r>
            <a:r>
              <a:rPr lang="en-US" sz="2400" dirty="0"/>
              <a:t>, the </a:t>
            </a:r>
            <a:r>
              <a:rPr lang="en-US" sz="2400" b="1" dirty="0"/>
              <a:t>research project</a:t>
            </a:r>
            <a:r>
              <a:rPr lang="en-US" sz="2400" dirty="0"/>
              <a:t>, your </a:t>
            </a:r>
            <a:r>
              <a:rPr lang="en-US" sz="2400" b="1" dirty="0"/>
              <a:t>tasks</a:t>
            </a:r>
            <a:r>
              <a:rPr lang="en-US" sz="2400" dirty="0"/>
              <a:t>, and the </a:t>
            </a:r>
            <a:r>
              <a:rPr lang="en-US" sz="2400" b="1" dirty="0"/>
              <a:t>duration</a:t>
            </a:r>
            <a:r>
              <a:rPr lang="en-US" sz="2400" dirty="0"/>
              <a:t>.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650159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512228-1455-BF38-2357-A1FE1A96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Remarks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self-disclosure</a:t>
            </a:r>
            <a:r>
              <a:rPr lang="de-DE" dirty="0"/>
              <a:t> form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D3105A-21C4-2873-4D97-2A4BC833B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96609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The form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b="1" dirty="0" err="1"/>
              <a:t>mandatory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All </a:t>
            </a:r>
            <a:r>
              <a:rPr lang="de-DE" dirty="0" err="1"/>
              <a:t>claims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form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b="1" dirty="0"/>
              <a:t>double-</a:t>
            </a:r>
            <a:r>
              <a:rPr lang="de-DE" b="1" dirty="0" err="1"/>
              <a:t>checked</a:t>
            </a:r>
            <a:r>
              <a:rPr lang="de-DE" b="1" dirty="0"/>
              <a:t>. 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dirty="0" err="1"/>
              <a:t>Attach</a:t>
            </a:r>
            <a:r>
              <a:rPr lang="de-DE" dirty="0"/>
              <a:t> </a:t>
            </a:r>
            <a:r>
              <a:rPr lang="de-DE" b="1" dirty="0" err="1"/>
              <a:t>proof</a:t>
            </a:r>
            <a:r>
              <a:rPr lang="de-DE" b="1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claim</a:t>
            </a:r>
            <a:r>
              <a:rPr lang="de-DE" dirty="0"/>
              <a:t> </a:t>
            </a:r>
            <a:r>
              <a:rPr lang="de-DE" dirty="0" err="1"/>
              <a:t>made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form.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The form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tell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</a:t>
            </a:r>
            <a:r>
              <a:rPr lang="de-DE" b="1" dirty="0" err="1"/>
              <a:t>how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read</a:t>
            </a:r>
            <a:r>
              <a:rPr lang="de-DE" b="1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BC1FE4-9E9B-B90B-1B8F-A416DD08E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85050" y="1825625"/>
            <a:ext cx="3368749" cy="4351338"/>
          </a:xfrm>
        </p:spPr>
        <p:txBody>
          <a:bodyPr>
            <a:normAutofit/>
          </a:bodyPr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07AA0B9-3E43-4651-8DFE-F9EB749BA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82" t="12182" r="35988" b="5754"/>
          <a:stretch/>
        </p:blipFill>
        <p:spPr>
          <a:xfrm>
            <a:off x="7906139" y="1821024"/>
            <a:ext cx="3447660" cy="456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71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AAD0A-E1E7-6DC4-9BCC-4E6885E31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7A39DF-EE17-CAF7-6D24-F181F2D1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Remarks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self-disclosure</a:t>
            </a:r>
            <a:r>
              <a:rPr lang="de-DE" dirty="0"/>
              <a:t> form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00DE14-CF7F-CBD0-8524-B8E3EFEAB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9491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b="1" dirty="0" err="1"/>
              <a:t>no</a:t>
            </a:r>
            <a:r>
              <a:rPr lang="de-DE" b="1" dirty="0"/>
              <a:t> </a:t>
            </a:r>
            <a:r>
              <a:rPr lang="de-DE" b="1" dirty="0" err="1"/>
              <a:t>wrong</a:t>
            </a:r>
            <a:r>
              <a:rPr lang="de-DE" b="1" dirty="0"/>
              <a:t> </a:t>
            </a:r>
            <a:r>
              <a:rPr lang="de-DE" b="1" dirty="0" err="1"/>
              <a:t>way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fill</a:t>
            </a:r>
            <a:r>
              <a:rPr lang="de-DE" dirty="0"/>
              <a:t> out </a:t>
            </a:r>
            <a:r>
              <a:rPr lang="de-DE" dirty="0" err="1"/>
              <a:t>the</a:t>
            </a:r>
            <a:r>
              <a:rPr lang="de-DE" dirty="0"/>
              <a:t> form. Just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sure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correct</a:t>
            </a:r>
            <a:r>
              <a:rPr lang="de-DE" dirty="0"/>
              <a:t>.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Special </a:t>
            </a:r>
            <a:r>
              <a:rPr lang="de-DE" dirty="0" err="1"/>
              <a:t>case</a:t>
            </a:r>
            <a:r>
              <a:rPr lang="de-DE" dirty="0"/>
              <a:t>: The form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remain</a:t>
            </a:r>
            <a:r>
              <a:rPr lang="de-DE" dirty="0"/>
              <a:t> </a:t>
            </a:r>
            <a:r>
              <a:rPr lang="de-DE" b="1" dirty="0" err="1"/>
              <a:t>almost</a:t>
            </a:r>
            <a:r>
              <a:rPr lang="de-DE" b="1" dirty="0"/>
              <a:t> </a:t>
            </a:r>
            <a:r>
              <a:rPr lang="de-DE" b="1" dirty="0" err="1"/>
              <a:t>empty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:</a:t>
            </a:r>
          </a:p>
          <a:p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BSc</a:t>
            </a:r>
            <a:r>
              <a:rPr lang="de-DE" dirty="0"/>
              <a:t> in Computer Science</a:t>
            </a:r>
          </a:p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eligible</a:t>
            </a:r>
            <a:r>
              <a:rPr lang="de-DE" dirty="0"/>
              <a:t> </a:t>
            </a:r>
            <a:r>
              <a:rPr lang="de-DE" dirty="0" err="1"/>
              <a:t>courses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selection</a:t>
            </a:r>
            <a:r>
              <a:rPr lang="de-DE" dirty="0"/>
              <a:t> </a:t>
            </a:r>
            <a:r>
              <a:rPr lang="de-DE" dirty="0" err="1"/>
              <a:t>criteria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Links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added</a:t>
            </a:r>
            <a:r>
              <a:rPr lang="de-DE" dirty="0"/>
              <a:t>, but </a:t>
            </a:r>
            <a:r>
              <a:rPr lang="de-DE" dirty="0" err="1"/>
              <a:t>please</a:t>
            </a:r>
            <a:r>
              <a:rPr lang="de-DE" dirty="0"/>
              <a:t> check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clickability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target‘s</a:t>
            </a:r>
            <a:r>
              <a:rPr lang="de-DE" dirty="0"/>
              <a:t> </a:t>
            </a:r>
            <a:r>
              <a:rPr lang="de-DE" dirty="0" err="1"/>
              <a:t>accessability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8340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F46E01-BCF7-406C-A5B0-E7C2040D0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FAQs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66285C-EBD4-44F6-81E5-0EE07EF2A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535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199641-D02D-1130-E45F-0C4171953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5234FFFE-DC3F-1824-7BBD-3CB352B82A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169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3902D8B-D4CA-7949-09C2-C37F9FE82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e-DE" sz="4000">
                <a:solidFill>
                  <a:srgbClr val="FFFFFF"/>
                </a:solidFill>
              </a:rPr>
              <a:t>FAQs: Degree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BD582C1-9966-C1E0-6B14-3D46C0BD6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2400" dirty="0"/>
              <a:t>Degree </a:t>
            </a:r>
            <a:r>
              <a:rPr lang="de-DE" sz="2400" dirty="0" err="1"/>
              <a:t>recognition</a:t>
            </a:r>
            <a:endParaRPr lang="de-DE" sz="2400" dirty="0"/>
          </a:p>
          <a:p>
            <a:pPr lvl="1"/>
            <a:r>
              <a:rPr lang="de-DE" dirty="0" err="1"/>
              <a:t>Processed</a:t>
            </a:r>
            <a:r>
              <a:rPr lang="de-DE" dirty="0"/>
              <a:t> by uni-</a:t>
            </a:r>
            <a:r>
              <a:rPr lang="de-DE" dirty="0" err="1"/>
              <a:t>assist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foreign</a:t>
            </a:r>
            <a:r>
              <a:rPr lang="de-DE" dirty="0"/>
              <a:t> </a:t>
            </a:r>
            <a:r>
              <a:rPr lang="de-DE" dirty="0" err="1"/>
              <a:t>degrees</a:t>
            </a:r>
            <a:r>
              <a:rPr lang="de-DE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 err="1"/>
              <a:t>Incomplete</a:t>
            </a:r>
            <a:r>
              <a:rPr lang="de-DE" sz="2400" dirty="0"/>
              <a:t> </a:t>
            </a:r>
            <a:r>
              <a:rPr lang="de-DE" sz="2400" dirty="0" err="1"/>
              <a:t>degree</a:t>
            </a:r>
            <a:endParaRPr lang="de-DE" sz="2400" dirty="0"/>
          </a:p>
          <a:p>
            <a:pPr lvl="1"/>
            <a:r>
              <a:rPr lang="de-DE" dirty="0" err="1"/>
              <a:t>Apply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transcript</a:t>
            </a:r>
            <a:r>
              <a:rPr lang="de-DE" dirty="0"/>
              <a:t> and </a:t>
            </a:r>
            <a:r>
              <a:rPr lang="de-DE" dirty="0" err="1"/>
              <a:t>submit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degree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end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term</a:t>
            </a:r>
            <a:r>
              <a:rPr lang="de-DE" dirty="0"/>
              <a:t>,</a:t>
            </a:r>
          </a:p>
          <a:p>
            <a:pPr lvl="1"/>
            <a:r>
              <a:rPr lang="de-DE" dirty="0"/>
              <a:t>An </a:t>
            </a:r>
            <a:r>
              <a:rPr lang="de-DE" dirty="0" err="1"/>
              <a:t>incomplete</a:t>
            </a:r>
            <a:r>
              <a:rPr lang="de-DE" dirty="0"/>
              <a:t> </a:t>
            </a:r>
            <a:r>
              <a:rPr lang="de-DE" dirty="0" err="1"/>
              <a:t>degree</a:t>
            </a:r>
            <a:r>
              <a:rPr lang="de-DE" dirty="0"/>
              <a:t> </a:t>
            </a: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serve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proof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English,</a:t>
            </a:r>
          </a:p>
          <a:p>
            <a:pPr lvl="1"/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sure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transcript</a:t>
            </a:r>
            <a:r>
              <a:rPr lang="de-DE" dirty="0"/>
              <a:t>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expected</a:t>
            </a:r>
            <a:r>
              <a:rPr lang="de-DE" dirty="0"/>
              <a:t> final grade.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/>
              <a:t>Degree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less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180 </a:t>
            </a:r>
            <a:r>
              <a:rPr lang="de-DE" sz="2400" dirty="0" err="1"/>
              <a:t>credits</a:t>
            </a:r>
            <a:endParaRPr lang="de-DE" sz="2400" dirty="0"/>
          </a:p>
          <a:p>
            <a:pPr lvl="1"/>
            <a:r>
              <a:rPr lang="de-DE" dirty="0"/>
              <a:t>Non ECTS </a:t>
            </a:r>
            <a:r>
              <a:rPr lang="de-DE" dirty="0" err="1"/>
              <a:t>credits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converted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ECTS (</a:t>
            </a:r>
            <a:r>
              <a:rPr lang="de-DE" dirty="0" err="1">
                <a:hlinkClick r:id="rId2"/>
              </a:rPr>
              <a:t>formula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More ECTS </a:t>
            </a:r>
            <a:r>
              <a:rPr lang="de-DE" dirty="0" err="1"/>
              <a:t>are</a:t>
            </a:r>
            <a:r>
              <a:rPr lang="de-DE" dirty="0"/>
              <a:t> not an </a:t>
            </a:r>
            <a:r>
              <a:rPr lang="de-DE" dirty="0" err="1"/>
              <a:t>issue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72663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BDE926-4B6C-A237-AF10-8AE5ED326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6D37CE5-09BB-4541-2DF6-E0415B403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FAQs: English C1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8771E120-9ADA-4D65-83EF-4DBB02CD8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862849"/>
              </p:ext>
            </p:extLst>
          </p:nvPr>
        </p:nvGraphicFramePr>
        <p:xfrm>
          <a:off x="551757" y="1966293"/>
          <a:ext cx="11088485" cy="4452160"/>
        </p:xfrm>
        <a:graphic>
          <a:graphicData uri="http://schemas.openxmlformats.org/drawingml/2006/table">
            <a:tbl>
              <a:tblPr>
                <a:solidFill>
                  <a:schemeClr val="bg1"/>
                </a:solidFill>
              </a:tblPr>
              <a:tblGrid>
                <a:gridCol w="1500611">
                  <a:extLst>
                    <a:ext uri="{9D8B030D-6E8A-4147-A177-3AD203B41FA5}">
                      <a16:colId xmlns:a16="http://schemas.microsoft.com/office/drawing/2014/main" val="1081768565"/>
                    </a:ext>
                  </a:extLst>
                </a:gridCol>
                <a:gridCol w="9587874">
                  <a:extLst>
                    <a:ext uri="{9D8B030D-6E8A-4147-A177-3AD203B41FA5}">
                      <a16:colId xmlns:a16="http://schemas.microsoft.com/office/drawing/2014/main" val="2568533411"/>
                    </a:ext>
                  </a:extLst>
                </a:gridCol>
              </a:tblGrid>
              <a:tr h="4452160">
                <a:tc>
                  <a:txBody>
                    <a:bodyPr/>
                    <a:lstStyle/>
                    <a:p>
                      <a:r>
                        <a:rPr lang="de-DE" sz="1900" b="1" cap="none" spc="0">
                          <a:solidFill>
                            <a:schemeClr val="tx1"/>
                          </a:solidFill>
                        </a:rPr>
                        <a:t>C1 CEFR</a:t>
                      </a:r>
                      <a:endParaRPr lang="de-DE" sz="19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65052" marR="116188" marT="126963" marB="126963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cap="none" spc="0">
                          <a:solidFill>
                            <a:schemeClr val="tx1"/>
                          </a:solidFill>
                        </a:rPr>
                        <a:t>University degree with English as the first language of instruction</a:t>
                      </a:r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, evidenced by: the designation of English as the language of instruction on the certificate or in the diploma supplement (please indicate this clearly in the application documents) or a certificate from the university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cap="none" spc="0">
                          <a:solidFill>
                            <a:schemeClr val="tx1"/>
                          </a:solidFill>
                        </a:rPr>
                        <a:t>University entrance qualification from an English-speaking country </a:t>
                      </a:r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/ language of instruction English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Recognized </a:t>
                      </a:r>
                      <a:r>
                        <a:rPr lang="en-US" sz="1900" b="1" cap="none" spc="0">
                          <a:solidFill>
                            <a:schemeClr val="tx1"/>
                          </a:solidFill>
                        </a:rPr>
                        <a:t>language certificates </a:t>
                      </a:r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with corresponding minimum scores: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cap="none" spc="0">
                          <a:solidFill>
                            <a:schemeClr val="tx1"/>
                          </a:solidFill>
                        </a:rPr>
                        <a:t>IELTS General </a:t>
                      </a:r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en-US" sz="1900" b="1" cap="none" spc="0">
                          <a:solidFill>
                            <a:schemeClr val="tx1"/>
                          </a:solidFill>
                        </a:rPr>
                        <a:t> Academic</a:t>
                      </a:r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 (also online): 7.0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cap="none" spc="0">
                          <a:solidFill>
                            <a:schemeClr val="tx1"/>
                          </a:solidFill>
                        </a:rPr>
                        <a:t>TOEFL internet-based (</a:t>
                      </a:r>
                      <a:r>
                        <a:rPr lang="en-US" sz="1900" b="1" cap="none" spc="0" err="1">
                          <a:solidFill>
                            <a:schemeClr val="tx1"/>
                          </a:solidFill>
                        </a:rPr>
                        <a:t>iBT</a:t>
                      </a:r>
                      <a:r>
                        <a:rPr lang="en-US" sz="1900" b="1" cap="none" spc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 or </a:t>
                      </a:r>
                      <a:r>
                        <a:rPr lang="en-US" sz="1900" b="1" cap="none" spc="0">
                          <a:solidFill>
                            <a:schemeClr val="tx1"/>
                          </a:solidFill>
                        </a:rPr>
                        <a:t>TOEFL </a:t>
                      </a:r>
                      <a:r>
                        <a:rPr lang="en-US" sz="1900" b="1" cap="none" spc="0" err="1">
                          <a:solidFill>
                            <a:schemeClr val="tx1"/>
                          </a:solidFill>
                        </a:rPr>
                        <a:t>iBT</a:t>
                      </a:r>
                      <a:r>
                        <a:rPr lang="en-US" sz="1900" b="1" cap="none" spc="0">
                          <a:solidFill>
                            <a:schemeClr val="tx1"/>
                          </a:solidFill>
                        </a:rPr>
                        <a:t> Special Home Edition:</a:t>
                      </a:r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 a total of at least 95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cap="none" spc="0">
                          <a:solidFill>
                            <a:schemeClr val="tx1"/>
                          </a:solidFill>
                        </a:rPr>
                        <a:t>Cambridge Examinations: C2 Proficiency</a:t>
                      </a:r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900" b="1" cap="none" spc="0">
                          <a:solidFill>
                            <a:schemeClr val="tx1"/>
                          </a:solidFill>
                        </a:rPr>
                        <a:t>C1 Advanced</a:t>
                      </a:r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 at least 180 in total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cap="none" spc="0" err="1">
                          <a:solidFill>
                            <a:schemeClr val="tx1"/>
                          </a:solidFill>
                        </a:rPr>
                        <a:t>UNIcert</a:t>
                      </a:r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900" b="1" cap="none" spc="0">
                          <a:solidFill>
                            <a:schemeClr val="tx1"/>
                          </a:solidFill>
                        </a:rPr>
                        <a:t>III</a:t>
                      </a:r>
                      <a:endParaRPr lang="en-US" sz="1900" cap="none" spc="0">
                        <a:solidFill>
                          <a:schemeClr val="tx1"/>
                        </a:solidFill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b="1" cap="none" spc="0">
                          <a:solidFill>
                            <a:schemeClr val="tx1"/>
                          </a:solidFill>
                        </a:rPr>
                        <a:t>PTE Academic </a:t>
                      </a:r>
                      <a:r>
                        <a:rPr lang="en-US" sz="1900" cap="none" spc="0">
                          <a:solidFill>
                            <a:schemeClr val="tx1"/>
                          </a:solidFill>
                        </a:rPr>
                        <a:t>(also online): at least 76 in total</a:t>
                      </a:r>
                    </a:p>
                  </a:txBody>
                  <a:tcPr marL="165052" marR="116188" marT="126963" marB="126963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387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599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3902D8B-D4CA-7949-09C2-C37F9FE82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de-DE" sz="4000">
                <a:solidFill>
                  <a:srgbClr val="FFFFFF"/>
                </a:solidFill>
              </a:rPr>
              <a:t>FAQs: Other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BD582C1-9966-C1E0-6B14-3D46C0BD6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1885279"/>
            <a:ext cx="11210135" cy="4776778"/>
          </a:xfrm>
        </p:spPr>
        <p:txBody>
          <a:bodyPr anchor="ctr"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2400" dirty="0"/>
              <a:t>German </a:t>
            </a:r>
            <a:r>
              <a:rPr lang="de-DE" sz="2400" dirty="0" err="1"/>
              <a:t>language</a:t>
            </a:r>
            <a:endParaRPr lang="de-DE" sz="2400" dirty="0"/>
          </a:p>
          <a:p>
            <a:pPr lvl="1"/>
            <a:r>
              <a:rPr lang="de-DE" dirty="0"/>
              <a:t>Knowledge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German </a:t>
            </a:r>
            <a:r>
              <a:rPr lang="de-DE" dirty="0" err="1"/>
              <a:t>language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required</a:t>
            </a:r>
            <a:r>
              <a:rPr lang="de-DE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 err="1"/>
              <a:t>Tuiton</a:t>
            </a:r>
            <a:r>
              <a:rPr lang="de-DE" sz="2400" dirty="0"/>
              <a:t> </a:t>
            </a:r>
            <a:r>
              <a:rPr lang="de-DE" sz="2400" dirty="0" err="1"/>
              <a:t>fees</a:t>
            </a:r>
            <a:endParaRPr lang="de-DE" sz="2400" dirty="0"/>
          </a:p>
          <a:p>
            <a:pPr lvl="1"/>
            <a:r>
              <a:rPr lang="de-DE" dirty="0"/>
              <a:t>None. The administrative </a:t>
            </a:r>
            <a:r>
              <a:rPr lang="de-DE" dirty="0" err="1"/>
              <a:t>fee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300€ per </a:t>
            </a:r>
            <a:r>
              <a:rPr lang="de-DE" dirty="0" err="1"/>
              <a:t>semester</a:t>
            </a:r>
            <a:r>
              <a:rPr lang="de-DE" dirty="0"/>
              <a:t> and </a:t>
            </a:r>
            <a:r>
              <a:rPr lang="de-DE" dirty="0" err="1"/>
              <a:t>includes</a:t>
            </a:r>
            <a:r>
              <a:rPr lang="de-DE" dirty="0"/>
              <a:t> a ticket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transport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sz="2400" dirty="0" err="1"/>
              <a:t>Application</a:t>
            </a:r>
            <a:r>
              <a:rPr lang="de-DE" sz="2400" dirty="0"/>
              <a:t> </a:t>
            </a:r>
            <a:r>
              <a:rPr lang="de-DE" sz="2400" dirty="0" err="1"/>
              <a:t>into</a:t>
            </a:r>
            <a:r>
              <a:rPr lang="de-DE" sz="2400" dirty="0"/>
              <a:t> a </a:t>
            </a:r>
            <a:r>
              <a:rPr lang="de-DE" sz="2400" dirty="0" err="1"/>
              <a:t>higher</a:t>
            </a:r>
            <a:r>
              <a:rPr lang="de-DE" sz="2400" dirty="0"/>
              <a:t> </a:t>
            </a:r>
            <a:r>
              <a:rPr lang="de-DE" sz="2400" dirty="0" err="1"/>
              <a:t>semester</a:t>
            </a:r>
            <a:r>
              <a:rPr lang="de-DE" sz="2400" dirty="0"/>
              <a:t>…</a:t>
            </a:r>
          </a:p>
          <a:p>
            <a:pPr lvl="1"/>
            <a:r>
              <a:rPr lang="de-DE" dirty="0"/>
              <a:t>Possible. 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regulations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match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courses</a:t>
            </a:r>
            <a:r>
              <a:rPr lang="de-DE" dirty="0"/>
              <a:t>,</a:t>
            </a:r>
          </a:p>
          <a:p>
            <a:pPr lvl="1"/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require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a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semester</a:t>
            </a:r>
            <a:r>
              <a:rPr lang="de-DE" dirty="0"/>
              <a:t> and do not </a:t>
            </a:r>
            <a:r>
              <a:rPr lang="de-DE" dirty="0" err="1"/>
              <a:t>fulfill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,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treated</a:t>
            </a:r>
            <a:r>
              <a:rPr lang="de-DE" dirty="0"/>
              <a:t> like an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1st </a:t>
            </a:r>
            <a:r>
              <a:rPr lang="de-DE" dirty="0" err="1"/>
              <a:t>semester</a:t>
            </a:r>
            <a:r>
              <a:rPr lang="de-DE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 err="1"/>
              <a:t>Deferred</a:t>
            </a:r>
            <a:r>
              <a:rPr lang="de-DE" sz="2400" dirty="0"/>
              <a:t> </a:t>
            </a:r>
            <a:r>
              <a:rPr lang="de-DE" sz="2400" dirty="0" err="1"/>
              <a:t>enrollment</a:t>
            </a:r>
            <a:r>
              <a:rPr lang="de-DE" sz="2400" dirty="0"/>
              <a:t>, </a:t>
            </a:r>
            <a:r>
              <a:rPr lang="de-DE" sz="2400" dirty="0" err="1"/>
              <a:t>conditional</a:t>
            </a:r>
            <a:r>
              <a:rPr lang="de-DE" sz="2400" dirty="0"/>
              <a:t> </a:t>
            </a:r>
            <a:r>
              <a:rPr lang="de-DE" sz="2400" dirty="0" err="1"/>
              <a:t>admission</a:t>
            </a:r>
            <a:r>
              <a:rPr lang="de-DE" sz="2400" dirty="0"/>
              <a:t>…</a:t>
            </a:r>
          </a:p>
          <a:p>
            <a:pPr lvl="1"/>
            <a:r>
              <a:rPr lang="de-DE" dirty="0" err="1"/>
              <a:t>Deferred</a:t>
            </a:r>
            <a:r>
              <a:rPr lang="de-DE" dirty="0"/>
              <a:t> </a:t>
            </a:r>
            <a:r>
              <a:rPr lang="de-DE" dirty="0" err="1"/>
              <a:t>enrollment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possible.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apply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term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absence</a:t>
            </a:r>
            <a:r>
              <a:rPr lang="de-DE" dirty="0"/>
              <a:t> </a:t>
            </a:r>
            <a:r>
              <a:rPr lang="de-DE" dirty="0" err="1"/>
              <a:t>instead</a:t>
            </a:r>
            <a:r>
              <a:rPr lang="de-DE" dirty="0"/>
              <a:t>. </a:t>
            </a:r>
          </a:p>
          <a:p>
            <a:pPr lvl="1"/>
            <a:r>
              <a:rPr lang="de-DE" dirty="0" err="1"/>
              <a:t>Conditional</a:t>
            </a:r>
            <a:r>
              <a:rPr lang="de-DE" dirty="0"/>
              <a:t> </a:t>
            </a:r>
            <a:r>
              <a:rPr lang="de-DE" dirty="0" err="1"/>
              <a:t>admissions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applicants</a:t>
            </a:r>
            <a:r>
              <a:rPr lang="de-DE" dirty="0"/>
              <a:t>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complete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Bachelor </a:t>
            </a:r>
            <a:r>
              <a:rPr lang="de-DE" dirty="0" err="1"/>
              <a:t>degree</a:t>
            </a:r>
            <a:r>
              <a:rPr lang="de-DE" dirty="0"/>
              <a:t>. All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must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fulfilled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time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7844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0;p35"/>
          <p:cNvPicPr/>
          <p:nvPr/>
        </p:nvPicPr>
        <p:blipFill>
          <a:blip r:embed="rId2"/>
          <a:stretch/>
        </p:blipFill>
        <p:spPr>
          <a:xfrm>
            <a:off x="467833" y="-1"/>
            <a:ext cx="10494334" cy="7060019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 20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C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9" name="Google Shape;127;p17"/>
          <p:cNvPicPr/>
          <p:nvPr/>
        </p:nvPicPr>
        <p:blipFill>
          <a:blip r:embed="rId2"/>
          <a:stretch/>
        </p:blipFill>
        <p:spPr>
          <a:xfrm>
            <a:off x="2524804" y="643467"/>
            <a:ext cx="7142392" cy="55710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3013680" y="3850200"/>
            <a:ext cx="3264480" cy="55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de-DE" sz="2400" spc="-1">
                <a:solidFill>
                  <a:srgbClr val="000000"/>
                </a:solidFill>
                <a:latin typeface="Calibri"/>
                <a:ea typeface="Calibri"/>
              </a:rPr>
              <a:t>At FU you can focus on:</a:t>
            </a:r>
            <a:endParaRPr lang="de-DE" sz="2400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3581400" y="4348080"/>
            <a:ext cx="6928560" cy="159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179280" indent="-267480">
              <a:buClr>
                <a:srgbClr val="000000"/>
              </a:buClr>
              <a:buFont typeface="Calibri"/>
              <a:buChar char="•"/>
            </a:pPr>
            <a:r>
              <a:rPr lang="de-DE" sz="3000" spc="-1" dirty="0">
                <a:solidFill>
                  <a:srgbClr val="000000"/>
                </a:solidFill>
                <a:latin typeface="Calibri"/>
                <a:ea typeface="Calibri"/>
              </a:rPr>
              <a:t>Data Science in </a:t>
            </a:r>
            <a:r>
              <a:rPr lang="de-DE" sz="3000" spc="-1" dirty="0" err="1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de-DE" sz="3000" spc="-1" dirty="0">
                <a:solidFill>
                  <a:srgbClr val="000000"/>
                </a:solidFill>
                <a:latin typeface="Calibri"/>
                <a:ea typeface="Calibri"/>
              </a:rPr>
              <a:t> Life Sciences  </a:t>
            </a:r>
            <a:endParaRPr lang="de-DE" sz="3000" spc="-1" dirty="0">
              <a:solidFill>
                <a:srgbClr val="000000"/>
              </a:solidFill>
              <a:latin typeface="Calibri"/>
            </a:endParaRPr>
          </a:p>
          <a:p>
            <a:pPr marL="179280" indent="-267480">
              <a:buClr>
                <a:srgbClr val="000000"/>
              </a:buClr>
              <a:buFont typeface="Calibri"/>
              <a:buChar char="•"/>
            </a:pPr>
            <a:r>
              <a:rPr lang="de-DE" sz="3000" spc="-1" dirty="0">
                <a:solidFill>
                  <a:srgbClr val="000000"/>
                </a:solidFill>
                <a:latin typeface="Calibri"/>
                <a:ea typeface="Calibri"/>
              </a:rPr>
              <a:t>Data Science Technologies</a:t>
            </a:r>
            <a:endParaRPr lang="de-DE" sz="3000" spc="-1" dirty="0">
              <a:solidFill>
                <a:srgbClr val="000000"/>
              </a:solidFill>
              <a:latin typeface="Calibri"/>
            </a:endParaRPr>
          </a:p>
          <a:p>
            <a:pPr marL="179280" indent="-267480">
              <a:lnSpc>
                <a:spcPct val="115000"/>
              </a:lnSpc>
              <a:buClr>
                <a:srgbClr val="000000"/>
              </a:buClr>
              <a:buFont typeface="Calibri"/>
              <a:buChar char="•"/>
            </a:pPr>
            <a:r>
              <a:rPr lang="de-DE" sz="3000" spc="-1" dirty="0">
                <a:solidFill>
                  <a:srgbClr val="000000"/>
                </a:solidFill>
                <a:latin typeface="Calibri"/>
                <a:ea typeface="Calibri"/>
              </a:rPr>
              <a:t>A </a:t>
            </a:r>
            <a:r>
              <a:rPr lang="de-DE" sz="3000" spc="-1" dirty="0" err="1">
                <a:solidFill>
                  <a:srgbClr val="000000"/>
                </a:solidFill>
                <a:latin typeface="Calibri"/>
                <a:ea typeface="Calibri"/>
              </a:rPr>
              <a:t>bit</a:t>
            </a:r>
            <a:r>
              <a:rPr lang="de-DE" sz="3000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de-DE" sz="3000" spc="-1" dirty="0" err="1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de-DE" sz="3000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de-DE" sz="3000" spc="-1" dirty="0" err="1">
                <a:solidFill>
                  <a:srgbClr val="000000"/>
                </a:solidFill>
                <a:latin typeface="Calibri"/>
                <a:ea typeface="Calibri"/>
              </a:rPr>
              <a:t>anything</a:t>
            </a:r>
            <a:r>
              <a:rPr lang="de-DE" sz="3000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de-DE" sz="3000" spc="-1" dirty="0" err="1">
                <a:solidFill>
                  <a:srgbClr val="000000"/>
                </a:solidFill>
                <a:latin typeface="Calibri"/>
                <a:ea typeface="Calibri"/>
              </a:rPr>
              <a:t>you</a:t>
            </a:r>
            <a:r>
              <a:rPr lang="de-DE" sz="3000" spc="-1" dirty="0">
                <a:solidFill>
                  <a:srgbClr val="000000"/>
                </a:solidFill>
                <a:latin typeface="Calibri"/>
                <a:ea typeface="Calibri"/>
              </a:rPr>
              <a:t> like</a:t>
            </a:r>
            <a:endParaRPr lang="de-DE" sz="3000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2" name="Google Shape;134;p18" descr="https://upload.wikimedia.org/wikipedia/de/thumb/7/71/Fub-logo.svg/1280px-Fub-logo.svg.png"/>
          <p:cNvPicPr/>
          <p:nvPr/>
        </p:nvPicPr>
        <p:blipFill>
          <a:blip r:embed="rId2"/>
          <a:stretch/>
        </p:blipFill>
        <p:spPr>
          <a:xfrm>
            <a:off x="6375720" y="2084040"/>
            <a:ext cx="3898440" cy="1031400"/>
          </a:xfrm>
          <a:prstGeom prst="rect">
            <a:avLst/>
          </a:prstGeom>
          <a:ln w="0">
            <a:noFill/>
          </a:ln>
        </p:spPr>
      </p:pic>
      <p:pic>
        <p:nvPicPr>
          <p:cNvPr id="203" name="Google Shape;135;p18"/>
          <p:cNvPicPr/>
          <p:nvPr/>
        </p:nvPicPr>
        <p:blipFill>
          <a:blip r:embed="rId3"/>
          <a:stretch/>
        </p:blipFill>
        <p:spPr>
          <a:xfrm>
            <a:off x="1756560" y="1526040"/>
            <a:ext cx="3843720" cy="2284920"/>
          </a:xfrm>
          <a:prstGeom prst="rect">
            <a:avLst/>
          </a:prstGeom>
          <a:ln w="0">
            <a:noFill/>
          </a:ln>
        </p:spPr>
      </p:pic>
      <p:sp>
        <p:nvSpPr>
          <p:cNvPr id="204" name="CustomShape 3"/>
          <p:cNvSpPr/>
          <p:nvPr/>
        </p:nvSpPr>
        <p:spPr>
          <a:xfrm>
            <a:off x="5698560" y="2220840"/>
            <a:ext cx="651240" cy="74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>
              <a:tabLst>
                <a:tab pos="0" algn="l"/>
              </a:tabLst>
            </a:pPr>
            <a:r>
              <a:rPr lang="de-DE" sz="3600" spc="-1">
                <a:solidFill>
                  <a:srgbClr val="000000"/>
                </a:solidFill>
                <a:latin typeface="Calibri"/>
                <a:ea typeface="Calibri"/>
              </a:rPr>
              <a:t>@</a:t>
            </a:r>
            <a:endParaRPr lang="de-DE" sz="3600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2" name="Rectangle 21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CustomShape 1"/>
          <p:cNvSpPr/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sz="4000" kern="1200" spc="-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Aim of the Master Program</a:t>
            </a:r>
          </a:p>
        </p:txBody>
      </p:sp>
      <p:sp>
        <p:nvSpPr>
          <p:cNvPr id="207" name="CustomShape 2"/>
          <p:cNvSpPr/>
          <p:nvPr/>
        </p:nvSpPr>
        <p:spPr>
          <a:xfrm>
            <a:off x="1371599" y="2318197"/>
            <a:ext cx="9724031" cy="36833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457200" indent="-228600">
              <a:lnSpc>
                <a:spcPct val="90000"/>
              </a:lnSpc>
              <a:spcBef>
                <a:spcPts val="1851"/>
              </a:spcBef>
              <a:spcAft>
                <a:spcPts val="85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spc="-1" dirty="0"/>
              <a:t>Graduates are familiar with the </a:t>
            </a:r>
            <a:r>
              <a:rPr lang="en-US" sz="2400" b="1" spc="-1" dirty="0"/>
              <a:t>essential methods </a:t>
            </a:r>
            <a:r>
              <a:rPr lang="en-US" sz="2400" spc="-1" dirty="0"/>
              <a:t>of modern data science and the associated </a:t>
            </a:r>
            <a:r>
              <a:rPr lang="en-US" sz="2400" b="1" spc="-1" dirty="0"/>
              <a:t>mathematical</a:t>
            </a:r>
            <a:r>
              <a:rPr lang="en-US" sz="2400" spc="-1" dirty="0"/>
              <a:t>, </a:t>
            </a:r>
            <a:r>
              <a:rPr lang="en-US" sz="2400" b="1" spc="-1" dirty="0"/>
              <a:t>computer-science</a:t>
            </a:r>
            <a:r>
              <a:rPr lang="en-US" sz="2400" spc="-1" dirty="0"/>
              <a:t> and </a:t>
            </a:r>
            <a:r>
              <a:rPr lang="en-US" sz="2400" b="1" spc="-1" dirty="0"/>
              <a:t>subject-specific</a:t>
            </a:r>
            <a:r>
              <a:rPr lang="en-US" sz="2400" spc="-1" dirty="0"/>
              <a:t> fundamentals. </a:t>
            </a:r>
          </a:p>
          <a:p>
            <a:pPr marL="457200" indent="-228600"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spc="-1" dirty="0"/>
              <a:t>They are able to </a:t>
            </a:r>
            <a:r>
              <a:rPr lang="en-US" sz="2400" b="1" spc="-1" dirty="0" err="1"/>
              <a:t>analyse</a:t>
            </a:r>
            <a:r>
              <a:rPr lang="en-US" sz="2400" b="1" spc="-1" dirty="0"/>
              <a:t> data</a:t>
            </a:r>
            <a:r>
              <a:rPr lang="en-US" sz="2400" spc="-1" dirty="0"/>
              <a:t> analytical problems independently, to compare different </a:t>
            </a:r>
            <a:r>
              <a:rPr lang="en-US" sz="2400" b="1" spc="-1" dirty="0"/>
              <a:t>methodological approaches</a:t>
            </a:r>
            <a:r>
              <a:rPr lang="en-US" sz="2400" spc="-1" dirty="0"/>
              <a:t> and to assess their </a:t>
            </a:r>
            <a:r>
              <a:rPr lang="en-US" sz="2400" b="1" spc="-1" dirty="0"/>
              <a:t>advantages</a:t>
            </a:r>
            <a:r>
              <a:rPr lang="en-US" sz="2400" spc="-1" dirty="0"/>
              <a:t> and disadvantages. </a:t>
            </a:r>
          </a:p>
          <a:p>
            <a:pPr marL="457200" indent="-228600"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spc="-1" dirty="0"/>
              <a:t>Graduates will be able to </a:t>
            </a:r>
            <a:r>
              <a:rPr lang="en-US" sz="2400" b="1" spc="-1" dirty="0" err="1"/>
              <a:t>formalise</a:t>
            </a:r>
            <a:r>
              <a:rPr lang="en-US" sz="2400" spc="-1" dirty="0"/>
              <a:t> newly emerging data analysis problems mathematically, </a:t>
            </a:r>
            <a:r>
              <a:rPr lang="en-US" sz="2400" b="1" spc="-1" dirty="0"/>
              <a:t>develop </a:t>
            </a:r>
            <a:r>
              <a:rPr lang="en-US" sz="2400" spc="-1" dirty="0"/>
              <a:t>methods to solve them, </a:t>
            </a:r>
            <a:r>
              <a:rPr lang="en-US" sz="2400" b="1" spc="-1" dirty="0"/>
              <a:t>implement</a:t>
            </a:r>
            <a:r>
              <a:rPr lang="en-US" sz="2400" spc="-1" dirty="0"/>
              <a:t> them in an application-oriented manner and </a:t>
            </a:r>
            <a:r>
              <a:rPr lang="en-US" sz="2400" b="1" spc="-1" dirty="0"/>
              <a:t>interpret</a:t>
            </a:r>
            <a:r>
              <a:rPr lang="en-US" sz="2400" spc="-1" dirty="0"/>
              <a:t> them appropriately.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1781040" y="1361160"/>
            <a:ext cx="2020680" cy="501480"/>
          </a:xfrm>
          <a:prstGeom prst="rect">
            <a:avLst/>
          </a:prstGeom>
          <a:solidFill>
            <a:schemeClr val="lt2"/>
          </a:solidFill>
          <a:ln w="9360">
            <a:solidFill>
              <a:srgbClr val="44546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tabLst>
                <a:tab pos="0" algn="l"/>
              </a:tabLst>
            </a:pPr>
            <a:r>
              <a:rPr lang="de-DE" sz="1400" spc="-1">
                <a:solidFill>
                  <a:srgbClr val="000000"/>
                </a:solidFill>
                <a:latin typeface="Calibri"/>
                <a:ea typeface="Calibri"/>
              </a:rPr>
              <a:t>Semester 1</a:t>
            </a:r>
            <a:endParaRPr lang="de-DE" sz="1400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3944640" y="1361160"/>
            <a:ext cx="2020680" cy="501480"/>
          </a:xfrm>
          <a:prstGeom prst="rect">
            <a:avLst/>
          </a:prstGeom>
          <a:solidFill>
            <a:schemeClr val="lt2"/>
          </a:solidFill>
          <a:ln w="9360">
            <a:solidFill>
              <a:srgbClr val="44546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tabLst>
                <a:tab pos="0" algn="l"/>
              </a:tabLst>
            </a:pPr>
            <a:r>
              <a:rPr lang="de-DE" sz="1400" spc="-1">
                <a:solidFill>
                  <a:srgbClr val="000000"/>
                </a:solidFill>
                <a:latin typeface="Calibri"/>
                <a:ea typeface="Calibri"/>
              </a:rPr>
              <a:t>Semester 2</a:t>
            </a:r>
            <a:endParaRPr lang="de-DE" sz="1400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CustomShape 3"/>
          <p:cNvSpPr/>
          <p:nvPr/>
        </p:nvSpPr>
        <p:spPr>
          <a:xfrm>
            <a:off x="6108600" y="1361160"/>
            <a:ext cx="2020680" cy="501480"/>
          </a:xfrm>
          <a:prstGeom prst="rect">
            <a:avLst/>
          </a:prstGeom>
          <a:solidFill>
            <a:schemeClr val="lt2"/>
          </a:solidFill>
          <a:ln w="9360">
            <a:solidFill>
              <a:srgbClr val="44546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tabLst>
                <a:tab pos="0" algn="l"/>
              </a:tabLst>
            </a:pPr>
            <a:r>
              <a:rPr lang="de-DE" sz="1400" spc="-1">
                <a:solidFill>
                  <a:srgbClr val="000000"/>
                </a:solidFill>
                <a:latin typeface="Calibri"/>
                <a:ea typeface="Calibri"/>
              </a:rPr>
              <a:t>Semester 3</a:t>
            </a:r>
            <a:endParaRPr lang="de-DE" sz="1400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CustomShape 4"/>
          <p:cNvSpPr/>
          <p:nvPr/>
        </p:nvSpPr>
        <p:spPr>
          <a:xfrm>
            <a:off x="8272200" y="1361160"/>
            <a:ext cx="2020680" cy="501480"/>
          </a:xfrm>
          <a:prstGeom prst="rect">
            <a:avLst/>
          </a:prstGeom>
          <a:solidFill>
            <a:schemeClr val="lt2"/>
          </a:solidFill>
          <a:ln w="9360">
            <a:solidFill>
              <a:srgbClr val="44546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tabLst>
                <a:tab pos="0" algn="l"/>
              </a:tabLst>
            </a:pPr>
            <a:r>
              <a:rPr lang="de-DE" sz="1400" spc="-1">
                <a:solidFill>
                  <a:srgbClr val="000000"/>
                </a:solidFill>
                <a:latin typeface="Calibri"/>
                <a:ea typeface="Calibri"/>
              </a:rPr>
              <a:t>Semester 4</a:t>
            </a:r>
            <a:endParaRPr lang="de-DE" sz="1400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CustomShape 5"/>
          <p:cNvSpPr/>
          <p:nvPr/>
        </p:nvSpPr>
        <p:spPr>
          <a:xfrm>
            <a:off x="1781040" y="2112840"/>
            <a:ext cx="2020680" cy="1167480"/>
          </a:xfrm>
          <a:prstGeom prst="rect">
            <a:avLst/>
          </a:prstGeom>
          <a:solidFill>
            <a:srgbClr val="A4C2F4"/>
          </a:solidFill>
          <a:ln w="9360">
            <a:solidFill>
              <a:srgbClr val="44546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tabLst>
                <a:tab pos="0" algn="l"/>
              </a:tabLst>
            </a:pPr>
            <a:r>
              <a:rPr lang="de-DE" sz="1200" spc="-1">
                <a:solidFill>
                  <a:srgbClr val="000000"/>
                </a:solidFill>
                <a:latin typeface="Calibri"/>
                <a:ea typeface="Calibri"/>
              </a:rPr>
              <a:t>Foundation Courses</a:t>
            </a:r>
            <a:br>
              <a:rPr/>
            </a:br>
            <a:r>
              <a:rPr lang="de-DE" sz="1200" spc="-1">
                <a:solidFill>
                  <a:srgbClr val="000000"/>
                </a:solidFill>
                <a:latin typeface="Calibri"/>
                <a:ea typeface="Calibri"/>
              </a:rPr>
              <a:t>(Statistics, Programming, Machine Learning)</a:t>
            </a:r>
            <a:endParaRPr lang="de-DE" sz="1200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CustomShape 6"/>
          <p:cNvSpPr/>
          <p:nvPr/>
        </p:nvSpPr>
        <p:spPr>
          <a:xfrm>
            <a:off x="1781040" y="3444840"/>
            <a:ext cx="2020680" cy="501480"/>
          </a:xfrm>
          <a:prstGeom prst="rect">
            <a:avLst/>
          </a:prstGeom>
          <a:solidFill>
            <a:srgbClr val="A4C2F4"/>
          </a:solidFill>
          <a:ln w="9360">
            <a:solidFill>
              <a:srgbClr val="44546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tabLst>
                <a:tab pos="0" algn="l"/>
              </a:tabLst>
            </a:pPr>
            <a:r>
              <a:rPr lang="de-DE" sz="1200" spc="-1">
                <a:solidFill>
                  <a:srgbClr val="000000"/>
                </a:solidFill>
                <a:latin typeface="Calibri"/>
                <a:ea typeface="Calibri"/>
              </a:rPr>
              <a:t>Introduction to Focus Areas</a:t>
            </a:r>
            <a:endParaRPr lang="de-DE" sz="1200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CustomShape 7"/>
          <p:cNvSpPr/>
          <p:nvPr/>
        </p:nvSpPr>
        <p:spPr>
          <a:xfrm>
            <a:off x="3944640" y="2112840"/>
            <a:ext cx="2020680" cy="501480"/>
          </a:xfrm>
          <a:prstGeom prst="rect">
            <a:avLst/>
          </a:prstGeom>
          <a:solidFill>
            <a:srgbClr val="B6D7A8"/>
          </a:solidFill>
          <a:ln w="9360">
            <a:solidFill>
              <a:srgbClr val="44546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tabLst>
                <a:tab pos="0" algn="l"/>
              </a:tabLst>
            </a:pPr>
            <a:r>
              <a:rPr lang="de-DE" sz="1200" spc="-1">
                <a:solidFill>
                  <a:srgbClr val="000000"/>
                </a:solidFill>
                <a:latin typeface="Calibri"/>
                <a:ea typeface="Calibri"/>
              </a:rPr>
              <a:t>Courses from Focus Area</a:t>
            </a:r>
            <a:endParaRPr lang="de-DE" sz="1200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CustomShape 8"/>
          <p:cNvSpPr/>
          <p:nvPr/>
        </p:nvSpPr>
        <p:spPr>
          <a:xfrm>
            <a:off x="6108600" y="2778840"/>
            <a:ext cx="2020680" cy="501480"/>
          </a:xfrm>
          <a:prstGeom prst="rect">
            <a:avLst/>
          </a:prstGeom>
          <a:solidFill>
            <a:srgbClr val="76A5AF"/>
          </a:solidFill>
          <a:ln w="9360">
            <a:solidFill>
              <a:srgbClr val="44546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tabLst>
                <a:tab pos="0" algn="l"/>
              </a:tabLst>
            </a:pPr>
            <a:r>
              <a:rPr lang="de-DE" sz="1200" spc="-1">
                <a:solidFill>
                  <a:srgbClr val="000000"/>
                </a:solidFill>
                <a:latin typeface="Calibri"/>
                <a:ea typeface="Calibri"/>
              </a:rPr>
              <a:t>Courses NOT from FocusArea</a:t>
            </a:r>
            <a:endParaRPr lang="de-DE" sz="1200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9" name="CustomShape 9"/>
          <p:cNvSpPr/>
          <p:nvPr/>
        </p:nvSpPr>
        <p:spPr>
          <a:xfrm>
            <a:off x="6108600" y="3444840"/>
            <a:ext cx="2020680" cy="501480"/>
          </a:xfrm>
          <a:prstGeom prst="rect">
            <a:avLst/>
          </a:prstGeom>
          <a:solidFill>
            <a:srgbClr val="76A5AF"/>
          </a:solidFill>
          <a:ln w="9360">
            <a:solidFill>
              <a:srgbClr val="44546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tabLst>
                <a:tab pos="0" algn="l"/>
              </a:tabLst>
            </a:pPr>
            <a:r>
              <a:rPr lang="de-DE" sz="1200" spc="-1">
                <a:solidFill>
                  <a:srgbClr val="000000"/>
                </a:solidFill>
                <a:latin typeface="Calibri"/>
                <a:ea typeface="Calibri"/>
              </a:rPr>
              <a:t>Ethical Foundations</a:t>
            </a:r>
            <a:endParaRPr lang="de-DE" sz="1200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0" name="CustomShape 10"/>
          <p:cNvSpPr/>
          <p:nvPr/>
        </p:nvSpPr>
        <p:spPr>
          <a:xfrm>
            <a:off x="8272200" y="2112840"/>
            <a:ext cx="2020680" cy="501480"/>
          </a:xfrm>
          <a:prstGeom prst="rect">
            <a:avLst/>
          </a:prstGeom>
          <a:solidFill>
            <a:schemeClr val="accent4"/>
          </a:solidFill>
          <a:ln w="9360">
            <a:solidFill>
              <a:srgbClr val="44546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tabLst>
                <a:tab pos="0" algn="l"/>
              </a:tabLst>
            </a:pPr>
            <a:r>
              <a:rPr lang="de-DE" sz="1200" spc="-1">
                <a:solidFill>
                  <a:srgbClr val="000000"/>
                </a:solidFill>
                <a:latin typeface="Calibri"/>
                <a:ea typeface="Calibri"/>
              </a:rPr>
              <a:t>Master Thesis </a:t>
            </a:r>
            <a:br>
              <a:rPr/>
            </a:br>
            <a:r>
              <a:rPr lang="de-DE" sz="1200" spc="-1">
                <a:solidFill>
                  <a:srgbClr val="000000"/>
                </a:solidFill>
                <a:latin typeface="Calibri"/>
                <a:ea typeface="Calibri"/>
              </a:rPr>
              <a:t>with Colloquium</a:t>
            </a:r>
            <a:endParaRPr lang="de-DE" sz="1200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CustomShape 11"/>
          <p:cNvSpPr/>
          <p:nvPr/>
        </p:nvSpPr>
        <p:spPr>
          <a:xfrm>
            <a:off x="1781040" y="5201280"/>
            <a:ext cx="2020680" cy="477720"/>
          </a:xfrm>
          <a:prstGeom prst="rect">
            <a:avLst/>
          </a:prstGeom>
          <a:solidFill>
            <a:srgbClr val="A4C2F4"/>
          </a:solidFill>
          <a:ln w="12600">
            <a:solidFill>
              <a:srgbClr val="AC5B2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de-DE" spc="-1">
                <a:solidFill>
                  <a:srgbClr val="FFFFFF"/>
                </a:solidFill>
                <a:latin typeface="Calibri"/>
                <a:ea typeface="Calibri"/>
              </a:rPr>
              <a:t>Synchronization</a:t>
            </a:r>
            <a:endParaRPr lang="de-D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CustomShape 12"/>
          <p:cNvSpPr/>
          <p:nvPr/>
        </p:nvSpPr>
        <p:spPr>
          <a:xfrm>
            <a:off x="3943200" y="5201280"/>
            <a:ext cx="4186080" cy="477720"/>
          </a:xfrm>
          <a:prstGeom prst="rect">
            <a:avLst/>
          </a:prstGeom>
          <a:solidFill>
            <a:schemeClr val="accent6"/>
          </a:solidFill>
          <a:ln w="12600">
            <a:solidFill>
              <a:srgbClr val="517E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de-DE" spc="-1">
                <a:solidFill>
                  <a:srgbClr val="FFFFFF"/>
                </a:solidFill>
                <a:latin typeface="Calibri"/>
                <a:ea typeface="Calibri"/>
              </a:rPr>
              <a:t>Focus Area</a:t>
            </a:r>
            <a:endParaRPr lang="de-D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3" name="CustomShape 13"/>
          <p:cNvSpPr/>
          <p:nvPr/>
        </p:nvSpPr>
        <p:spPr>
          <a:xfrm>
            <a:off x="8247000" y="5201280"/>
            <a:ext cx="2123640" cy="477720"/>
          </a:xfrm>
          <a:prstGeom prst="rect">
            <a:avLst/>
          </a:prstGeom>
          <a:solidFill>
            <a:schemeClr val="accent4"/>
          </a:solidFill>
          <a:ln w="12600">
            <a:solidFill>
              <a:srgbClr val="BA8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de-DE" spc="-1">
                <a:solidFill>
                  <a:srgbClr val="FFFFFF"/>
                </a:solidFill>
                <a:latin typeface="Calibri"/>
                <a:ea typeface="Calibri"/>
              </a:rPr>
              <a:t>Thesis</a:t>
            </a:r>
            <a:endParaRPr lang="de-D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CustomShape 15"/>
          <p:cNvSpPr/>
          <p:nvPr/>
        </p:nvSpPr>
        <p:spPr>
          <a:xfrm>
            <a:off x="6108600" y="4110480"/>
            <a:ext cx="2020680" cy="501480"/>
          </a:xfrm>
          <a:prstGeom prst="rect">
            <a:avLst/>
          </a:prstGeom>
          <a:solidFill>
            <a:srgbClr val="76A5AF"/>
          </a:solidFill>
          <a:ln w="9360">
            <a:solidFill>
              <a:srgbClr val="44546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>
              <a:tabLst>
                <a:tab pos="0" algn="l"/>
              </a:tabLst>
            </a:pPr>
            <a:r>
              <a:rPr lang="de-DE" sz="1200" spc="-1" dirty="0">
                <a:solidFill>
                  <a:srgbClr val="000000"/>
                </a:solidFill>
                <a:latin typeface="Calibri"/>
                <a:ea typeface="Calibri"/>
              </a:rPr>
              <a:t>Research </a:t>
            </a:r>
            <a:r>
              <a:rPr lang="de-DE" sz="1200" spc="-1" dirty="0" err="1">
                <a:solidFill>
                  <a:srgbClr val="000000"/>
                </a:solidFill>
                <a:latin typeface="Calibri"/>
                <a:ea typeface="Calibri"/>
              </a:rPr>
              <a:t>Internship</a:t>
            </a:r>
            <a:r>
              <a:rPr lang="de-DE" sz="1200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br>
              <a:rPr dirty="0"/>
            </a:br>
            <a:r>
              <a:rPr lang="de-DE" sz="1200" spc="-1" dirty="0">
                <a:solidFill>
                  <a:srgbClr val="000000"/>
                </a:solidFill>
                <a:latin typeface="Calibri"/>
                <a:ea typeface="Calibri"/>
              </a:rPr>
              <a:t>(DSLF)  OR</a:t>
            </a:r>
            <a:br>
              <a:rPr dirty="0"/>
            </a:br>
            <a:r>
              <a:rPr lang="de-DE" sz="1200" spc="-1" dirty="0">
                <a:solidFill>
                  <a:srgbClr val="000000"/>
                </a:solidFill>
                <a:latin typeface="Calibri"/>
                <a:ea typeface="Calibri"/>
              </a:rPr>
              <a:t>Software Project (DST)</a:t>
            </a:r>
            <a:endParaRPr lang="de-DE" sz="1200" spc="-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6" name="CustomShape 16"/>
          <p:cNvSpPr/>
          <p:nvPr/>
        </p:nvSpPr>
        <p:spPr>
          <a:xfrm>
            <a:off x="1643520" y="-83520"/>
            <a:ext cx="7885440" cy="13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de-DE" sz="4400" spc="-1">
                <a:solidFill>
                  <a:srgbClr val="000000"/>
                </a:solidFill>
                <a:latin typeface="Calibri"/>
                <a:ea typeface="Calibri"/>
              </a:rPr>
              <a:t>Recommended Schedule</a:t>
            </a:r>
            <a:endParaRPr lang="de-DE" sz="4400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4" name="Rectangle 24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CustomShape 1"/>
          <p:cNvSpPr/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</a:tabLst>
            </a:pPr>
            <a:r>
              <a:rPr lang="en-US" sz="4000" b="1" kern="1200" spc="-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Important note</a:t>
            </a:r>
            <a:endParaRPr lang="en-US" sz="4000" kern="1200" spc="-1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1371599" y="2318197"/>
            <a:ext cx="9724031" cy="36833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400" spc="-1" dirty="0"/>
              <a:t>Most study </a:t>
            </a:r>
            <a:r>
              <a:rPr lang="en-US" sz="2400" spc="-1" dirty="0" err="1"/>
              <a:t>programmes</a:t>
            </a:r>
            <a:r>
              <a:rPr lang="en-US" sz="2400" spc="-1" dirty="0"/>
              <a:t> in Germany (such as DS @ FU) are free of charge. The main difference to tuition-based </a:t>
            </a:r>
            <a:r>
              <a:rPr lang="en-US" sz="2400" spc="-1" dirty="0" err="1"/>
              <a:t>programmes</a:t>
            </a:r>
            <a:r>
              <a:rPr lang="en-US" sz="2400" spc="-1" dirty="0"/>
              <a:t> is that </a:t>
            </a:r>
            <a:r>
              <a:rPr lang="en-US" sz="2400" b="1" spc="-1" dirty="0"/>
              <a:t>you</a:t>
            </a:r>
            <a:r>
              <a:rPr lang="en-US" sz="2400" spc="-1" dirty="0"/>
              <a:t> (as the student) </a:t>
            </a:r>
            <a:r>
              <a:rPr lang="en-US" sz="2400" b="1" spc="-1" dirty="0"/>
              <a:t>are responsible for your progress</a:t>
            </a:r>
            <a:r>
              <a:rPr lang="en-US" sz="2400" spc="-1" dirty="0"/>
              <a:t>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US" sz="2400" spc="-1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400" spc="-1" dirty="0"/>
              <a:t>Everyone is happy to provide support when asked, but no one is monitoring you.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F46E01-BCF7-406C-A5B0-E7C2040D0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Application &amp; Admission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66285C-EBD4-44F6-81E5-0EE07EF2A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682" y="4870824"/>
            <a:ext cx="10005951" cy="1458258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441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DB390B-F799-D866-80FC-62FB1BF20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&amp; </a:t>
            </a:r>
            <a:r>
              <a:rPr lang="de-DE" dirty="0" err="1"/>
              <a:t>Admissions</a:t>
            </a:r>
            <a:r>
              <a:rPr lang="de-DE" dirty="0"/>
              <a:t> Timeline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8BA638-4EEA-95AA-1DE4-068D1D48E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April 15 – May 31: Submission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June 1 – June 21: 1st </a:t>
            </a:r>
            <a:r>
              <a:rPr lang="de-DE" dirty="0" err="1"/>
              <a:t>assessment</a:t>
            </a:r>
            <a:r>
              <a:rPr lang="de-DE" dirty="0"/>
              <a:t> (formal </a:t>
            </a:r>
            <a:r>
              <a:rPr lang="de-DE" dirty="0" err="1"/>
              <a:t>aspects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/>
              <a:t>June 22 – </a:t>
            </a:r>
            <a:r>
              <a:rPr lang="de-DE" dirty="0" err="1"/>
              <a:t>July</a:t>
            </a:r>
            <a:r>
              <a:rPr lang="de-DE" dirty="0"/>
              <a:t> 20: 2nd </a:t>
            </a:r>
            <a:r>
              <a:rPr lang="de-DE" dirty="0" err="1"/>
              <a:t>assessment</a:t>
            </a:r>
            <a:r>
              <a:rPr lang="de-DE" dirty="0"/>
              <a:t> (fit &amp; </a:t>
            </a:r>
            <a:r>
              <a:rPr lang="de-DE" dirty="0" err="1"/>
              <a:t>ranking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 err="1"/>
              <a:t>July</a:t>
            </a:r>
            <a:r>
              <a:rPr lang="de-DE" dirty="0"/>
              <a:t> 20 – </a:t>
            </a:r>
            <a:r>
              <a:rPr lang="de-DE" dirty="0" err="1"/>
              <a:t>July</a:t>
            </a:r>
            <a:r>
              <a:rPr lang="de-DE" dirty="0"/>
              <a:t> 31: </a:t>
            </a:r>
            <a:r>
              <a:rPr lang="de-DE" dirty="0" err="1"/>
              <a:t>selection</a:t>
            </a:r>
            <a:r>
              <a:rPr lang="de-DE" dirty="0"/>
              <a:t> &amp; </a:t>
            </a:r>
            <a:r>
              <a:rPr lang="de-DE" dirty="0" err="1"/>
              <a:t>information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August &amp; September: </a:t>
            </a:r>
            <a:r>
              <a:rPr lang="de-DE" dirty="0" err="1"/>
              <a:t>Enrollment</a:t>
            </a:r>
            <a:endParaRPr lang="de-DE" dirty="0"/>
          </a:p>
          <a:p>
            <a:pPr marL="0" indent="0">
              <a:buNone/>
            </a:pPr>
            <a:r>
              <a:rPr lang="de-DE" dirty="0" err="1"/>
              <a:t>October</a:t>
            </a:r>
            <a:r>
              <a:rPr lang="de-DE" dirty="0"/>
              <a:t> 1: Term </a:t>
            </a:r>
            <a:r>
              <a:rPr lang="de-DE" dirty="0" err="1"/>
              <a:t>start</a:t>
            </a:r>
            <a:endParaRPr lang="de-DE" dirty="0"/>
          </a:p>
          <a:p>
            <a:pPr marL="0" indent="0">
              <a:buNone/>
            </a:pPr>
            <a:r>
              <a:rPr lang="de-DE" dirty="0" err="1"/>
              <a:t>October</a:t>
            </a:r>
            <a:r>
              <a:rPr lang="de-DE" dirty="0"/>
              <a:t> 13: </a:t>
            </a:r>
            <a:r>
              <a:rPr lang="de-DE" dirty="0" err="1"/>
              <a:t>Lecture</a:t>
            </a:r>
            <a:r>
              <a:rPr lang="de-DE" dirty="0"/>
              <a:t> </a:t>
            </a:r>
            <a:r>
              <a:rPr lang="de-DE" dirty="0" err="1"/>
              <a:t>start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AD3E1E8-4732-4BFB-AAE0-9908B10260FA}"/>
              </a:ext>
            </a:extLst>
          </p:cNvPr>
          <p:cNvSpPr txBox="1"/>
          <p:nvPr/>
        </p:nvSpPr>
        <p:spPr>
          <a:xfrm rot="20383909">
            <a:off x="7336920" y="4429726"/>
            <a:ext cx="2944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>
                <a:solidFill>
                  <a:srgbClr val="FF0000"/>
                </a:solidFill>
              </a:rPr>
              <a:t>Notice</a:t>
            </a:r>
            <a:r>
              <a:rPr lang="de-DE" sz="2400" dirty="0">
                <a:solidFill>
                  <a:srgbClr val="FF0000"/>
                </a:solidFill>
              </a:rPr>
              <a:t>: The </a:t>
            </a:r>
            <a:r>
              <a:rPr lang="de-DE" sz="2400" dirty="0" err="1">
                <a:solidFill>
                  <a:srgbClr val="FF0000"/>
                </a:solidFill>
              </a:rPr>
              <a:t>timeline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can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 err="1">
                <a:solidFill>
                  <a:srgbClr val="FF0000"/>
                </a:solidFill>
              </a:rPr>
              <a:t>change</a:t>
            </a:r>
            <a:r>
              <a:rPr lang="de-DE" sz="24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18261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1246</Words>
  <Application>Microsoft Office PowerPoint</Application>
  <PresentationFormat>Breitbild</PresentationFormat>
  <Paragraphs>204</Paragraphs>
  <Slides>23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Office</vt:lpstr>
      <vt:lpstr>MSc Data Science</vt:lpstr>
      <vt:lpstr>Agenda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Application &amp; Admission</vt:lpstr>
      <vt:lpstr>Application &amp; Admissions Timeline</vt:lpstr>
      <vt:lpstr>Admission Quotas: </vt:lpstr>
      <vt:lpstr>Requirements &amp;  Selection Criteria</vt:lpstr>
      <vt:lpstr>Admission Requirements</vt:lpstr>
      <vt:lpstr>Admission: selection criteria</vt:lpstr>
      <vt:lpstr>Selection criteria: Academic Performance</vt:lpstr>
      <vt:lpstr>Selection criteria: academic background</vt:lpstr>
      <vt:lpstr>Selection criteria: other qualifications</vt:lpstr>
      <vt:lpstr>Remarks on the self-disclosure form</vt:lpstr>
      <vt:lpstr>Remarks on the self-disclosure form</vt:lpstr>
      <vt:lpstr>FAQs</vt:lpstr>
      <vt:lpstr>FAQs: Degree</vt:lpstr>
      <vt:lpstr>FAQs: English C1</vt:lpstr>
      <vt:lpstr>FAQs: Other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MSc Data Science</dc:title>
  <dc:creator>bMkeZ6nGKfUpXQbC</dc:creator>
  <cp:lastModifiedBy>Korell, Emmelie</cp:lastModifiedBy>
  <cp:revision>16</cp:revision>
  <dcterms:created xsi:type="dcterms:W3CDTF">2025-04-23T10:39:22Z</dcterms:created>
  <dcterms:modified xsi:type="dcterms:W3CDTF">2025-04-28T10:13:56Z</dcterms:modified>
</cp:coreProperties>
</file>