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80" r:id="rId2"/>
    <p:sldMasterId id="214748370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89" r:id="rId13"/>
    <p:sldId id="265" r:id="rId14"/>
    <p:sldId id="267" r:id="rId15"/>
    <p:sldId id="268" r:id="rId16"/>
    <p:sldId id="270" r:id="rId17"/>
    <p:sldId id="290" r:id="rId18"/>
    <p:sldId id="285" r:id="rId19"/>
    <p:sldId id="282" r:id="rId20"/>
    <p:sldId id="271" r:id="rId21"/>
    <p:sldId id="291" r:id="rId22"/>
    <p:sldId id="272" r:id="rId23"/>
    <p:sldId id="273" r:id="rId24"/>
    <p:sldId id="274" r:id="rId25"/>
    <p:sldId id="275" r:id="rId26"/>
    <p:sldId id="278" r:id="rId27"/>
    <p:sldId id="280" r:id="rId28"/>
    <p:sldId id="269" r:id="rId29"/>
    <p:sldId id="286" r:id="rId30"/>
    <p:sldId id="287" r:id="rId31"/>
    <p:sldId id="288" r:id="rId32"/>
    <p:sldId id="292" r:id="rId33"/>
    <p:sldId id="293" r:id="rId34"/>
  </p:sldIdLst>
  <p:sldSz cx="9144000" cy="6858000" type="screen4x3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5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431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mi.fu-berlin.de/stud/beratungszentrum/studienstart/index.html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mycampus.imp.fu-berlin.de/x/VxSEhG" TargetMode="External"/><Relationship Id="rId2" Type="http://schemas.openxmlformats.org/officeDocument/2006/relationships/hyperlink" Target="https://www.fu-berlin.de/en/sites/campusmanagement/index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u-berlin.blackboard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84;p13"/>
          <p:cNvPicPr/>
          <p:nvPr/>
        </p:nvPicPr>
        <p:blipFill>
          <a:blip r:embed="rId2"/>
          <a:srcRect b="18708"/>
          <a:stretch/>
        </p:blipFill>
        <p:spPr>
          <a:xfrm>
            <a:off x="371160" y="765720"/>
            <a:ext cx="8400240" cy="53251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1D32AE-1F74-7717-1145-9246C9A09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0" name="Rectangle 209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7107" y="220196"/>
            <a:ext cx="7066893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350" y="2099696"/>
            <a:ext cx="1456680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Arc 217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836384" y="1866059"/>
            <a:ext cx="2987899" cy="2240924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CustomShape 1">
            <a:extLst>
              <a:ext uri="{FF2B5EF4-FFF2-40B4-BE49-F238E27FC236}">
                <a16:creationId xmlns:a16="http://schemas.microsoft.com/office/drawing/2014/main" id="{9C77E045-8D31-DB84-4B29-CA42D153A3DB}"/>
              </a:ext>
            </a:extLst>
          </p:cNvPr>
          <p:cNvSpPr/>
          <p:nvPr/>
        </p:nvSpPr>
        <p:spPr>
          <a:xfrm>
            <a:off x="3028950" y="1939159"/>
            <a:ext cx="5733470" cy="27510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</a:tabLst>
            </a:pPr>
            <a:r>
              <a:rPr lang="en-US" sz="6000" b="0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</a:t>
            </a:r>
            <a:b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000" b="0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 Structure</a:t>
            </a:r>
          </a:p>
        </p:txBody>
      </p:sp>
    </p:spTree>
    <p:extLst>
      <p:ext uri="{BB962C8B-B14F-4D97-AF65-F5344CB8AC3E}">
        <p14:creationId xmlns:p14="http://schemas.microsoft.com/office/powerpoint/2010/main" val="2219807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257040" y="1361160"/>
            <a:ext cx="2020680" cy="501480"/>
          </a:xfrm>
          <a:prstGeom prst="rect">
            <a:avLst/>
          </a:prstGeom>
          <a:solidFill>
            <a:schemeClr val="lt2"/>
          </a:solidFill>
          <a:ln w="9360">
            <a:solidFill>
              <a:srgbClr val="44546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  <a:ea typeface="Calibri"/>
              </a:rPr>
              <a:t>Semester 1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2420640" y="1361160"/>
            <a:ext cx="2020680" cy="501480"/>
          </a:xfrm>
          <a:prstGeom prst="rect">
            <a:avLst/>
          </a:prstGeom>
          <a:solidFill>
            <a:schemeClr val="lt2"/>
          </a:solidFill>
          <a:ln w="9360">
            <a:solidFill>
              <a:srgbClr val="44546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  <a:ea typeface="Calibri"/>
              </a:rPr>
              <a:t>Semester 2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CustomShape 3"/>
          <p:cNvSpPr/>
          <p:nvPr/>
        </p:nvSpPr>
        <p:spPr>
          <a:xfrm>
            <a:off x="4584600" y="1361160"/>
            <a:ext cx="2020680" cy="501480"/>
          </a:xfrm>
          <a:prstGeom prst="rect">
            <a:avLst/>
          </a:prstGeom>
          <a:solidFill>
            <a:schemeClr val="lt2"/>
          </a:solidFill>
          <a:ln w="9360">
            <a:solidFill>
              <a:srgbClr val="44546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  <a:ea typeface="Calibri"/>
              </a:rPr>
              <a:t>Semester 3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CustomShape 4"/>
          <p:cNvSpPr/>
          <p:nvPr/>
        </p:nvSpPr>
        <p:spPr>
          <a:xfrm>
            <a:off x="6748200" y="1361160"/>
            <a:ext cx="2020680" cy="501480"/>
          </a:xfrm>
          <a:prstGeom prst="rect">
            <a:avLst/>
          </a:prstGeom>
          <a:solidFill>
            <a:schemeClr val="lt2"/>
          </a:solidFill>
          <a:ln w="9360">
            <a:solidFill>
              <a:srgbClr val="44546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  <a:ea typeface="Calibri"/>
              </a:rPr>
              <a:t>Semester 4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CustomShape 5"/>
          <p:cNvSpPr/>
          <p:nvPr/>
        </p:nvSpPr>
        <p:spPr>
          <a:xfrm>
            <a:off x="257040" y="2112840"/>
            <a:ext cx="2020680" cy="1167480"/>
          </a:xfrm>
          <a:prstGeom prst="rect">
            <a:avLst/>
          </a:prstGeom>
          <a:solidFill>
            <a:srgbClr val="A4C2F4"/>
          </a:solidFill>
          <a:ln w="9360">
            <a:solidFill>
              <a:srgbClr val="44546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de-DE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Foundation</a:t>
            </a:r>
            <a:r>
              <a:rPr lang="de-DE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Courses</a:t>
            </a:r>
            <a:br>
              <a:rPr sz="1800" dirty="0"/>
            </a:br>
            <a:r>
              <a:rPr lang="de-DE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</a:t>
            </a:r>
            <a:r>
              <a:rPr lang="de-DE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Statistics</a:t>
            </a:r>
            <a:r>
              <a:rPr lang="de-DE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de-DE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Programming</a:t>
            </a:r>
            <a:r>
              <a:rPr lang="de-DE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de-DE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Machine</a:t>
            </a:r>
            <a:r>
              <a:rPr lang="de-DE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Learning)</a:t>
            </a:r>
            <a:endParaRPr lang="de-DE" sz="1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CustomShape 6"/>
          <p:cNvSpPr/>
          <p:nvPr/>
        </p:nvSpPr>
        <p:spPr>
          <a:xfrm>
            <a:off x="257040" y="3444840"/>
            <a:ext cx="2020680" cy="501480"/>
          </a:xfrm>
          <a:prstGeom prst="rect">
            <a:avLst/>
          </a:prstGeom>
          <a:solidFill>
            <a:srgbClr val="A4C2F4"/>
          </a:solidFill>
          <a:ln w="9360">
            <a:solidFill>
              <a:srgbClr val="44546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de-DE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Introduction to Focus Areas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CustomShape 7"/>
          <p:cNvSpPr/>
          <p:nvPr/>
        </p:nvSpPr>
        <p:spPr>
          <a:xfrm>
            <a:off x="2420640" y="2112840"/>
            <a:ext cx="2020680" cy="501480"/>
          </a:xfrm>
          <a:prstGeom prst="rect">
            <a:avLst/>
          </a:prstGeom>
          <a:solidFill>
            <a:srgbClr val="B6D7A8"/>
          </a:solidFill>
          <a:ln w="9360">
            <a:solidFill>
              <a:srgbClr val="44546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de-DE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Courses </a:t>
            </a:r>
            <a:r>
              <a:rPr lang="de-DE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from</a:t>
            </a:r>
            <a:r>
              <a:rPr lang="de-DE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Focus Area</a:t>
            </a:r>
            <a:endParaRPr lang="de-DE" sz="1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CustomShape 8"/>
          <p:cNvSpPr/>
          <p:nvPr/>
        </p:nvSpPr>
        <p:spPr>
          <a:xfrm>
            <a:off x="4584600" y="2778840"/>
            <a:ext cx="2020680" cy="501480"/>
          </a:xfrm>
          <a:prstGeom prst="rect">
            <a:avLst/>
          </a:prstGeom>
          <a:solidFill>
            <a:srgbClr val="76A5AF"/>
          </a:solidFill>
          <a:ln w="9360">
            <a:solidFill>
              <a:srgbClr val="44546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de-DE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Courses NOT from FocusArea</a:t>
            </a:r>
            <a:endParaRPr lang="de-DE" sz="1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9" name="CustomShape 9"/>
          <p:cNvSpPr/>
          <p:nvPr/>
        </p:nvSpPr>
        <p:spPr>
          <a:xfrm>
            <a:off x="4584600" y="3444840"/>
            <a:ext cx="2020680" cy="501480"/>
          </a:xfrm>
          <a:prstGeom prst="rect">
            <a:avLst/>
          </a:prstGeom>
          <a:solidFill>
            <a:srgbClr val="76A5AF"/>
          </a:solidFill>
          <a:ln w="9360">
            <a:solidFill>
              <a:srgbClr val="44546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de-DE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Ethical Foundations</a:t>
            </a:r>
            <a:endParaRPr lang="de-DE" sz="1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0" name="CustomShape 10"/>
          <p:cNvSpPr/>
          <p:nvPr/>
        </p:nvSpPr>
        <p:spPr>
          <a:xfrm>
            <a:off x="6748200" y="2112840"/>
            <a:ext cx="2020680" cy="501480"/>
          </a:xfrm>
          <a:prstGeom prst="rect">
            <a:avLst/>
          </a:prstGeom>
          <a:solidFill>
            <a:schemeClr val="accent4"/>
          </a:solidFill>
          <a:ln w="9360">
            <a:solidFill>
              <a:srgbClr val="44546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de-DE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Master Thesis </a:t>
            </a:r>
            <a:br>
              <a:rPr sz="1800"/>
            </a:br>
            <a:r>
              <a:rPr lang="de-DE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with Colloquium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CustomShape 11"/>
          <p:cNvSpPr/>
          <p:nvPr/>
        </p:nvSpPr>
        <p:spPr>
          <a:xfrm>
            <a:off x="257040" y="5201280"/>
            <a:ext cx="2020680" cy="477720"/>
          </a:xfrm>
          <a:prstGeom prst="rect">
            <a:avLst/>
          </a:prstGeom>
          <a:solidFill>
            <a:srgbClr val="A4C2F4"/>
          </a:solidFill>
          <a:ln w="12600">
            <a:solidFill>
              <a:srgbClr val="AC5B2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8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Basics</a:t>
            </a:r>
            <a:endParaRPr lang="de-DE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CustomShape 12"/>
          <p:cNvSpPr/>
          <p:nvPr/>
        </p:nvSpPr>
        <p:spPr>
          <a:xfrm>
            <a:off x="2419200" y="5201280"/>
            <a:ext cx="4186080" cy="477720"/>
          </a:xfrm>
          <a:prstGeom prst="rect">
            <a:avLst/>
          </a:prstGeom>
          <a:solidFill>
            <a:schemeClr val="accent6"/>
          </a:solidFill>
          <a:ln w="12600">
            <a:solidFill>
              <a:srgbClr val="517E3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pc="-1" dirty="0">
                <a:solidFill>
                  <a:srgbClr val="FFFFFF"/>
                </a:solidFill>
                <a:latin typeface="Calibri"/>
                <a:ea typeface="Calibri"/>
              </a:rPr>
              <a:t>Profile (Focus</a:t>
            </a:r>
            <a:r>
              <a:rPr lang="de-DE" sz="18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Area + Topics </a:t>
            </a:r>
            <a:r>
              <a:rPr lang="de-DE" sz="18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of</a:t>
            </a:r>
            <a:r>
              <a:rPr lang="de-DE" sz="18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Interest)</a:t>
            </a:r>
            <a:endParaRPr lang="de-DE" sz="1800" b="0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3" name="CustomShape 13"/>
          <p:cNvSpPr/>
          <p:nvPr/>
        </p:nvSpPr>
        <p:spPr>
          <a:xfrm>
            <a:off x="6723000" y="5201280"/>
            <a:ext cx="2123640" cy="477720"/>
          </a:xfrm>
          <a:prstGeom prst="rect">
            <a:avLst/>
          </a:prstGeom>
          <a:solidFill>
            <a:schemeClr val="accent4"/>
          </a:solidFill>
          <a:ln w="12600">
            <a:solidFill>
              <a:srgbClr val="BA8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800" b="0" strike="noStrike" spc="-1">
                <a:solidFill>
                  <a:srgbClr val="FFFFFF"/>
                </a:solidFill>
                <a:latin typeface="Calibri"/>
                <a:ea typeface="Calibri"/>
              </a:rPr>
              <a:t>Thesis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CustomShape 14"/>
          <p:cNvSpPr/>
          <p:nvPr/>
        </p:nvSpPr>
        <p:spPr>
          <a:xfrm>
            <a:off x="2749680" y="5778720"/>
            <a:ext cx="3507840" cy="860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179280" indent="-165960">
              <a:lnSpc>
                <a:spcPct val="100000"/>
              </a:lnSpc>
              <a:buClr>
                <a:srgbClr val="000000"/>
              </a:buClr>
              <a:buFont typeface="Calibri"/>
              <a:buChar char="•"/>
            </a:pPr>
            <a:r>
              <a:rPr lang="de-DE" sz="1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Data Science in </a:t>
            </a:r>
            <a:r>
              <a:rPr lang="de-DE" sz="1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de-DE" sz="1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Life Sciences  (DSLS)</a:t>
            </a:r>
            <a:endParaRPr lang="de-DE" sz="1400" b="0" strike="noStrike" spc="-1" dirty="0">
              <a:solidFill>
                <a:srgbClr val="000000"/>
              </a:solidFill>
              <a:latin typeface="Calibri"/>
            </a:endParaRPr>
          </a:p>
          <a:p>
            <a:pPr marL="179280" indent="-165960">
              <a:lnSpc>
                <a:spcPct val="100000"/>
              </a:lnSpc>
              <a:buClr>
                <a:srgbClr val="000000"/>
              </a:buClr>
              <a:buFont typeface="Calibri"/>
              <a:buChar char="•"/>
            </a:pPr>
            <a:r>
              <a:rPr lang="de-DE" sz="1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Data Science Technologies (DST)</a:t>
            </a:r>
            <a:endParaRPr lang="de-DE" sz="1400" b="0" strike="noStrike" spc="-1" dirty="0">
              <a:solidFill>
                <a:srgbClr val="000000"/>
              </a:solidFill>
              <a:latin typeface="Calibri"/>
            </a:endParaRPr>
          </a:p>
          <a:p>
            <a:pPr marL="179280" indent="-178560">
              <a:lnSpc>
                <a:spcPct val="100000"/>
              </a:lnSpc>
              <a:buClr>
                <a:srgbClr val="000000"/>
              </a:buClr>
              <a:buFont typeface="Calibri"/>
              <a:buChar char="•"/>
            </a:pPr>
            <a:r>
              <a:rPr lang="de-DE" sz="1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+ </a:t>
            </a:r>
            <a:r>
              <a:rPr lang="de-DE" sz="1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interdisciplinary</a:t>
            </a:r>
            <a:r>
              <a:rPr lang="de-DE" sz="1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modules</a:t>
            </a:r>
            <a:r>
              <a:rPr lang="de-DE" sz="1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(</a:t>
            </a:r>
            <a:r>
              <a:rPr lang="de-DE" sz="1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Social</a:t>
            </a:r>
            <a:r>
              <a:rPr lang="de-DE" sz="1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Sciences &amp; </a:t>
            </a:r>
            <a:r>
              <a:rPr lang="de-DE" sz="1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others</a:t>
            </a:r>
            <a:r>
              <a:rPr lang="de-DE" sz="1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)</a:t>
            </a:r>
            <a:endParaRPr lang="de-DE" sz="1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CustomShape 15"/>
          <p:cNvSpPr/>
          <p:nvPr/>
        </p:nvSpPr>
        <p:spPr>
          <a:xfrm>
            <a:off x="4584600" y="4110480"/>
            <a:ext cx="2020680" cy="5014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>
            <a:solidFill>
              <a:srgbClr val="44546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de-DE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Research </a:t>
            </a:r>
            <a:r>
              <a:rPr lang="de-DE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Internship</a:t>
            </a:r>
            <a:r>
              <a:rPr lang="de-DE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br>
              <a:rPr sz="1800" dirty="0"/>
            </a:br>
            <a:r>
              <a:rPr lang="de-DE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(DSSS, DSLF)  OR</a:t>
            </a:r>
            <a:br>
              <a:rPr sz="1800" dirty="0"/>
            </a:br>
            <a:r>
              <a:rPr lang="de-DE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Software Project (DST)</a:t>
            </a:r>
            <a:endParaRPr lang="de-DE" sz="1200" b="0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6" name="CustomShape 16"/>
          <p:cNvSpPr/>
          <p:nvPr/>
        </p:nvSpPr>
        <p:spPr>
          <a:xfrm>
            <a:off x="119520" y="-83520"/>
            <a:ext cx="7885440" cy="13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de-DE" sz="4400" b="0" strike="noStrike" spc="-1">
                <a:solidFill>
                  <a:srgbClr val="000000"/>
                </a:solidFill>
                <a:latin typeface="Calibri"/>
                <a:ea typeface="Calibri"/>
              </a:rPr>
              <a:t>Recommended Schedule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" name="Rectangle 234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Freeform: Shape 236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9" name="CustomShape 1"/>
          <p:cNvSpPr/>
          <p:nvPr/>
        </p:nvSpPr>
        <p:spPr>
          <a:xfrm>
            <a:off x="628650" y="401221"/>
            <a:ext cx="7886700" cy="13480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</a:tabLst>
            </a:pPr>
            <a:r>
              <a:rPr lang="en-US" sz="4300" b="0" strike="noStrike" kern="1200" spc="-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Focus Area: DS in Life Science</a:t>
            </a:r>
          </a:p>
        </p:txBody>
      </p:sp>
      <p:sp>
        <p:nvSpPr>
          <p:cNvPr id="230" name="CustomShape 2"/>
          <p:cNvSpPr/>
          <p:nvPr/>
        </p:nvSpPr>
        <p:spPr>
          <a:xfrm>
            <a:off x="628650" y="2586789"/>
            <a:ext cx="7886700" cy="35901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500" b="1" strike="noStrike" spc="-1" dirty="0"/>
              <a:t>Mandatory:</a:t>
            </a:r>
            <a:endParaRPr lang="en-US" sz="1500" b="0" strike="noStrike" spc="-1" dirty="0"/>
          </a:p>
          <a:p>
            <a:pPr marL="177840" indent="-228600">
              <a:lnSpc>
                <a:spcPct val="90000"/>
              </a:lnSpc>
              <a:spcBef>
                <a:spcPts val="1199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500" b="0" strike="noStrike" spc="-1" dirty="0"/>
              <a:t>Modul: Data Science in the Life Sciences (15 LP),</a:t>
            </a:r>
          </a:p>
          <a:p>
            <a:pPr marL="177840" indent="-228600">
              <a:lnSpc>
                <a:spcPct val="90000"/>
              </a:lnSpc>
              <a:spcBef>
                <a:spcPts val="1199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500" b="0" strike="noStrike" spc="-1" dirty="0"/>
              <a:t>Modul: </a:t>
            </a:r>
            <a:r>
              <a:rPr lang="en-US" sz="1500" b="0" strike="noStrike" spc="-1" dirty="0" err="1"/>
              <a:t>Forschungspraxis</a:t>
            </a:r>
            <a:r>
              <a:rPr lang="en-US" sz="1500" b="0" strike="noStrike" spc="-1" dirty="0"/>
              <a:t> (10 LP) </a:t>
            </a:r>
          </a:p>
          <a:p>
            <a:pPr marL="177840" indent="-228600">
              <a:lnSpc>
                <a:spcPct val="90000"/>
              </a:lnSpc>
              <a:spcBef>
                <a:spcPts val="1199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500" b="0" strike="noStrike" spc="-1" dirty="0"/>
              <a:t>Modul: Ethical Foundations of Data Science (5 LP)</a:t>
            </a:r>
            <a:endParaRPr lang="en-US" sz="1500" spc="-1" dirty="0"/>
          </a:p>
          <a:p>
            <a:pPr>
              <a:lnSpc>
                <a:spcPct val="9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-US" sz="1500" b="1" strike="noStrike" spc="-1" dirty="0"/>
              <a:t>Elective courses</a:t>
            </a:r>
            <a:r>
              <a:rPr lang="en-US" sz="1500" b="0" strike="noStrike" spc="-1" dirty="0"/>
              <a:t>	</a:t>
            </a:r>
          </a:p>
          <a:p>
            <a:pPr marL="177840" indent="-228600">
              <a:lnSpc>
                <a:spcPct val="90000"/>
              </a:lnSpc>
              <a:spcBef>
                <a:spcPts val="1199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500" b="0" strike="noStrike" spc="-1" dirty="0"/>
              <a:t>–  Modul: </a:t>
            </a:r>
            <a:r>
              <a:rPr lang="en-US" sz="1500" b="0" strike="noStrike" spc="-1" dirty="0" err="1"/>
              <a:t>Spezielle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Aspekte</a:t>
            </a:r>
            <a:r>
              <a:rPr lang="en-US" sz="1500" b="0" strike="noStrike" spc="-1" dirty="0"/>
              <a:t> der Data Science in Life Sciences (5 LP)</a:t>
            </a:r>
          </a:p>
          <a:p>
            <a:pPr marL="177840" indent="-228600">
              <a:lnSpc>
                <a:spcPct val="90000"/>
              </a:lnSpc>
              <a:spcBef>
                <a:spcPts val="1199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500" b="0" strike="noStrike" spc="-1" dirty="0"/>
              <a:t>–  Modul: </a:t>
            </a:r>
            <a:r>
              <a:rPr lang="en-US" sz="1500" b="0" strike="noStrike" spc="-1" dirty="0" err="1"/>
              <a:t>Ausgewählte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Themen</a:t>
            </a:r>
            <a:r>
              <a:rPr lang="en-US" sz="1500" b="0" strike="noStrike" spc="-1" dirty="0"/>
              <a:t> der Data Science in Life Sciences (10 LP)</a:t>
            </a:r>
          </a:p>
          <a:p>
            <a:pPr marL="177840" indent="-228600">
              <a:lnSpc>
                <a:spcPct val="90000"/>
              </a:lnSpc>
              <a:spcBef>
                <a:spcPts val="1199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500" b="0" strike="noStrike" spc="-1" dirty="0"/>
              <a:t>–  Modul: </a:t>
            </a:r>
            <a:r>
              <a:rPr lang="en-US" sz="1500" b="0" strike="noStrike" spc="-1" dirty="0" err="1"/>
              <a:t>Maschinelles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Lernen</a:t>
            </a:r>
            <a:r>
              <a:rPr lang="en-US" sz="1500" b="0" strike="noStrike" spc="-1" dirty="0"/>
              <a:t> in der </a:t>
            </a:r>
            <a:r>
              <a:rPr lang="en-US" sz="1500" b="0" strike="noStrike" spc="-1" dirty="0" err="1"/>
              <a:t>Bioinformatik</a:t>
            </a:r>
            <a:r>
              <a:rPr lang="en-US" sz="1500" b="0" strike="noStrike" spc="-1" dirty="0"/>
              <a:t> (5 LP)</a:t>
            </a:r>
          </a:p>
          <a:p>
            <a:pPr marL="177840" indent="-228600">
              <a:lnSpc>
                <a:spcPct val="90000"/>
              </a:lnSpc>
              <a:spcBef>
                <a:spcPts val="1199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500" b="0" strike="noStrike" spc="-1" dirty="0"/>
              <a:t>–  Modul: </a:t>
            </a:r>
            <a:r>
              <a:rPr lang="en-US" sz="1500" b="0" strike="noStrike" spc="-1" dirty="0" err="1"/>
              <a:t>Analyse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großer</a:t>
            </a:r>
            <a:r>
              <a:rPr lang="en-US" sz="1500" b="0" strike="noStrike" spc="-1" dirty="0"/>
              <a:t> </a:t>
            </a:r>
            <a:r>
              <a:rPr lang="en-US" sz="1500" b="0" strike="noStrike" spc="-1" dirty="0" err="1"/>
              <a:t>Datensätze</a:t>
            </a:r>
            <a:r>
              <a:rPr lang="en-US" sz="1500" b="0" strike="noStrike" spc="-1" dirty="0"/>
              <a:t> in der </a:t>
            </a:r>
            <a:r>
              <a:rPr lang="en-US" sz="1500" b="0" strike="noStrike" spc="-1" dirty="0" err="1"/>
              <a:t>Bioinformatik</a:t>
            </a:r>
            <a:r>
              <a:rPr lang="en-US" sz="1500" b="0" strike="noStrike" spc="-1" dirty="0"/>
              <a:t> (5 LP)</a:t>
            </a:r>
          </a:p>
          <a:p>
            <a:pPr marL="177840" indent="-228600">
              <a:lnSpc>
                <a:spcPct val="90000"/>
              </a:lnSpc>
              <a:spcBef>
                <a:spcPts val="1199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500" b="0" strike="noStrike" spc="-1" dirty="0"/>
              <a:t>–  Modul: </a:t>
            </a:r>
            <a:r>
              <a:rPr lang="en-US" sz="1500" b="0" strike="noStrike" spc="-1" dirty="0" err="1"/>
              <a:t>Netzwerkanalyse</a:t>
            </a:r>
            <a:r>
              <a:rPr lang="en-US" sz="1500" b="0" strike="noStrike" spc="-1" dirty="0"/>
              <a:t> (10 LP)</a:t>
            </a:r>
          </a:p>
          <a:p>
            <a:pPr marL="177840" indent="-228600">
              <a:lnSpc>
                <a:spcPct val="90000"/>
              </a:lnSpc>
              <a:spcBef>
                <a:spcPts val="1199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en-US" sz="1500" b="0" strike="noStrike" spc="-1" dirty="0"/>
          </a:p>
          <a:p>
            <a:pPr marL="177840" indent="-228600">
              <a:lnSpc>
                <a:spcPct val="90000"/>
              </a:lnSpc>
              <a:spcBef>
                <a:spcPts val="1199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en-US" sz="1500" b="0" strike="noStrike" spc="-1" dirty="0"/>
          </a:p>
          <a:p>
            <a:pPr marL="177840" indent="-2286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en-US" sz="1500" b="0" strike="noStrike" spc="-1" dirty="0"/>
          </a:p>
          <a:p>
            <a:pPr marL="177840" indent="-2286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en-US" sz="1500" b="0" strike="noStrike" spc="-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7" name="Rectangle 23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Freeform: Shape 23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CustomShape 1"/>
          <p:cNvSpPr/>
          <p:nvPr/>
        </p:nvSpPr>
        <p:spPr>
          <a:xfrm>
            <a:off x="515125" y="1153572"/>
            <a:ext cx="2400300" cy="44611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</a:tabLst>
            </a:pPr>
            <a:r>
              <a:rPr lang="en-US" sz="4400" b="0" strike="noStrike" kern="1200" spc="-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Focus Area: DS Technologies</a:t>
            </a:r>
          </a:p>
        </p:txBody>
      </p:sp>
      <p:sp>
        <p:nvSpPr>
          <p:cNvPr id="241" name="Arc 24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2" name="CustomShape 2"/>
          <p:cNvSpPr/>
          <p:nvPr/>
        </p:nvSpPr>
        <p:spPr>
          <a:xfrm>
            <a:off x="3335481" y="591344"/>
            <a:ext cx="5179868" cy="62666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100" b="1" strike="noStrike" spc="-1" dirty="0"/>
              <a:t>Mandatory:</a:t>
            </a:r>
            <a:endParaRPr lang="en-US" sz="2100" b="0" strike="noStrike" spc="-1" dirty="0"/>
          </a:p>
          <a:p>
            <a:pPr marL="177840" indent="-228600">
              <a:lnSpc>
                <a:spcPct val="90000"/>
              </a:lnSpc>
              <a:spcBef>
                <a:spcPts val="1199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100" b="0" strike="noStrike" spc="-1" dirty="0"/>
              <a:t>–  Modul:  </a:t>
            </a:r>
            <a:r>
              <a:rPr lang="en-US" sz="2100" b="0" strike="noStrike" spc="-1" dirty="0" err="1"/>
              <a:t>Softwareprojekt</a:t>
            </a:r>
            <a:r>
              <a:rPr lang="en-US" sz="2100" b="0" strike="noStrike" spc="-1" dirty="0"/>
              <a:t>  Data  Science  (10  LP)</a:t>
            </a:r>
          </a:p>
          <a:p>
            <a:pPr marL="177840" indent="-228600">
              <a:lnSpc>
                <a:spcPct val="90000"/>
              </a:lnSpc>
              <a:spcBef>
                <a:spcPts val="1199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100" b="0" strike="noStrike" spc="-1" dirty="0"/>
              <a:t>–  Modul:  Ethical  Foundations  of  Data  Science (5 LP)</a:t>
            </a:r>
          </a:p>
          <a:p>
            <a:pPr marL="177840" indent="-228600">
              <a:lnSpc>
                <a:spcPct val="90000"/>
              </a:lnSpc>
              <a:spcBef>
                <a:spcPts val="1199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en-US" sz="2100" b="0" strike="noStrike" spc="-1" dirty="0"/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100" b="1" strike="noStrike" spc="-1" dirty="0"/>
              <a:t>Elective courses</a:t>
            </a:r>
            <a:r>
              <a:rPr lang="en-US" sz="2100" b="0" strike="noStrike" spc="-1" dirty="0"/>
              <a:t>	</a:t>
            </a:r>
          </a:p>
          <a:p>
            <a:pPr marL="177840" indent="-228600">
              <a:lnSpc>
                <a:spcPct val="90000"/>
              </a:lnSpc>
              <a:spcBef>
                <a:spcPts val="1199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100" b="0" strike="noStrike" spc="-1" dirty="0"/>
              <a:t>–  Modul: </a:t>
            </a:r>
            <a:r>
              <a:rPr lang="en-US" sz="2100" b="0" strike="noStrike" spc="-1" dirty="0" err="1"/>
              <a:t>Spezielle</a:t>
            </a:r>
            <a:r>
              <a:rPr lang="en-US" sz="2100" b="0" strike="noStrike" spc="-1" dirty="0"/>
              <a:t> </a:t>
            </a:r>
            <a:r>
              <a:rPr lang="en-US" sz="2100" b="0" strike="noStrike" spc="-1" dirty="0" err="1"/>
              <a:t>Aspekte</a:t>
            </a:r>
            <a:r>
              <a:rPr lang="en-US" sz="2100" b="0" strike="noStrike" spc="-1" dirty="0"/>
              <a:t> der Data Science Technologies (5 LP)</a:t>
            </a:r>
          </a:p>
          <a:p>
            <a:pPr marL="177840" indent="-228600">
              <a:lnSpc>
                <a:spcPct val="90000"/>
              </a:lnSpc>
              <a:spcBef>
                <a:spcPts val="1199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100" b="0" strike="noStrike" spc="-1" dirty="0"/>
              <a:t>–  Modul: </a:t>
            </a:r>
            <a:r>
              <a:rPr lang="en-US" sz="2100" b="0" strike="noStrike" spc="-1" dirty="0" err="1"/>
              <a:t>Aktuelle</a:t>
            </a:r>
            <a:r>
              <a:rPr lang="en-US" sz="2100" b="0" strike="noStrike" spc="-1" dirty="0"/>
              <a:t>   </a:t>
            </a:r>
            <a:r>
              <a:rPr lang="en-US" sz="2100" b="0" strike="noStrike" spc="-1" dirty="0" err="1"/>
              <a:t>Forschungsthemen</a:t>
            </a:r>
            <a:r>
              <a:rPr lang="en-US" sz="2100" b="0" strike="noStrike" spc="-1" dirty="0"/>
              <a:t>   der Data Science Technologies (5 LP) </a:t>
            </a:r>
          </a:p>
          <a:p>
            <a:pPr marL="177840" indent="-228600">
              <a:lnSpc>
                <a:spcPct val="90000"/>
              </a:lnSpc>
              <a:spcBef>
                <a:spcPts val="1199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100" b="0" strike="noStrike" spc="-1" dirty="0"/>
              <a:t>–  Modul: </a:t>
            </a:r>
            <a:r>
              <a:rPr lang="en-US" sz="2100" b="0" strike="noStrike" spc="-1" dirty="0" err="1"/>
              <a:t>Ausgewählte</a:t>
            </a:r>
            <a:r>
              <a:rPr lang="en-US" sz="2100" b="0" strike="noStrike" spc="-1" dirty="0"/>
              <a:t>   </a:t>
            </a:r>
            <a:r>
              <a:rPr lang="en-US" sz="2100" b="0" strike="noStrike" spc="-1" dirty="0" err="1"/>
              <a:t>Themen</a:t>
            </a:r>
            <a:r>
              <a:rPr lang="en-US" sz="2100" b="0" strike="noStrike" spc="-1" dirty="0"/>
              <a:t>   der   Data Science Technologies (10 LP)</a:t>
            </a:r>
          </a:p>
          <a:p>
            <a:pPr marL="177840" indent="-228600">
              <a:lnSpc>
                <a:spcPct val="90000"/>
              </a:lnSpc>
              <a:spcBef>
                <a:spcPts val="1199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100" b="0" strike="noStrike" spc="-1" dirty="0"/>
              <a:t>–  Modul: </a:t>
            </a:r>
            <a:r>
              <a:rPr lang="en-US" sz="2100" b="0" strike="noStrike" spc="-1" dirty="0" err="1"/>
              <a:t>Datenbanksysteme</a:t>
            </a:r>
            <a:r>
              <a:rPr lang="en-US" sz="2100" b="0" strike="noStrike" spc="-1" dirty="0"/>
              <a:t>  Data  Science (5 LP)</a:t>
            </a:r>
          </a:p>
          <a:p>
            <a:pPr marL="177840" indent="-228600">
              <a:lnSpc>
                <a:spcPct val="90000"/>
              </a:lnSpc>
              <a:spcBef>
                <a:spcPts val="1199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100" b="0" strike="noStrike" spc="-1" dirty="0"/>
              <a:t>–  Modul: </a:t>
            </a:r>
            <a:r>
              <a:rPr lang="en-US" sz="2100" b="0" strike="noStrike" spc="-1" dirty="0" err="1"/>
              <a:t>Verteilte</a:t>
            </a:r>
            <a:r>
              <a:rPr lang="en-US" sz="2100" b="0" strike="noStrike" spc="-1" dirty="0"/>
              <a:t> Systeme (5 LP)</a:t>
            </a:r>
          </a:p>
          <a:p>
            <a:pPr marL="177840" indent="-228600">
              <a:lnSpc>
                <a:spcPct val="90000"/>
              </a:lnSpc>
              <a:spcBef>
                <a:spcPts val="1199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100" b="0" strike="noStrike" spc="-1" dirty="0"/>
              <a:t>–  Modul: </a:t>
            </a:r>
            <a:r>
              <a:rPr lang="en-US" sz="2100" b="0" strike="noStrike" spc="-1" dirty="0" err="1"/>
              <a:t>Mobilkommunikation</a:t>
            </a:r>
            <a:r>
              <a:rPr lang="en-US" sz="2100" b="0" strike="noStrike" spc="-1" dirty="0"/>
              <a:t> (5 LP)</a:t>
            </a:r>
          </a:p>
          <a:p>
            <a:pPr marL="177840" indent="-228600">
              <a:lnSpc>
                <a:spcPct val="90000"/>
              </a:lnSpc>
              <a:spcBef>
                <a:spcPts val="1199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100" b="0" strike="noStrike" spc="-1" dirty="0"/>
              <a:t>–  Modul: </a:t>
            </a:r>
            <a:r>
              <a:rPr lang="en-US" sz="2100" b="0" strike="noStrike" spc="-1" dirty="0" err="1"/>
              <a:t>Telematik</a:t>
            </a:r>
            <a:r>
              <a:rPr lang="en-US" sz="2100" b="0" strike="noStrike" spc="-1" dirty="0"/>
              <a:t> (10 LP)</a:t>
            </a:r>
          </a:p>
          <a:p>
            <a:pPr marL="177840" indent="-228600">
              <a:lnSpc>
                <a:spcPct val="90000"/>
              </a:lnSpc>
              <a:spcBef>
                <a:spcPts val="1199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100" b="0" strike="noStrike" spc="-1" dirty="0"/>
              <a:t>–  Modul: </a:t>
            </a:r>
            <a:r>
              <a:rPr lang="en-US" sz="2100" b="0" strike="noStrike" spc="-1" dirty="0" err="1"/>
              <a:t>Höhere</a:t>
            </a:r>
            <a:r>
              <a:rPr lang="en-US" sz="2100" b="0" strike="noStrike" spc="-1" dirty="0"/>
              <a:t> </a:t>
            </a:r>
            <a:r>
              <a:rPr lang="en-US" sz="2100" b="0" strike="noStrike" spc="-1" dirty="0" err="1"/>
              <a:t>Algorithmik</a:t>
            </a:r>
            <a:r>
              <a:rPr lang="en-US" sz="2100" b="0" strike="noStrike" spc="-1" dirty="0"/>
              <a:t> (10 LP)</a:t>
            </a:r>
          </a:p>
          <a:p>
            <a:pPr marL="177840" indent="-228600">
              <a:lnSpc>
                <a:spcPct val="90000"/>
              </a:lnSpc>
              <a:spcBef>
                <a:spcPts val="1199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100" b="0" strike="noStrike" spc="-1" dirty="0"/>
              <a:t>–  Modul: </a:t>
            </a:r>
            <a:r>
              <a:rPr lang="en-US" sz="2100" b="0" strike="noStrike" spc="-1" dirty="0" err="1"/>
              <a:t>Rechnersicherheit</a:t>
            </a:r>
            <a:r>
              <a:rPr lang="en-US" sz="2100" b="0" strike="noStrike" spc="-1" dirty="0"/>
              <a:t> (10 LP)</a:t>
            </a:r>
          </a:p>
          <a:p>
            <a:pPr marL="177840" indent="-228600">
              <a:lnSpc>
                <a:spcPct val="90000"/>
              </a:lnSpc>
              <a:spcBef>
                <a:spcPts val="1199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100" b="0" strike="noStrike" spc="-1" dirty="0"/>
              <a:t>–  Modul: </a:t>
            </a:r>
            <a:r>
              <a:rPr lang="en-US" sz="2100" b="0" strike="noStrike" spc="-1" dirty="0" err="1"/>
              <a:t>Mustererkennung</a:t>
            </a:r>
            <a:r>
              <a:rPr lang="en-US" sz="2100" b="0" strike="noStrike" spc="-1" dirty="0"/>
              <a:t> (5 LP) </a:t>
            </a:r>
          </a:p>
          <a:p>
            <a:pPr marL="177840" indent="-228600">
              <a:lnSpc>
                <a:spcPct val="90000"/>
              </a:lnSpc>
              <a:spcBef>
                <a:spcPts val="1199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100" b="0" strike="noStrike" spc="-1" dirty="0"/>
              <a:t>–  Modul: </a:t>
            </a:r>
            <a:r>
              <a:rPr lang="en-US" sz="2100" b="0" strike="noStrike" spc="-1" dirty="0" err="1"/>
              <a:t>Netzbasierte</a:t>
            </a:r>
            <a:r>
              <a:rPr lang="en-US" sz="2100" b="0" strike="noStrike" spc="-1" dirty="0"/>
              <a:t>  </a:t>
            </a:r>
            <a:r>
              <a:rPr lang="en-US" sz="2100" b="0" strike="noStrike" spc="-1" dirty="0" err="1"/>
              <a:t>Informationssysteme</a:t>
            </a:r>
            <a:r>
              <a:rPr lang="en-US" sz="2100" b="0" strike="noStrike" spc="-1" dirty="0"/>
              <a:t> (5 LP)</a:t>
            </a:r>
            <a:endParaRPr lang="en-US" sz="1100" b="0" strike="noStrike" spc="-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AEA0408-A628-5EEF-5A77-064D1B0AF0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10" t="16615" r="1977" b="8346"/>
          <a:stretch>
            <a:fillRect/>
          </a:stretch>
        </p:blipFill>
        <p:spPr>
          <a:xfrm>
            <a:off x="33068" y="1297172"/>
            <a:ext cx="9110932" cy="445504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B81AEC9-560E-1E2D-6399-B15EC045CD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0" t="16615" r="1396" b="8346"/>
          <a:stretch>
            <a:fillRect/>
          </a:stretch>
        </p:blipFill>
        <p:spPr>
          <a:xfrm>
            <a:off x="-32982" y="1424763"/>
            <a:ext cx="9176982" cy="442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21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20B8A4-EB08-4D53-9F83-D480DB75E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de-DE" sz="3700">
                <a:solidFill>
                  <a:srgbClr val="FFFFFF"/>
                </a:solidFill>
              </a:rPr>
              <a:t>Selected Formalities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3D7B4D1-ED56-8C45-C482-78059E134D4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sz="2800" b="1" err="1"/>
              <a:t>Attendance</a:t>
            </a:r>
            <a:r>
              <a:rPr lang="de-DE" sz="2800"/>
              <a:t>: </a:t>
            </a:r>
            <a:r>
              <a:rPr lang="de-DE" sz="2800" err="1"/>
              <a:t>attendance</a:t>
            </a:r>
            <a:r>
              <a:rPr lang="de-DE" sz="2800"/>
              <a:t> </a:t>
            </a:r>
            <a:r>
              <a:rPr lang="de-DE" sz="2800" err="1"/>
              <a:t>is</a:t>
            </a:r>
            <a:r>
              <a:rPr lang="de-DE" sz="2800"/>
              <a:t> </a:t>
            </a:r>
            <a:r>
              <a:rPr lang="de-DE" sz="2800" err="1"/>
              <a:t>often</a:t>
            </a:r>
            <a:r>
              <a:rPr lang="de-DE" sz="2800"/>
              <a:t> </a:t>
            </a:r>
            <a:r>
              <a:rPr lang="de-DE" sz="2800" err="1"/>
              <a:t>mandatory</a:t>
            </a:r>
            <a:r>
              <a:rPr lang="de-DE" sz="2800"/>
              <a:t> </a:t>
            </a:r>
            <a:r>
              <a:rPr lang="de-DE" sz="2800" err="1"/>
              <a:t>for</a:t>
            </a:r>
            <a:r>
              <a:rPr lang="de-DE" sz="2800"/>
              <a:t> </a:t>
            </a:r>
            <a:r>
              <a:rPr lang="de-DE" sz="2800" err="1"/>
              <a:t>tutorials</a:t>
            </a:r>
            <a:r>
              <a:rPr lang="de-DE" sz="2800"/>
              <a:t>, not </a:t>
            </a:r>
            <a:r>
              <a:rPr lang="de-DE" sz="2800" err="1"/>
              <a:t>for</a:t>
            </a:r>
            <a:r>
              <a:rPr lang="de-DE" sz="2800"/>
              <a:t> </a:t>
            </a:r>
            <a:r>
              <a:rPr lang="de-DE" sz="2800" err="1"/>
              <a:t>lectures</a:t>
            </a:r>
            <a:r>
              <a:rPr lang="de-DE" sz="2800"/>
              <a:t> (but </a:t>
            </a:r>
            <a:r>
              <a:rPr lang="de-DE" sz="2800" err="1"/>
              <a:t>recommended</a:t>
            </a:r>
            <a:r>
              <a:rPr lang="de-DE" sz="2800"/>
              <a:t>)</a:t>
            </a:r>
          </a:p>
          <a:p>
            <a:pPr>
              <a:spcAft>
                <a:spcPts val="600"/>
              </a:spcAft>
            </a:pPr>
            <a:r>
              <a:rPr lang="de-DE" sz="2800" b="1" err="1"/>
              <a:t>Exams</a:t>
            </a:r>
            <a:r>
              <a:rPr lang="de-DE" sz="2800" b="1"/>
              <a:t>: </a:t>
            </a:r>
            <a:r>
              <a:rPr lang="de-DE" sz="2800" err="1"/>
              <a:t>may</a:t>
            </a:r>
            <a:r>
              <a:rPr lang="de-DE" sz="2800"/>
              <a:t> </a:t>
            </a:r>
            <a:r>
              <a:rPr lang="de-DE" sz="2800" err="1"/>
              <a:t>usually</a:t>
            </a:r>
            <a:r>
              <a:rPr lang="de-DE" sz="2800"/>
              <a:t> </a:t>
            </a:r>
            <a:r>
              <a:rPr lang="de-DE" sz="2800" err="1"/>
              <a:t>be</a:t>
            </a:r>
            <a:r>
              <a:rPr lang="de-DE" sz="2800"/>
              <a:t> </a:t>
            </a:r>
            <a:r>
              <a:rPr lang="de-DE" sz="2800" err="1"/>
              <a:t>repeated</a:t>
            </a:r>
            <a:r>
              <a:rPr lang="de-DE" sz="2800"/>
              <a:t> </a:t>
            </a:r>
            <a:r>
              <a:rPr lang="de-DE" sz="2800" err="1"/>
              <a:t>twice</a:t>
            </a:r>
            <a:r>
              <a:rPr lang="de-DE" sz="2800"/>
              <a:t>. </a:t>
            </a:r>
          </a:p>
          <a:p>
            <a:pPr>
              <a:spcAft>
                <a:spcPts val="600"/>
              </a:spcAft>
            </a:pPr>
            <a:r>
              <a:rPr lang="de-DE" sz="2800" b="1" err="1"/>
              <a:t>Sign-ups</a:t>
            </a:r>
            <a:r>
              <a:rPr lang="de-DE" sz="2800" b="1"/>
              <a:t>: </a:t>
            </a:r>
            <a:r>
              <a:rPr lang="de-DE" sz="2800" err="1"/>
              <a:t>enrollment</a:t>
            </a:r>
            <a:r>
              <a:rPr lang="de-DE" sz="2800"/>
              <a:t> </a:t>
            </a:r>
            <a:r>
              <a:rPr lang="de-DE" sz="2800" err="1"/>
              <a:t>is</a:t>
            </a:r>
            <a:r>
              <a:rPr lang="de-DE" sz="2800"/>
              <a:t> </a:t>
            </a:r>
            <a:r>
              <a:rPr lang="de-DE" sz="2800" err="1"/>
              <a:t>through</a:t>
            </a:r>
            <a:r>
              <a:rPr lang="de-DE" sz="2800"/>
              <a:t> </a:t>
            </a:r>
            <a:r>
              <a:rPr lang="de-DE" sz="2800" err="1"/>
              <a:t>campus</a:t>
            </a:r>
            <a:r>
              <a:rPr lang="de-DE" sz="2800"/>
              <a:t> </a:t>
            </a:r>
            <a:r>
              <a:rPr lang="de-DE" sz="2800" err="1"/>
              <a:t>management</a:t>
            </a:r>
            <a:r>
              <a:rPr lang="de-DE" sz="2800"/>
              <a:t> (</a:t>
            </a:r>
            <a:r>
              <a:rPr lang="de-DE" sz="2800" err="1"/>
              <a:t>unless</a:t>
            </a:r>
            <a:r>
              <a:rPr lang="de-DE" sz="2800"/>
              <a:t> </a:t>
            </a:r>
            <a:r>
              <a:rPr lang="de-DE" sz="2800" err="1"/>
              <a:t>otherwise</a:t>
            </a:r>
            <a:r>
              <a:rPr lang="de-DE" sz="2800"/>
              <a:t> </a:t>
            </a:r>
            <a:r>
              <a:rPr lang="de-DE" sz="2800" err="1"/>
              <a:t>specified</a:t>
            </a:r>
            <a:r>
              <a:rPr lang="de-DE" sz="2800"/>
              <a:t>). 1st </a:t>
            </a:r>
            <a:r>
              <a:rPr lang="de-DE" sz="2800" err="1"/>
              <a:t>semester</a:t>
            </a:r>
            <a:r>
              <a:rPr lang="de-DE" sz="2800"/>
              <a:t> </a:t>
            </a:r>
            <a:r>
              <a:rPr lang="de-DE" sz="2800" err="1"/>
              <a:t>courses</a:t>
            </a:r>
            <a:r>
              <a:rPr lang="de-DE" sz="2800"/>
              <a:t> </a:t>
            </a:r>
            <a:r>
              <a:rPr lang="de-DE" sz="2800" err="1"/>
              <a:t>have</a:t>
            </a:r>
            <a:r>
              <a:rPr lang="de-DE" sz="2800"/>
              <a:t> </a:t>
            </a:r>
            <a:r>
              <a:rPr lang="de-DE" sz="2800" err="1"/>
              <a:t>enough</a:t>
            </a:r>
            <a:r>
              <a:rPr lang="de-DE" sz="2800"/>
              <a:t> </a:t>
            </a:r>
            <a:r>
              <a:rPr lang="de-DE" sz="2800" err="1"/>
              <a:t>spots</a:t>
            </a:r>
            <a:r>
              <a:rPr lang="de-DE" sz="2800"/>
              <a:t> </a:t>
            </a:r>
            <a:r>
              <a:rPr lang="de-DE" sz="2800" err="1"/>
              <a:t>for</a:t>
            </a:r>
            <a:r>
              <a:rPr lang="de-DE" sz="2800"/>
              <a:t> DS </a:t>
            </a:r>
            <a:r>
              <a:rPr lang="de-DE" sz="2800" err="1"/>
              <a:t>students</a:t>
            </a:r>
            <a:endParaRPr lang="de-DE" sz="2800" b="1"/>
          </a:p>
          <a:p>
            <a:pPr>
              <a:spcAft>
                <a:spcPts val="600"/>
              </a:spcAft>
            </a:pPr>
            <a:endParaRPr lang="de-DE" sz="2800"/>
          </a:p>
        </p:txBody>
      </p:sp>
    </p:spTree>
    <p:extLst>
      <p:ext uri="{BB962C8B-B14F-4D97-AF65-F5344CB8AC3E}">
        <p14:creationId xmlns:p14="http://schemas.microsoft.com/office/powerpoint/2010/main" val="3867421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1E442D-8D44-49B9-9E96-58CEFC00B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de-DE" sz="3100">
                <a:solidFill>
                  <a:srgbClr val="FFFFFF"/>
                </a:solidFill>
              </a:rPr>
              <a:t>Course Recognitions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8F9A0E-A2E0-4694-8A3B-192BD8DD67B8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100" b="1"/>
              <a:t>Recognition </a:t>
            </a:r>
            <a:r>
              <a:rPr lang="de-DE" sz="2100" b="1" err="1"/>
              <a:t>of</a:t>
            </a:r>
            <a:r>
              <a:rPr lang="de-DE" sz="2100" b="1"/>
              <a:t> </a:t>
            </a:r>
            <a:r>
              <a:rPr lang="de-DE" sz="2100" b="1" err="1"/>
              <a:t>courses</a:t>
            </a:r>
            <a:r>
              <a:rPr lang="de-DE" sz="2100" b="1"/>
              <a:t> </a:t>
            </a:r>
            <a:r>
              <a:rPr lang="de-DE" sz="2100" b="1" err="1"/>
              <a:t>from</a:t>
            </a:r>
            <a:r>
              <a:rPr lang="de-DE" sz="2100" b="1"/>
              <a:t> a </a:t>
            </a:r>
            <a:r>
              <a:rPr lang="de-DE" sz="2100" b="1" err="1"/>
              <a:t>previous</a:t>
            </a:r>
            <a:r>
              <a:rPr lang="de-DE" sz="2100" b="1"/>
              <a:t> Bachelor </a:t>
            </a:r>
            <a:r>
              <a:rPr lang="de-DE" sz="2100" b="1" err="1"/>
              <a:t>degree</a:t>
            </a:r>
            <a:r>
              <a:rPr lang="de-DE" sz="2100" b="1"/>
              <a:t>: </a:t>
            </a:r>
            <a:r>
              <a:rPr lang="de-DE" sz="2100"/>
              <a:t>possible. Up </a:t>
            </a:r>
            <a:r>
              <a:rPr lang="de-DE" sz="2100" err="1"/>
              <a:t>to</a:t>
            </a:r>
            <a:r>
              <a:rPr lang="de-DE" sz="2100"/>
              <a:t> 15 </a:t>
            </a:r>
            <a:r>
              <a:rPr lang="de-DE" sz="2100" err="1"/>
              <a:t>credits</a:t>
            </a:r>
            <a:r>
              <a:rPr lang="de-DE" sz="2100"/>
              <a:t> </a:t>
            </a:r>
            <a:r>
              <a:rPr lang="de-DE" sz="2100" err="1"/>
              <a:t>may</a:t>
            </a:r>
            <a:r>
              <a:rPr lang="de-DE" sz="2100"/>
              <a:t> </a:t>
            </a:r>
            <a:r>
              <a:rPr lang="de-DE" sz="2100" err="1"/>
              <a:t>be</a:t>
            </a:r>
            <a:r>
              <a:rPr lang="de-DE" sz="2100"/>
              <a:t> </a:t>
            </a:r>
            <a:r>
              <a:rPr lang="de-DE" sz="2100" err="1"/>
              <a:t>recognized</a:t>
            </a:r>
            <a:r>
              <a:rPr lang="de-DE" sz="2100"/>
              <a:t>. Needs </a:t>
            </a:r>
            <a:r>
              <a:rPr lang="de-DE" sz="2100" err="1"/>
              <a:t>to</a:t>
            </a:r>
            <a:r>
              <a:rPr lang="de-DE" sz="2100"/>
              <a:t> </a:t>
            </a:r>
            <a:r>
              <a:rPr lang="de-DE" sz="2100" err="1"/>
              <a:t>be</a:t>
            </a:r>
            <a:r>
              <a:rPr lang="de-DE" sz="2100"/>
              <a:t> </a:t>
            </a:r>
            <a:r>
              <a:rPr lang="de-DE" sz="2100" err="1"/>
              <a:t>approved</a:t>
            </a:r>
            <a:r>
              <a:rPr lang="de-DE" sz="2100"/>
              <a:t> </a:t>
            </a:r>
            <a:r>
              <a:rPr lang="de-DE" sz="2100" err="1"/>
              <a:t>by</a:t>
            </a:r>
            <a:r>
              <a:rPr lang="de-DE" sz="2100"/>
              <a:t> </a:t>
            </a:r>
            <a:r>
              <a:rPr lang="de-DE" sz="2100" err="1"/>
              <a:t>the</a:t>
            </a:r>
            <a:r>
              <a:rPr lang="de-DE" sz="2100"/>
              <a:t> </a:t>
            </a:r>
            <a:r>
              <a:rPr lang="de-DE" sz="2100" err="1"/>
              <a:t>examination</a:t>
            </a:r>
            <a:r>
              <a:rPr lang="de-DE" sz="2100"/>
              <a:t> </a:t>
            </a:r>
            <a:r>
              <a:rPr lang="de-DE" sz="2100" err="1"/>
              <a:t>board</a:t>
            </a:r>
            <a:r>
              <a:rPr lang="de-DE" sz="2100"/>
              <a:t>. Not </a:t>
            </a:r>
            <a:r>
              <a:rPr lang="de-DE" sz="2100" err="1"/>
              <a:t>recommended</a:t>
            </a:r>
            <a:r>
              <a:rPr lang="de-DE" sz="2100"/>
              <a:t> </a:t>
            </a:r>
            <a:r>
              <a:rPr lang="de-DE" sz="2100" err="1"/>
              <a:t>for</a:t>
            </a:r>
            <a:r>
              <a:rPr lang="de-DE" sz="2100"/>
              <a:t> </a:t>
            </a:r>
            <a:r>
              <a:rPr lang="de-DE" sz="2100" err="1"/>
              <a:t>foundation</a:t>
            </a:r>
            <a:r>
              <a:rPr lang="de-DE" sz="2100"/>
              <a:t> </a:t>
            </a:r>
            <a:r>
              <a:rPr lang="de-DE" sz="2100" err="1"/>
              <a:t>courses</a:t>
            </a:r>
            <a:r>
              <a:rPr lang="de-DE" sz="2100"/>
              <a:t>. 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100" b="1"/>
              <a:t>Recognition </a:t>
            </a:r>
            <a:r>
              <a:rPr lang="de-DE" sz="2100" b="1" err="1"/>
              <a:t>of</a:t>
            </a:r>
            <a:r>
              <a:rPr lang="de-DE" sz="2100" b="1"/>
              <a:t> Master-level </a:t>
            </a:r>
            <a:r>
              <a:rPr lang="de-DE" sz="2100" b="1" err="1"/>
              <a:t>courses</a:t>
            </a:r>
            <a:r>
              <a:rPr lang="de-DE" sz="2100" b="1"/>
              <a:t> </a:t>
            </a:r>
            <a:r>
              <a:rPr lang="de-DE" sz="2100" b="1" err="1"/>
              <a:t>from</a:t>
            </a:r>
            <a:r>
              <a:rPr lang="de-DE" sz="2100" b="1"/>
              <a:t> </a:t>
            </a:r>
            <a:r>
              <a:rPr lang="de-DE" sz="2100" b="1" err="1"/>
              <a:t>other</a:t>
            </a:r>
            <a:r>
              <a:rPr lang="de-DE" sz="2100" b="1"/>
              <a:t> </a:t>
            </a:r>
            <a:r>
              <a:rPr lang="de-DE" sz="2100" b="1" err="1"/>
              <a:t>departments</a:t>
            </a:r>
            <a:r>
              <a:rPr lang="de-DE" sz="2100" b="1"/>
              <a:t> </a:t>
            </a:r>
            <a:r>
              <a:rPr lang="de-DE" sz="2100" b="1" err="1"/>
              <a:t>or</a:t>
            </a:r>
            <a:r>
              <a:rPr lang="de-DE" sz="2100" b="1"/>
              <a:t> </a:t>
            </a:r>
            <a:r>
              <a:rPr lang="de-DE" sz="2100" b="1" err="1"/>
              <a:t>universities</a:t>
            </a:r>
            <a:r>
              <a:rPr lang="de-DE" sz="2100" b="1"/>
              <a:t>: </a:t>
            </a:r>
            <a:r>
              <a:rPr lang="de-DE" sz="2100"/>
              <a:t>possible. Needs </a:t>
            </a:r>
            <a:r>
              <a:rPr lang="de-DE" sz="2100" err="1"/>
              <a:t>to</a:t>
            </a:r>
            <a:r>
              <a:rPr lang="de-DE" sz="2100"/>
              <a:t> </a:t>
            </a:r>
            <a:r>
              <a:rPr lang="de-DE" sz="2100" err="1"/>
              <a:t>be</a:t>
            </a:r>
            <a:r>
              <a:rPr lang="de-DE" sz="2100"/>
              <a:t> </a:t>
            </a:r>
            <a:r>
              <a:rPr lang="de-DE" sz="2100" err="1"/>
              <a:t>approved</a:t>
            </a:r>
            <a:r>
              <a:rPr lang="de-DE" sz="2100"/>
              <a:t> </a:t>
            </a:r>
            <a:r>
              <a:rPr lang="de-DE" sz="2100" err="1"/>
              <a:t>by</a:t>
            </a:r>
            <a:r>
              <a:rPr lang="de-DE" sz="2100"/>
              <a:t> </a:t>
            </a:r>
            <a:r>
              <a:rPr lang="de-DE" sz="2100" err="1"/>
              <a:t>the</a:t>
            </a:r>
            <a:r>
              <a:rPr lang="de-DE" sz="2100"/>
              <a:t> </a:t>
            </a:r>
            <a:r>
              <a:rPr lang="de-DE" sz="2100" err="1"/>
              <a:t>examination</a:t>
            </a:r>
            <a:r>
              <a:rPr lang="de-DE" sz="2100"/>
              <a:t> </a:t>
            </a:r>
            <a:r>
              <a:rPr lang="de-DE" sz="2100" err="1"/>
              <a:t>board</a:t>
            </a:r>
            <a:r>
              <a:rPr lang="de-DE" sz="2100"/>
              <a:t>. 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100" b="1"/>
              <a:t>Recognition </a:t>
            </a:r>
            <a:r>
              <a:rPr lang="de-DE" sz="2100" b="1" err="1"/>
              <a:t>of</a:t>
            </a:r>
            <a:r>
              <a:rPr lang="de-DE" sz="2100" b="1"/>
              <a:t> </a:t>
            </a:r>
            <a:r>
              <a:rPr lang="de-DE" sz="2100" b="1" err="1"/>
              <a:t>subject-related</a:t>
            </a:r>
            <a:r>
              <a:rPr lang="de-DE" sz="2100" b="1"/>
              <a:t> Master-level </a:t>
            </a:r>
            <a:r>
              <a:rPr lang="de-DE" sz="2100" b="1" err="1"/>
              <a:t>courses</a:t>
            </a:r>
            <a:r>
              <a:rPr lang="de-DE" sz="2100" b="1"/>
              <a:t> </a:t>
            </a:r>
            <a:r>
              <a:rPr lang="de-DE" sz="2100" b="1" err="1"/>
              <a:t>from</a:t>
            </a:r>
            <a:r>
              <a:rPr lang="de-DE" sz="2100" b="1"/>
              <a:t> different </a:t>
            </a:r>
            <a:r>
              <a:rPr lang="de-DE" sz="2100" b="1" err="1"/>
              <a:t>disciplines</a:t>
            </a:r>
            <a:r>
              <a:rPr lang="de-DE" sz="2100" b="1"/>
              <a:t>. </a:t>
            </a:r>
            <a:r>
              <a:rPr lang="de-DE" sz="2100"/>
              <a:t>possible. Needs </a:t>
            </a:r>
            <a:r>
              <a:rPr lang="de-DE" sz="2100" err="1"/>
              <a:t>to</a:t>
            </a:r>
            <a:r>
              <a:rPr lang="de-DE" sz="2100"/>
              <a:t> </a:t>
            </a:r>
            <a:r>
              <a:rPr lang="de-DE" sz="2100" err="1"/>
              <a:t>be</a:t>
            </a:r>
            <a:r>
              <a:rPr lang="de-DE" sz="2100"/>
              <a:t> </a:t>
            </a:r>
            <a:r>
              <a:rPr lang="de-DE" sz="2100" err="1"/>
              <a:t>approved</a:t>
            </a:r>
            <a:r>
              <a:rPr lang="de-DE" sz="2100"/>
              <a:t> by </a:t>
            </a:r>
            <a:r>
              <a:rPr lang="de-DE" sz="2100" err="1"/>
              <a:t>the</a:t>
            </a:r>
            <a:r>
              <a:rPr lang="de-DE" sz="2100"/>
              <a:t> </a:t>
            </a:r>
            <a:r>
              <a:rPr lang="de-DE" sz="2100" err="1"/>
              <a:t>examination</a:t>
            </a:r>
            <a:r>
              <a:rPr lang="de-DE" sz="2100"/>
              <a:t> </a:t>
            </a:r>
            <a:r>
              <a:rPr lang="de-DE" sz="2100" err="1"/>
              <a:t>board</a:t>
            </a:r>
            <a:r>
              <a:rPr lang="de-DE" sz="2100"/>
              <a:t>. </a:t>
            </a:r>
          </a:p>
          <a:p>
            <a:pPr>
              <a:spcAft>
                <a:spcPts val="600"/>
              </a:spcAft>
            </a:pPr>
            <a:endParaRPr lang="de-DE" sz="2100"/>
          </a:p>
          <a:p>
            <a:pPr marL="0" indent="0">
              <a:spcAft>
                <a:spcPts val="600"/>
              </a:spcAft>
              <a:buNone/>
            </a:pPr>
            <a:r>
              <a:rPr lang="de-DE" sz="2100" err="1"/>
              <a:t>Before</a:t>
            </a:r>
            <a:r>
              <a:rPr lang="de-DE" sz="2100"/>
              <a:t> </a:t>
            </a:r>
            <a:r>
              <a:rPr lang="de-DE" sz="2100" err="1"/>
              <a:t>reaching</a:t>
            </a:r>
            <a:r>
              <a:rPr lang="de-DE" sz="2100"/>
              <a:t> out </a:t>
            </a:r>
            <a:r>
              <a:rPr lang="de-DE" sz="2100" err="1"/>
              <a:t>to</a:t>
            </a:r>
            <a:r>
              <a:rPr lang="de-DE" sz="2100"/>
              <a:t> </a:t>
            </a:r>
            <a:r>
              <a:rPr lang="de-DE" sz="2100" err="1"/>
              <a:t>the</a:t>
            </a:r>
            <a:r>
              <a:rPr lang="de-DE" sz="2100"/>
              <a:t> </a:t>
            </a:r>
            <a:r>
              <a:rPr lang="de-DE" sz="2100" err="1"/>
              <a:t>examination</a:t>
            </a:r>
            <a:r>
              <a:rPr lang="de-DE" sz="2100"/>
              <a:t> </a:t>
            </a:r>
            <a:r>
              <a:rPr lang="de-DE" sz="2100" err="1"/>
              <a:t>board</a:t>
            </a:r>
            <a:r>
              <a:rPr lang="de-DE" sz="2100"/>
              <a:t>, </a:t>
            </a:r>
            <a:r>
              <a:rPr lang="de-DE" sz="2100" err="1"/>
              <a:t>reach</a:t>
            </a:r>
            <a:r>
              <a:rPr lang="de-DE" sz="2100"/>
              <a:t> out </a:t>
            </a:r>
            <a:r>
              <a:rPr lang="de-DE" sz="2100" err="1"/>
              <a:t>to</a:t>
            </a:r>
            <a:r>
              <a:rPr lang="de-DE" sz="2100"/>
              <a:t> </a:t>
            </a:r>
            <a:r>
              <a:rPr lang="de-DE" sz="2100" err="1"/>
              <a:t>the</a:t>
            </a:r>
            <a:r>
              <a:rPr lang="de-DE" sz="2100"/>
              <a:t> </a:t>
            </a:r>
            <a:r>
              <a:rPr lang="de-DE" sz="2100" err="1"/>
              <a:t>coordination</a:t>
            </a:r>
            <a:r>
              <a:rPr lang="de-DE" sz="210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0582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4" name="Rectangle 243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Freeform: Shape 245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8" name="CustomShape 1"/>
          <p:cNvSpPr/>
          <p:nvPr/>
        </p:nvSpPr>
        <p:spPr>
          <a:xfrm>
            <a:off x="628650" y="365125"/>
            <a:ext cx="7886700" cy="13255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</a:tabLst>
            </a:pPr>
            <a:r>
              <a:rPr lang="en-US" sz="4400" b="1" strike="noStrike" kern="1200" spc="-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Important note</a:t>
            </a:r>
            <a:endParaRPr lang="en-US" sz="4400" b="0" strike="noStrike" kern="1200" spc="-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8" name="Arc 24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9" name="CustomShape 2"/>
          <p:cNvSpPr/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n-US" sz="2800" b="0" strike="noStrike" spc="-1" dirty="0"/>
              <a:t>Most study </a:t>
            </a:r>
            <a:r>
              <a:rPr lang="en-US" sz="2800" b="0" strike="noStrike" spc="-1" dirty="0" err="1"/>
              <a:t>programmes</a:t>
            </a:r>
            <a:r>
              <a:rPr lang="en-US" sz="2800" b="0" strike="noStrike" spc="-1" dirty="0"/>
              <a:t> in Germany (such as DS @ FU) are free of charge. The main difference to tuition-based </a:t>
            </a:r>
            <a:r>
              <a:rPr lang="en-US" sz="2800" b="0" strike="noStrike" spc="-1" dirty="0" err="1"/>
              <a:t>programmes</a:t>
            </a:r>
            <a:r>
              <a:rPr lang="en-US" sz="2800" b="0" strike="noStrike" spc="-1" dirty="0"/>
              <a:t> is that </a:t>
            </a:r>
            <a:r>
              <a:rPr lang="en-US" sz="2800" b="1" strike="noStrike" spc="-1" dirty="0"/>
              <a:t>you</a:t>
            </a:r>
            <a:r>
              <a:rPr lang="en-US" sz="2800" b="0" strike="noStrike" spc="-1" dirty="0"/>
              <a:t> (as the student) </a:t>
            </a:r>
            <a:r>
              <a:rPr lang="en-US" sz="2800" b="1" strike="noStrike" spc="-1" dirty="0"/>
              <a:t>are responsible for your progress</a:t>
            </a:r>
            <a:r>
              <a:rPr lang="en-US" sz="2800" b="0" strike="noStrike" spc="-1" dirty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0" algn="l"/>
              </a:tabLst>
            </a:pPr>
            <a:endParaRPr lang="en-US" sz="2800" spc="-1" dirty="0"/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n-US" sz="2800" b="0" strike="noStrike" spc="-1" dirty="0"/>
              <a:t>Everyone is happy to provide support when asked, but no one is monitoring you</a:t>
            </a:r>
            <a:r>
              <a:rPr lang="en-US" b="0" strike="noStrike" spc="-1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C118DC-4B35-4370-AA51-2BF4866BF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0" name="Rectangle 209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7107" y="220196"/>
            <a:ext cx="7066893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350" y="2099696"/>
            <a:ext cx="1456680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Arc 217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836384" y="1866059"/>
            <a:ext cx="2987899" cy="2240924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CustomShape 1">
            <a:extLst>
              <a:ext uri="{FF2B5EF4-FFF2-40B4-BE49-F238E27FC236}">
                <a16:creationId xmlns:a16="http://schemas.microsoft.com/office/drawing/2014/main" id="{6617BA0F-A2D4-A2E8-D7B6-FE05DEBA0FA3}"/>
              </a:ext>
            </a:extLst>
          </p:cNvPr>
          <p:cNvSpPr/>
          <p:nvPr/>
        </p:nvSpPr>
        <p:spPr>
          <a:xfrm>
            <a:off x="3028950" y="1939159"/>
            <a:ext cx="5733470" cy="27510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</a:tabLst>
            </a:pPr>
            <a:r>
              <a:rPr lang="en-US" sz="6000" b="0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Contact Points</a:t>
            </a:r>
          </a:p>
        </p:txBody>
      </p:sp>
    </p:spTree>
    <p:extLst>
      <p:ext uri="{BB962C8B-B14F-4D97-AF65-F5344CB8AC3E}">
        <p14:creationId xmlns:p14="http://schemas.microsoft.com/office/powerpoint/2010/main" val="202117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9" name="Rectangle 17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reeform: Shape 18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CustomShape 2"/>
          <p:cNvSpPr/>
          <p:nvPr/>
        </p:nvSpPr>
        <p:spPr>
          <a:xfrm>
            <a:off x="515125" y="1153572"/>
            <a:ext cx="2400300" cy="44611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</a:tabLst>
            </a:pPr>
            <a:r>
              <a:rPr lang="en-US" sz="4400" b="0" strike="noStrike" kern="1200" spc="-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Who are we?</a:t>
            </a:r>
          </a:p>
        </p:txBody>
      </p:sp>
      <p:sp>
        <p:nvSpPr>
          <p:cNvPr id="191" name="Arc 18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CustomShape 1"/>
          <p:cNvSpPr/>
          <p:nvPr/>
        </p:nvSpPr>
        <p:spPr>
          <a:xfrm>
            <a:off x="3335481" y="591344"/>
            <a:ext cx="5179868" cy="55856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0" strike="noStrike" spc="-1"/>
              <a:t>Katinka Wolter</a:t>
            </a:r>
            <a:br>
              <a:rPr lang="en-US"/>
            </a:br>
            <a:r>
              <a:rPr lang="en-US" b="0" strike="noStrike" spc="-1"/>
              <a:t>Professor @ </a:t>
            </a:r>
            <a:r>
              <a:rPr lang="en-US" b="1" strike="noStrike" spc="-1"/>
              <a:t>Institute of Computer Science</a:t>
            </a:r>
            <a:br>
              <a:rPr lang="en-US"/>
            </a:br>
            <a:r>
              <a:rPr lang="en-US" b="0" strike="noStrike" spc="-1"/>
              <a:t>Head of Joint Commission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0" strike="noStrike" spc="-1"/>
              <a:t>Claudia Schillings</a:t>
            </a:r>
            <a:br>
              <a:rPr lang="en-US"/>
            </a:br>
            <a:r>
              <a:rPr lang="en-US" b="0" strike="noStrike" spc="-1"/>
              <a:t>Professor @ </a:t>
            </a:r>
            <a:r>
              <a:rPr lang="en-US" b="1" strike="noStrike" spc="-1"/>
              <a:t>Institute of Mathematics</a:t>
            </a:r>
            <a:br>
              <a:rPr lang="en-US"/>
            </a:br>
            <a:r>
              <a:rPr lang="en-US" b="0" strike="noStrike" spc="-1"/>
              <a:t>Head of Exam Board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0" strike="noStrike" spc="-1"/>
              <a:t>Tim Landgraf (FU), Jianing Li (ZIB), Paul Hagemann (BAM)</a:t>
            </a:r>
            <a:br>
              <a:rPr lang="en-US"/>
            </a:br>
            <a:r>
              <a:rPr lang="en-US" b="0" strike="noStrike" spc="-1"/>
              <a:t>Lecturers “ML4DS”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0" strike="noStrike" spc="-1"/>
              <a:t>Sandro Andreotti</a:t>
            </a:r>
            <a:br>
              <a:rPr lang="en-US"/>
            </a:br>
            <a:r>
              <a:rPr lang="en-US" b="0" strike="noStrike" spc="-1"/>
              <a:t>Lecturer for “Programming for Data Science” 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Guilherme de Lima Feltes</a:t>
            </a:r>
            <a:br>
              <a:rPr lang="en-US"/>
            </a:br>
            <a:r>
              <a:rPr lang="en-US" b="0" strike="noStrike" spc="-1"/>
              <a:t>Lecturer for “Statistics for DS” 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0" strike="noStrike" spc="-1"/>
              <a:t>Katharina </a:t>
            </a:r>
            <a:r>
              <a:rPr lang="en-US" spc="-1"/>
              <a:t>Baum</a:t>
            </a:r>
            <a:r>
              <a:rPr lang="en-US" b="0" strike="noStrike" spc="-1"/>
              <a:t> (FU), Nils Körber (RKI), Katinka Wolter</a:t>
            </a:r>
            <a:br>
              <a:rPr lang="en-US"/>
            </a:br>
            <a:r>
              <a:rPr lang="en-US" b="0" strike="noStrike" spc="-1"/>
              <a:t>Lecturers/Organisers for “Introduction to Profile Areas”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0" strike="noStrike" spc="-1"/>
              <a:t>Emmelie Korell</a:t>
            </a:r>
            <a:br>
              <a:rPr lang="en-US"/>
            </a:br>
            <a:r>
              <a:rPr lang="en-US" spc="-1"/>
              <a:t>Coordinator of the international MSc programs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6" name="Rectangle 245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Freeform: Shape 247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0" name="CustomShape 1"/>
          <p:cNvSpPr/>
          <p:nvPr/>
        </p:nvSpPr>
        <p:spPr>
          <a:xfrm>
            <a:off x="628650" y="365125"/>
            <a:ext cx="7886700" cy="13255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</a:tabLst>
            </a:pPr>
            <a:r>
              <a:rPr lang="en-US" sz="4400" b="1" strike="noStrike" kern="1200" spc="-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 to ask?</a:t>
            </a:r>
            <a:endParaRPr lang="en-US" sz="4400" b="0" strike="noStrike" kern="1200" spc="-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0" name="Arc 24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1" name="CustomShape 2"/>
          <p:cNvSpPr/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216000" indent="-228600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800" b="0" strike="noStrike" spc="-1" dirty="0"/>
              <a:t> First point of contact</a:t>
            </a:r>
            <a:r>
              <a:rPr lang="en-US" sz="2800" spc="-1" dirty="0"/>
              <a:t>: </a:t>
            </a:r>
            <a:r>
              <a:rPr lang="en-US" sz="2800" b="0" strike="noStrike" spc="-1" dirty="0"/>
              <a:t>Emmelie Korell</a:t>
            </a:r>
          </a:p>
          <a:p>
            <a:pPr marL="216000" indent="-228600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800" b="0" strike="noStrike" spc="-1" dirty="0"/>
              <a:t> For issues related to courses: your instructor</a:t>
            </a:r>
          </a:p>
          <a:p>
            <a:pPr marL="216000" indent="-228600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800" b="0" strike="noStrike" spc="-1" dirty="0"/>
              <a:t> For issues related to course recognition: Claudia Schillings  </a:t>
            </a:r>
          </a:p>
          <a:p>
            <a:pPr marL="216000" indent="-228600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800" b="0" strike="noStrike" spc="-1" dirty="0"/>
              <a:t> For </a:t>
            </a:r>
            <a:r>
              <a:rPr lang="en-US" sz="2800" b="0" strike="noStrike" spc="-1" dirty="0" err="1"/>
              <a:t>organising</a:t>
            </a:r>
            <a:r>
              <a:rPr lang="en-US" sz="2800" b="0" strike="noStrike" spc="-1" dirty="0"/>
              <a:t> certificates, MSc thesis sign-up: Maria </a:t>
            </a:r>
            <a:r>
              <a:rPr lang="en-US" sz="2800" b="0" strike="noStrike" spc="-1" dirty="0" err="1"/>
              <a:t>Kökenhoff</a:t>
            </a:r>
            <a:endParaRPr lang="en-US" sz="2800" b="0" strike="noStrike" spc="-1" dirty="0"/>
          </a:p>
          <a:p>
            <a:pPr marL="216000" indent="-228600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800" b="0" strike="noStrike" spc="-1" dirty="0"/>
              <a:t> For wishes regarding the teaching program: Katinka Wolter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en-US" b="0" strike="noStrike" spc="-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628560" y="2216160"/>
            <a:ext cx="7885440" cy="13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de-DE" sz="4400" b="0" strike="noStrike" spc="-1">
                <a:solidFill>
                  <a:srgbClr val="000000"/>
                </a:solidFill>
                <a:latin typeface="Calibri"/>
                <a:ea typeface="Calibri"/>
              </a:rPr>
              <a:t>Other Support </a:t>
            </a:r>
            <a:br>
              <a:rPr sz="1800"/>
            </a:br>
            <a:r>
              <a:rPr lang="de-DE" sz="4400" b="0" strike="noStrike" spc="-1">
                <a:solidFill>
                  <a:srgbClr val="000000"/>
                </a:solidFill>
                <a:latin typeface="Calibri"/>
                <a:ea typeface="Calibri"/>
              </a:rPr>
              <a:t>@ FU Berlin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615636" y="388458"/>
            <a:ext cx="7540770" cy="7386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Arial"/>
                <a:hlinkClick r:id="rId2"/>
              </a:rPr>
              <a:t>https://www.mi.fu-berlin.de/stud/beratungszentrum/studienstart/index.html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de-DE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1675702-7AD8-4C26-B778-5B103C2E2B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7" t="23586" r="63168" b="3718"/>
          <a:stretch/>
        </p:blipFill>
        <p:spPr>
          <a:xfrm>
            <a:off x="764634" y="1227550"/>
            <a:ext cx="7242774" cy="537514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27;p31"/>
          <p:cNvPicPr/>
          <p:nvPr/>
        </p:nvPicPr>
        <p:blipFill>
          <a:blip r:embed="rId2"/>
          <a:stretch/>
        </p:blipFill>
        <p:spPr>
          <a:xfrm>
            <a:off x="152280" y="995040"/>
            <a:ext cx="8837640" cy="5690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6" name="CustomShape 1"/>
          <p:cNvSpPr/>
          <p:nvPr/>
        </p:nvSpPr>
        <p:spPr>
          <a:xfrm>
            <a:off x="1219320" y="439200"/>
            <a:ext cx="670428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https://www.mi.fu-berlin.de/en/stud/mentoring/index.html</a:t>
            </a:r>
            <a:endParaRPr lang="de-DE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39;p33"/>
          <p:cNvPicPr/>
          <p:nvPr/>
        </p:nvPicPr>
        <p:blipFill>
          <a:blip r:embed="rId2"/>
          <a:stretch/>
        </p:blipFill>
        <p:spPr>
          <a:xfrm>
            <a:off x="152280" y="152280"/>
            <a:ext cx="8425800" cy="6551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0;p35"/>
          <p:cNvPicPr/>
          <p:nvPr/>
        </p:nvPicPr>
        <p:blipFill>
          <a:blip r:embed="rId2"/>
          <a:stretch/>
        </p:blipFill>
        <p:spPr>
          <a:xfrm>
            <a:off x="0" y="0"/>
            <a:ext cx="9079920" cy="68198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232920" y="247320"/>
            <a:ext cx="7885440" cy="13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de-DE" sz="4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First Semester Schedule</a:t>
            </a:r>
            <a:br>
              <a:rPr sz="1800" dirty="0"/>
            </a:br>
            <a:r>
              <a:rPr lang="de-DE" sz="4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</a:t>
            </a:r>
            <a:r>
              <a:rPr lang="de-DE" sz="4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winter</a:t>
            </a:r>
            <a:r>
              <a:rPr lang="de-DE" sz="4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25/26 – </a:t>
            </a:r>
            <a:r>
              <a:rPr lang="de-DE" sz="4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October</a:t>
            </a:r>
            <a:r>
              <a:rPr lang="de-DE" sz="4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13-17)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BB4E32BE-6543-4680-9AD1-EB81962E60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414110"/>
              </p:ext>
            </p:extLst>
          </p:nvPr>
        </p:nvGraphicFramePr>
        <p:xfrm>
          <a:off x="525100" y="2009869"/>
          <a:ext cx="7804086" cy="3431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9531">
                  <a:extLst>
                    <a:ext uri="{9D8B030D-6E8A-4147-A177-3AD203B41FA5}">
                      <a16:colId xmlns:a16="http://schemas.microsoft.com/office/drawing/2014/main" val="4267070396"/>
                    </a:ext>
                  </a:extLst>
                </a:gridCol>
                <a:gridCol w="1461650">
                  <a:extLst>
                    <a:ext uri="{9D8B030D-6E8A-4147-A177-3AD203B41FA5}">
                      <a16:colId xmlns:a16="http://schemas.microsoft.com/office/drawing/2014/main" val="332124196"/>
                    </a:ext>
                  </a:extLst>
                </a:gridCol>
                <a:gridCol w="1461650">
                  <a:extLst>
                    <a:ext uri="{9D8B030D-6E8A-4147-A177-3AD203B41FA5}">
                      <a16:colId xmlns:a16="http://schemas.microsoft.com/office/drawing/2014/main" val="1904435874"/>
                    </a:ext>
                  </a:extLst>
                </a:gridCol>
                <a:gridCol w="1344372">
                  <a:extLst>
                    <a:ext uri="{9D8B030D-6E8A-4147-A177-3AD203B41FA5}">
                      <a16:colId xmlns:a16="http://schemas.microsoft.com/office/drawing/2014/main" val="2209456730"/>
                    </a:ext>
                  </a:extLst>
                </a:gridCol>
                <a:gridCol w="1344372">
                  <a:extLst>
                    <a:ext uri="{9D8B030D-6E8A-4147-A177-3AD203B41FA5}">
                      <a16:colId xmlns:a16="http://schemas.microsoft.com/office/drawing/2014/main" val="1251969116"/>
                    </a:ext>
                  </a:extLst>
                </a:gridCol>
                <a:gridCol w="1462511">
                  <a:extLst>
                    <a:ext uri="{9D8B030D-6E8A-4147-A177-3AD203B41FA5}">
                      <a16:colId xmlns:a16="http://schemas.microsoft.com/office/drawing/2014/main" val="3219515156"/>
                    </a:ext>
                  </a:extLst>
                </a:gridCol>
              </a:tblGrid>
              <a:tr h="279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Monday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Tuesday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Wednesday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Thursday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Friday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2173075"/>
                  </a:ext>
                </a:extLst>
              </a:tr>
              <a:tr h="279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8-10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5799548"/>
                  </a:ext>
                </a:extLst>
              </a:tr>
              <a:tr h="574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10-12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Welcome Session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Statistics Lecture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Programming for DS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Programming for DS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Programming for DS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7762298"/>
                  </a:ext>
                </a:extLst>
              </a:tr>
              <a:tr h="868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12-14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Programming for DS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Programming for DS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Machine Learning Lecture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143808"/>
                  </a:ext>
                </a:extLst>
              </a:tr>
              <a:tr h="868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14-16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Programming for DS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Machine Learning Lecture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0548188"/>
                  </a:ext>
                </a:extLst>
              </a:tr>
              <a:tr h="279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16-18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8502899"/>
                  </a:ext>
                </a:extLst>
              </a:tr>
              <a:tr h="279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02775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232920" y="247320"/>
            <a:ext cx="7885440" cy="13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de-DE" sz="4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First Semester Schedule</a:t>
            </a:r>
            <a:br>
              <a:rPr sz="1800" dirty="0"/>
            </a:br>
            <a:r>
              <a:rPr lang="de-DE" sz="4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</a:t>
            </a:r>
            <a:r>
              <a:rPr lang="de-DE" sz="4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winter</a:t>
            </a:r>
            <a:r>
              <a:rPr lang="de-DE" sz="4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25/26 – </a:t>
            </a:r>
            <a:r>
              <a:rPr lang="de-DE" sz="4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October</a:t>
            </a:r>
            <a:r>
              <a:rPr lang="de-DE" sz="4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20-25)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4379BB66-6606-4A9B-AC00-A12E0B216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944768"/>
              </p:ext>
            </p:extLst>
          </p:nvPr>
        </p:nvGraphicFramePr>
        <p:xfrm>
          <a:off x="543207" y="1828800"/>
          <a:ext cx="7740713" cy="4200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3607">
                  <a:extLst>
                    <a:ext uri="{9D8B030D-6E8A-4147-A177-3AD203B41FA5}">
                      <a16:colId xmlns:a16="http://schemas.microsoft.com/office/drawing/2014/main" val="1882612719"/>
                    </a:ext>
                  </a:extLst>
                </a:gridCol>
                <a:gridCol w="1449780">
                  <a:extLst>
                    <a:ext uri="{9D8B030D-6E8A-4147-A177-3AD203B41FA5}">
                      <a16:colId xmlns:a16="http://schemas.microsoft.com/office/drawing/2014/main" val="3764454214"/>
                    </a:ext>
                  </a:extLst>
                </a:gridCol>
                <a:gridCol w="1449780">
                  <a:extLst>
                    <a:ext uri="{9D8B030D-6E8A-4147-A177-3AD203B41FA5}">
                      <a16:colId xmlns:a16="http://schemas.microsoft.com/office/drawing/2014/main" val="1045951792"/>
                    </a:ext>
                  </a:extLst>
                </a:gridCol>
                <a:gridCol w="1333455">
                  <a:extLst>
                    <a:ext uri="{9D8B030D-6E8A-4147-A177-3AD203B41FA5}">
                      <a16:colId xmlns:a16="http://schemas.microsoft.com/office/drawing/2014/main" val="4022003626"/>
                    </a:ext>
                  </a:extLst>
                </a:gridCol>
                <a:gridCol w="1333455">
                  <a:extLst>
                    <a:ext uri="{9D8B030D-6E8A-4147-A177-3AD203B41FA5}">
                      <a16:colId xmlns:a16="http://schemas.microsoft.com/office/drawing/2014/main" val="3705524369"/>
                    </a:ext>
                  </a:extLst>
                </a:gridCol>
                <a:gridCol w="1450636">
                  <a:extLst>
                    <a:ext uri="{9D8B030D-6E8A-4147-A177-3AD203B41FA5}">
                      <a16:colId xmlns:a16="http://schemas.microsoft.com/office/drawing/2014/main" val="3496822669"/>
                    </a:ext>
                  </a:extLst>
                </a:gridCol>
              </a:tblGrid>
              <a:tr h="3410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Monday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Tuesday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Wednesday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Thursday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Friday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3803150"/>
                  </a:ext>
                </a:extLst>
              </a:tr>
              <a:tr h="3410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8-10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7860237"/>
                  </a:ext>
                </a:extLst>
              </a:tr>
              <a:tr h="700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10-12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Statistics Lecture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Statistics Practical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Programming for DS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Programming for DS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Programming for DS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8801478"/>
                  </a:ext>
                </a:extLst>
              </a:tr>
              <a:tr h="1059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12-14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Programming for DS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Programming for DS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Machine Learning Lecture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215302"/>
                  </a:ext>
                </a:extLst>
              </a:tr>
              <a:tr h="1059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14-16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Machine Learning Practical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Programming for DS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Machine Learning Lecture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483469"/>
                  </a:ext>
                </a:extLst>
              </a:tr>
              <a:tr h="700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16-18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Programming for DS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846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305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232919" y="247319"/>
            <a:ext cx="8458407" cy="162674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de-DE" sz="4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First Semester Schedule</a:t>
            </a:r>
            <a:br>
              <a:rPr sz="1800" dirty="0"/>
            </a:br>
            <a:r>
              <a:rPr lang="de-DE" sz="4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</a:t>
            </a:r>
            <a:r>
              <a:rPr lang="de-DE" sz="4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winter</a:t>
            </a:r>
            <a:r>
              <a:rPr lang="de-DE" sz="4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25/26 – </a:t>
            </a:r>
            <a:r>
              <a:rPr lang="de-DE" sz="4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October</a:t>
            </a:r>
            <a:r>
              <a:rPr lang="de-DE" sz="4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27- November 21)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D5991C58-EBE0-4D6B-B24A-C443BC049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966013"/>
              </p:ext>
            </p:extLst>
          </p:nvPr>
        </p:nvGraphicFramePr>
        <p:xfrm>
          <a:off x="823864" y="2064190"/>
          <a:ext cx="7378575" cy="38658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9754">
                  <a:extLst>
                    <a:ext uri="{9D8B030D-6E8A-4147-A177-3AD203B41FA5}">
                      <a16:colId xmlns:a16="http://schemas.microsoft.com/office/drawing/2014/main" val="3926697258"/>
                    </a:ext>
                  </a:extLst>
                </a:gridCol>
                <a:gridCol w="1381954">
                  <a:extLst>
                    <a:ext uri="{9D8B030D-6E8A-4147-A177-3AD203B41FA5}">
                      <a16:colId xmlns:a16="http://schemas.microsoft.com/office/drawing/2014/main" val="3961805410"/>
                    </a:ext>
                  </a:extLst>
                </a:gridCol>
                <a:gridCol w="1381954">
                  <a:extLst>
                    <a:ext uri="{9D8B030D-6E8A-4147-A177-3AD203B41FA5}">
                      <a16:colId xmlns:a16="http://schemas.microsoft.com/office/drawing/2014/main" val="2035369735"/>
                    </a:ext>
                  </a:extLst>
                </a:gridCol>
                <a:gridCol w="1271072">
                  <a:extLst>
                    <a:ext uri="{9D8B030D-6E8A-4147-A177-3AD203B41FA5}">
                      <a16:colId xmlns:a16="http://schemas.microsoft.com/office/drawing/2014/main" val="1862023201"/>
                    </a:ext>
                  </a:extLst>
                </a:gridCol>
                <a:gridCol w="1271072">
                  <a:extLst>
                    <a:ext uri="{9D8B030D-6E8A-4147-A177-3AD203B41FA5}">
                      <a16:colId xmlns:a16="http://schemas.microsoft.com/office/drawing/2014/main" val="188920741"/>
                    </a:ext>
                  </a:extLst>
                </a:gridCol>
                <a:gridCol w="1382769">
                  <a:extLst>
                    <a:ext uri="{9D8B030D-6E8A-4147-A177-3AD203B41FA5}">
                      <a16:colId xmlns:a16="http://schemas.microsoft.com/office/drawing/2014/main" val="3740869447"/>
                    </a:ext>
                  </a:extLst>
                </a:gridCol>
              </a:tblGrid>
              <a:tr h="289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Monday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Tuesday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Wednesday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Thursday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Friday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0261453"/>
                  </a:ext>
                </a:extLst>
              </a:tr>
              <a:tr h="289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8-10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0514900"/>
                  </a:ext>
                </a:extLst>
              </a:tr>
              <a:tr h="5935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10-12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Statistics Lecture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Statistics Lecture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011426"/>
                  </a:ext>
                </a:extLst>
              </a:tr>
              <a:tr h="898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12-14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Programming for DS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Machine Learning Lecture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9832087"/>
                  </a:ext>
                </a:extLst>
              </a:tr>
              <a:tr h="898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14-16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Machine Learning Practical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Machine Learning Lecture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Introduction to Profile Areas Lecture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7631484"/>
                  </a:ext>
                </a:extLst>
              </a:tr>
              <a:tr h="898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16-18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Introduction to Profile Areas Seminar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1224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550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232919" y="247319"/>
            <a:ext cx="8458407" cy="162674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de-DE" sz="4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First Semester Schedule</a:t>
            </a:r>
            <a:br>
              <a:rPr sz="1800" dirty="0"/>
            </a:br>
            <a:r>
              <a:rPr lang="de-DE" sz="4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</a:t>
            </a:r>
            <a:r>
              <a:rPr lang="de-DE" sz="4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winter</a:t>
            </a:r>
            <a:r>
              <a:rPr lang="de-DE" sz="4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25/26 – November 28 – end </a:t>
            </a:r>
            <a:r>
              <a:rPr lang="de-DE" sz="4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de-DE" sz="4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de-DE" sz="4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term</a:t>
            </a:r>
            <a:r>
              <a:rPr lang="de-DE" sz="4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)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46A8F6EA-80A4-4F9A-ACBA-A5926717B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272762"/>
              </p:ext>
            </p:extLst>
          </p:nvPr>
        </p:nvGraphicFramePr>
        <p:xfrm>
          <a:off x="579422" y="2172832"/>
          <a:ext cx="7650178" cy="4010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5143">
                  <a:extLst>
                    <a:ext uri="{9D8B030D-6E8A-4147-A177-3AD203B41FA5}">
                      <a16:colId xmlns:a16="http://schemas.microsoft.com/office/drawing/2014/main" val="2471949753"/>
                    </a:ext>
                  </a:extLst>
                </a:gridCol>
                <a:gridCol w="1432823">
                  <a:extLst>
                    <a:ext uri="{9D8B030D-6E8A-4147-A177-3AD203B41FA5}">
                      <a16:colId xmlns:a16="http://schemas.microsoft.com/office/drawing/2014/main" val="1891937414"/>
                    </a:ext>
                  </a:extLst>
                </a:gridCol>
                <a:gridCol w="1432823">
                  <a:extLst>
                    <a:ext uri="{9D8B030D-6E8A-4147-A177-3AD203B41FA5}">
                      <a16:colId xmlns:a16="http://schemas.microsoft.com/office/drawing/2014/main" val="982599066"/>
                    </a:ext>
                  </a:extLst>
                </a:gridCol>
                <a:gridCol w="1317860">
                  <a:extLst>
                    <a:ext uri="{9D8B030D-6E8A-4147-A177-3AD203B41FA5}">
                      <a16:colId xmlns:a16="http://schemas.microsoft.com/office/drawing/2014/main" val="3560726709"/>
                    </a:ext>
                  </a:extLst>
                </a:gridCol>
                <a:gridCol w="1317860">
                  <a:extLst>
                    <a:ext uri="{9D8B030D-6E8A-4147-A177-3AD203B41FA5}">
                      <a16:colId xmlns:a16="http://schemas.microsoft.com/office/drawing/2014/main" val="1562421041"/>
                    </a:ext>
                  </a:extLst>
                </a:gridCol>
                <a:gridCol w="1433669">
                  <a:extLst>
                    <a:ext uri="{9D8B030D-6E8A-4147-A177-3AD203B41FA5}">
                      <a16:colId xmlns:a16="http://schemas.microsoft.com/office/drawing/2014/main" val="2378365917"/>
                    </a:ext>
                  </a:extLst>
                </a:gridCol>
              </a:tblGrid>
              <a:tr h="3560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Monday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Tuesday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Wednesday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Thursday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Friday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4650237"/>
                  </a:ext>
                </a:extLst>
              </a:tr>
              <a:tr h="3560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8-10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7989657"/>
                  </a:ext>
                </a:extLst>
              </a:tr>
              <a:tr h="730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10-12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Statistics Lecture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Statistics Lecture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9259857"/>
                  </a:ext>
                </a:extLst>
              </a:tr>
              <a:tr h="1105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12-14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Programming for DS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Machine Learning Lecture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Introduction to Profile Areas Lecture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296531"/>
                  </a:ext>
                </a:extLst>
              </a:tr>
              <a:tr h="1105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14-16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Machine Learning Practical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Machine Learning Lecture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Introduction to Profile Areas Seminar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5562465"/>
                  </a:ext>
                </a:extLst>
              </a:tr>
              <a:tr h="3560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16-18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5617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131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1" name="Rectangle 180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6" name="CustomShape 2"/>
          <p:cNvSpPr/>
          <p:nvPr/>
        </p:nvSpPr>
        <p:spPr>
          <a:xfrm>
            <a:off x="628650" y="401221"/>
            <a:ext cx="7886700" cy="13480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</a:tabLst>
            </a:pPr>
            <a:r>
              <a:rPr lang="en-US" sz="4700" b="0" strike="noStrike" kern="1200" spc="-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Today</a:t>
            </a:r>
          </a:p>
        </p:txBody>
      </p:sp>
      <p:sp>
        <p:nvSpPr>
          <p:cNvPr id="175" name="CustomShape 1"/>
          <p:cNvSpPr/>
          <p:nvPr/>
        </p:nvSpPr>
        <p:spPr>
          <a:xfrm>
            <a:off x="628650" y="2586789"/>
            <a:ext cx="7886700" cy="35901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228600" indent="-228600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600" b="0" strike="noStrike" spc="-1" dirty="0" err="1"/>
              <a:t>Organisation</a:t>
            </a:r>
            <a:endParaRPr lang="en-US" sz="3600" b="0" strike="noStrike" spc="-1" dirty="0"/>
          </a:p>
          <a:p>
            <a:pPr marL="228600" indent="-228600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600" b="0" strike="noStrike" spc="-1" dirty="0"/>
              <a:t>The Data Science Master Program</a:t>
            </a:r>
          </a:p>
          <a:p>
            <a:pPr marL="228600" indent="-228600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600" b="0" strike="noStrike" spc="-1" dirty="0"/>
              <a:t>Study regulations</a:t>
            </a:r>
          </a:p>
          <a:p>
            <a:pPr marL="228600" indent="-228600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600" spc="-1" dirty="0"/>
              <a:t>Q&amp;A</a:t>
            </a:r>
          </a:p>
          <a:p>
            <a:pPr marL="228600" indent="-228600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600" spc="-1" dirty="0"/>
              <a:t>Networking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1900" b="0" strike="noStrike" spc="-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1119031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0163BE-A6EA-771A-F870-817E759BF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05" y="1396686"/>
            <a:ext cx="2430380" cy="4064628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Online &amp; hybrid (2025)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941148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780992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5C1DB2-F6AE-07A3-480E-3FB2AFE99F6C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027614" y="1526033"/>
            <a:ext cx="4152298" cy="3935281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de-DE" sz="2400" b="1" dirty="0" err="1"/>
              <a:t>Programming</a:t>
            </a:r>
            <a:r>
              <a:rPr lang="de-DE" sz="2400" b="1" dirty="0"/>
              <a:t> </a:t>
            </a:r>
            <a:r>
              <a:rPr lang="de-DE" sz="2400" b="1" dirty="0" err="1"/>
              <a:t>for</a:t>
            </a:r>
            <a:r>
              <a:rPr lang="de-DE" sz="2400" b="1" dirty="0"/>
              <a:t> Data Science</a:t>
            </a:r>
            <a:r>
              <a:rPr lang="de-DE" sz="2400" dirty="0"/>
              <a:t>: online</a:t>
            </a:r>
          </a:p>
          <a:p>
            <a:pPr>
              <a:spcAft>
                <a:spcPts val="600"/>
              </a:spcAft>
            </a:pPr>
            <a:r>
              <a:rPr lang="de-DE" sz="2400" b="1" dirty="0" err="1"/>
              <a:t>Introduction</a:t>
            </a:r>
            <a:r>
              <a:rPr lang="de-DE" sz="2400" b="1" dirty="0"/>
              <a:t> </a:t>
            </a:r>
            <a:r>
              <a:rPr lang="de-DE" sz="2400" b="1" dirty="0" err="1"/>
              <a:t>to</a:t>
            </a:r>
            <a:r>
              <a:rPr lang="de-DE" sz="2400" b="1" dirty="0"/>
              <a:t> Profile Areas</a:t>
            </a:r>
            <a:r>
              <a:rPr lang="de-DE" sz="2400" dirty="0"/>
              <a:t>: hybrid </a:t>
            </a:r>
            <a:r>
              <a:rPr lang="de-DE" sz="2400" dirty="0" err="1"/>
              <a:t>until</a:t>
            </a:r>
            <a:r>
              <a:rPr lang="de-DE" sz="2400" dirty="0"/>
              <a:t> end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year</a:t>
            </a:r>
            <a:endParaRPr lang="de-DE" sz="2400" dirty="0"/>
          </a:p>
          <a:p>
            <a:pPr>
              <a:spcAft>
                <a:spcPts val="600"/>
              </a:spcAft>
            </a:pPr>
            <a:r>
              <a:rPr lang="de-DE" sz="2400" b="1" dirty="0" err="1"/>
              <a:t>Statistics</a:t>
            </a:r>
            <a:r>
              <a:rPr lang="de-DE" sz="2400" b="1" dirty="0"/>
              <a:t> </a:t>
            </a:r>
            <a:r>
              <a:rPr lang="de-DE" sz="2400" b="1" dirty="0" err="1"/>
              <a:t>for</a:t>
            </a:r>
            <a:r>
              <a:rPr lang="de-DE" sz="2400" b="1" dirty="0"/>
              <a:t> Data Science</a:t>
            </a:r>
            <a:r>
              <a:rPr lang="de-DE" sz="2400" dirty="0"/>
              <a:t>: remote possible; </a:t>
            </a:r>
            <a:r>
              <a:rPr lang="de-DE" sz="2400" dirty="0" err="1"/>
              <a:t>contact</a:t>
            </a:r>
            <a:r>
              <a:rPr lang="de-DE" sz="2400" dirty="0"/>
              <a:t> </a:t>
            </a:r>
            <a:r>
              <a:rPr lang="de-DE" sz="2400" dirty="0" err="1"/>
              <a:t>lecturer</a:t>
            </a:r>
            <a:endParaRPr lang="de-DE" sz="2400" dirty="0"/>
          </a:p>
          <a:p>
            <a:pPr>
              <a:spcAft>
                <a:spcPts val="600"/>
              </a:spcAft>
            </a:pPr>
            <a:r>
              <a:rPr lang="de-DE" sz="2400" b="1" dirty="0" err="1"/>
              <a:t>Machine</a:t>
            </a:r>
            <a:r>
              <a:rPr lang="de-DE" sz="2400" b="1" dirty="0"/>
              <a:t> Learning </a:t>
            </a:r>
            <a:r>
              <a:rPr lang="de-DE" sz="2400" b="1" dirty="0" err="1"/>
              <a:t>for</a:t>
            </a:r>
            <a:r>
              <a:rPr lang="de-DE" sz="2400" b="1" dirty="0"/>
              <a:t> Data Science</a:t>
            </a:r>
            <a:r>
              <a:rPr lang="de-DE" sz="2400" dirty="0"/>
              <a:t>: remote possible, </a:t>
            </a:r>
            <a:r>
              <a:rPr lang="de-DE" sz="2400" dirty="0" err="1"/>
              <a:t>however</a:t>
            </a:r>
            <a:r>
              <a:rPr lang="de-DE" sz="2400" dirty="0"/>
              <a:t>, </a:t>
            </a:r>
            <a:r>
              <a:rPr lang="de-DE" sz="2400" dirty="0" err="1"/>
              <a:t>no</a:t>
            </a:r>
            <a:r>
              <a:rPr lang="de-DE" sz="2400" dirty="0"/>
              <a:t> </a:t>
            </a:r>
            <a:r>
              <a:rPr lang="de-DE" sz="2400" dirty="0" err="1"/>
              <a:t>specialized</a:t>
            </a:r>
            <a:r>
              <a:rPr lang="de-DE" sz="2400" dirty="0"/>
              <a:t> </a:t>
            </a:r>
            <a:r>
              <a:rPr lang="de-DE" sz="2400" dirty="0" err="1"/>
              <a:t>offers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938742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1119031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178B85-4F6E-F42C-B6FB-E685CA2B0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05" y="1396686"/>
            <a:ext cx="2430380" cy="4064628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Useful links</a:t>
            </a:r>
          </a:p>
        </p:txBody>
      </p:sp>
      <p:sp>
        <p:nvSpPr>
          <p:cNvPr id="6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941148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780992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A2CE4B-DA97-4864-3F12-F9034F5E754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027614" y="1526033"/>
            <a:ext cx="4152298" cy="461993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de-DE" sz="2400" dirty="0"/>
              <a:t>Campus </a:t>
            </a:r>
            <a:r>
              <a:rPr lang="de-DE" sz="2400" dirty="0" err="1"/>
              <a:t>management</a:t>
            </a:r>
            <a:endParaRPr lang="de-DE" sz="2400" dirty="0"/>
          </a:p>
          <a:p>
            <a:pPr lvl="1">
              <a:spcAft>
                <a:spcPts val="600"/>
              </a:spcAft>
            </a:pPr>
            <a:r>
              <a:rPr lang="de-DE" sz="1800" dirty="0"/>
              <a:t>Course </a:t>
            </a:r>
            <a:r>
              <a:rPr lang="de-DE" sz="1800" dirty="0" err="1"/>
              <a:t>registration</a:t>
            </a:r>
            <a:r>
              <a:rPr lang="de-DE" sz="1800" dirty="0"/>
              <a:t>, de-registration, grades, etc.</a:t>
            </a:r>
          </a:p>
          <a:p>
            <a:pPr lvl="1">
              <a:spcAft>
                <a:spcPts val="600"/>
              </a:spcAft>
            </a:pPr>
            <a:r>
              <a:rPr lang="de-DE" sz="1800" dirty="0">
                <a:hlinkClick r:id="rId2"/>
              </a:rPr>
              <a:t>https://www.fu-berlin.de/en/sites/campusmanagement/index.html</a:t>
            </a:r>
            <a:r>
              <a:rPr lang="de-DE" sz="1800" dirty="0"/>
              <a:t> </a:t>
            </a:r>
          </a:p>
          <a:p>
            <a:pPr>
              <a:spcAft>
                <a:spcPts val="600"/>
              </a:spcAft>
            </a:pPr>
            <a:r>
              <a:rPr lang="de-DE" sz="2400" dirty="0"/>
              <a:t>Whiteboard</a:t>
            </a:r>
          </a:p>
          <a:p>
            <a:pPr lvl="1">
              <a:spcAft>
                <a:spcPts val="600"/>
              </a:spcAft>
            </a:pPr>
            <a:r>
              <a:rPr lang="de-DE" sz="1800" dirty="0"/>
              <a:t>Course </a:t>
            </a:r>
            <a:r>
              <a:rPr lang="de-DE" sz="1800" dirty="0" err="1"/>
              <a:t>materials</a:t>
            </a:r>
            <a:r>
              <a:rPr lang="de-DE" sz="1800" dirty="0"/>
              <a:t>, </a:t>
            </a:r>
            <a:r>
              <a:rPr lang="de-DE" sz="1800" dirty="0" err="1"/>
              <a:t>announcements</a:t>
            </a:r>
            <a:endParaRPr lang="de-DE" sz="1800" dirty="0"/>
          </a:p>
          <a:p>
            <a:pPr lvl="1">
              <a:spcAft>
                <a:spcPts val="600"/>
              </a:spcAft>
            </a:pPr>
            <a:r>
              <a:rPr lang="de-DE" sz="1800" dirty="0">
                <a:hlinkClick r:id="rId3"/>
              </a:rPr>
              <a:t>https://mycampus.imp.fu-berlin.de/x/VxSEhG</a:t>
            </a:r>
            <a:r>
              <a:rPr lang="de-DE" sz="1800" dirty="0"/>
              <a:t> </a:t>
            </a:r>
          </a:p>
          <a:p>
            <a:pPr>
              <a:spcAft>
                <a:spcPts val="600"/>
              </a:spcAft>
            </a:pPr>
            <a:r>
              <a:rPr lang="de-DE" sz="2000" dirty="0" err="1"/>
              <a:t>Blackboard</a:t>
            </a:r>
            <a:r>
              <a:rPr lang="de-DE" sz="2000" dirty="0"/>
              <a:t> (</a:t>
            </a:r>
            <a:r>
              <a:rPr lang="de-DE" sz="2000" dirty="0" err="1"/>
              <a:t>used</a:t>
            </a:r>
            <a:r>
              <a:rPr lang="de-DE" sz="2000" dirty="0"/>
              <a:t> by </a:t>
            </a:r>
            <a:r>
              <a:rPr lang="de-DE" sz="2000" dirty="0" err="1"/>
              <a:t>other</a:t>
            </a:r>
            <a:r>
              <a:rPr lang="de-DE" sz="2000" dirty="0"/>
              <a:t> </a:t>
            </a:r>
            <a:r>
              <a:rPr lang="de-DE" sz="2000" dirty="0" err="1"/>
              <a:t>departments</a:t>
            </a:r>
            <a:r>
              <a:rPr lang="de-DE" sz="2000" dirty="0"/>
              <a:t>)</a:t>
            </a:r>
          </a:p>
          <a:p>
            <a:pPr lvl="1">
              <a:spcAft>
                <a:spcPts val="600"/>
              </a:spcAft>
            </a:pPr>
            <a:r>
              <a:rPr lang="de-DE" sz="1800" dirty="0"/>
              <a:t>Course </a:t>
            </a:r>
            <a:r>
              <a:rPr lang="de-DE" sz="1800" dirty="0" err="1"/>
              <a:t>materials</a:t>
            </a:r>
            <a:r>
              <a:rPr lang="de-DE" sz="1800" dirty="0"/>
              <a:t>, </a:t>
            </a:r>
            <a:r>
              <a:rPr lang="de-DE" sz="1800" dirty="0" err="1"/>
              <a:t>announcements</a:t>
            </a:r>
            <a:endParaRPr lang="de-DE" sz="1800" dirty="0"/>
          </a:p>
          <a:p>
            <a:pPr lvl="1">
              <a:spcAft>
                <a:spcPts val="600"/>
              </a:spcAft>
            </a:pPr>
            <a:r>
              <a:rPr lang="de-DE" sz="1800" dirty="0">
                <a:hlinkClick r:id="rId4"/>
              </a:rPr>
              <a:t>https://fu-berlin.blackboard.com/</a:t>
            </a:r>
            <a:r>
              <a:rPr lang="de-DE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2254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261360" y="226080"/>
            <a:ext cx="7885440" cy="82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de-DE" sz="4400" b="0" strike="noStrike" spc="-1">
                <a:solidFill>
                  <a:srgbClr val="000000"/>
                </a:solidFill>
                <a:latin typeface="Calibri"/>
                <a:ea typeface="Calibri"/>
              </a:rPr>
              <a:t>Administration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78" name="Group 2"/>
          <p:cNvGrpSpPr/>
          <p:nvPr/>
        </p:nvGrpSpPr>
        <p:grpSpPr>
          <a:xfrm>
            <a:off x="542160" y="1258200"/>
            <a:ext cx="8348400" cy="4952520"/>
            <a:chOff x="542160" y="1258200"/>
            <a:chExt cx="8348400" cy="4952520"/>
          </a:xfrm>
        </p:grpSpPr>
        <p:sp>
          <p:nvSpPr>
            <p:cNvPr id="179" name="CustomShape 3"/>
            <p:cNvSpPr/>
            <p:nvPr/>
          </p:nvSpPr>
          <p:spPr>
            <a:xfrm>
              <a:off x="1744200" y="4569480"/>
              <a:ext cx="92160" cy="9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0" name="CustomShape 4"/>
            <p:cNvSpPr/>
            <p:nvPr/>
          </p:nvSpPr>
          <p:spPr>
            <a:xfrm>
              <a:off x="5187240" y="4276440"/>
              <a:ext cx="615960" cy="90000"/>
            </a:xfrm>
            <a:custGeom>
              <a:avLst/>
              <a:gdLst>
                <a:gd name="textAreaLeft" fmla="*/ 0 w 615960"/>
                <a:gd name="textAreaRight" fmla="*/ 616680 w 615960"/>
                <a:gd name="textAreaTop" fmla="*/ 0 h 90000"/>
                <a:gd name="textAreaBottom" fmla="*/ 90720 h 90000"/>
              </a:gdLst>
              <a:ahLst/>
              <a:cxnLst/>
              <a:rect l="textAreaLeft" t="textAreaTop" r="textAreaRight" b="textAreaBottom"/>
              <a:pathLst>
                <a:path w="120000" h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2600">
              <a:solidFill>
                <a:srgbClr val="599BD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1" name="CustomShape 5"/>
            <p:cNvSpPr/>
            <p:nvPr/>
          </p:nvSpPr>
          <p:spPr>
            <a:xfrm>
              <a:off x="5480280" y="4306680"/>
              <a:ext cx="29520" cy="29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14760" rIns="90000" bIns="-1476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2" name="CustomShape 6"/>
            <p:cNvSpPr/>
            <p:nvPr/>
          </p:nvSpPr>
          <p:spPr>
            <a:xfrm>
              <a:off x="1482480" y="3733920"/>
              <a:ext cx="615960" cy="586800"/>
            </a:xfrm>
            <a:custGeom>
              <a:avLst/>
              <a:gdLst>
                <a:gd name="textAreaLeft" fmla="*/ 0 w 615960"/>
                <a:gd name="textAreaRight" fmla="*/ 616680 w 615960"/>
                <a:gd name="textAreaTop" fmla="*/ 0 h 586800"/>
                <a:gd name="textAreaBottom" fmla="*/ 587520 h 586800"/>
              </a:gdLst>
              <a:ahLst/>
              <a:cxnLst/>
              <a:rect l="textAreaLeft" t="textAreaTop" r="textAreaRight" b="textAreaBottom"/>
              <a:pathLst>
                <a:path w="120000" h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12600">
              <a:solidFill>
                <a:srgbClr val="70AD47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3" name="CustomShape 7"/>
            <p:cNvSpPr/>
            <p:nvPr/>
          </p:nvSpPr>
          <p:spPr>
            <a:xfrm>
              <a:off x="1769760" y="4006440"/>
              <a:ext cx="41040" cy="41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240" rIns="90000" bIns="-324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4" name="CustomShape 8"/>
            <p:cNvSpPr/>
            <p:nvPr/>
          </p:nvSpPr>
          <p:spPr>
            <a:xfrm>
              <a:off x="5187240" y="3099960"/>
              <a:ext cx="615960" cy="90000"/>
            </a:xfrm>
            <a:custGeom>
              <a:avLst/>
              <a:gdLst>
                <a:gd name="textAreaLeft" fmla="*/ 0 w 615960"/>
                <a:gd name="textAreaRight" fmla="*/ 616680 w 615960"/>
                <a:gd name="textAreaTop" fmla="*/ 0 h 90000"/>
                <a:gd name="textAreaBottom" fmla="*/ 90720 h 90000"/>
              </a:gdLst>
              <a:ahLst/>
              <a:cxnLst/>
              <a:rect l="textAreaLeft" t="textAreaTop" r="textAreaRight" b="textAreaBottom"/>
              <a:pathLst>
                <a:path w="120000" h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2600">
              <a:solidFill>
                <a:srgbClr val="599BD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5" name="CustomShape 9"/>
            <p:cNvSpPr/>
            <p:nvPr/>
          </p:nvSpPr>
          <p:spPr>
            <a:xfrm>
              <a:off x="5480280" y="3130200"/>
              <a:ext cx="29520" cy="29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14760" rIns="90000" bIns="-1476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6" name="CustomShape 10"/>
            <p:cNvSpPr/>
            <p:nvPr/>
          </p:nvSpPr>
          <p:spPr>
            <a:xfrm>
              <a:off x="1482480" y="3145680"/>
              <a:ext cx="615960" cy="586800"/>
            </a:xfrm>
            <a:custGeom>
              <a:avLst/>
              <a:gdLst>
                <a:gd name="textAreaLeft" fmla="*/ 0 w 615960"/>
                <a:gd name="textAreaRight" fmla="*/ 616680 w 615960"/>
                <a:gd name="textAreaTop" fmla="*/ 0 h 586800"/>
                <a:gd name="textAreaBottom" fmla="*/ 587520 h 586800"/>
              </a:gdLst>
              <a:ahLst/>
              <a:cxnLst/>
              <a:rect l="textAreaLeft" t="textAreaTop" r="textAreaRight" b="textAreaBottom"/>
              <a:pathLst>
                <a:path w="120000" h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12600">
              <a:solidFill>
                <a:srgbClr val="70AD47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7" name="CustomShape 11"/>
            <p:cNvSpPr/>
            <p:nvPr/>
          </p:nvSpPr>
          <p:spPr>
            <a:xfrm>
              <a:off x="1769760" y="3418200"/>
              <a:ext cx="41040" cy="41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240" rIns="90000" bIns="-324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8" name="CustomShape 12"/>
            <p:cNvSpPr/>
            <p:nvPr/>
          </p:nvSpPr>
          <p:spPr>
            <a:xfrm>
              <a:off x="1744200" y="2804760"/>
              <a:ext cx="92160" cy="9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9" name="CustomShape 13"/>
            <p:cNvSpPr/>
            <p:nvPr/>
          </p:nvSpPr>
          <p:spPr>
            <a:xfrm rot="16200000">
              <a:off x="-1464120" y="3264480"/>
              <a:ext cx="4952520" cy="939600"/>
            </a:xfrm>
            <a:prstGeom prst="rect">
              <a:avLst/>
            </a:prstGeom>
            <a:solidFill>
              <a:schemeClr val="accent4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0" name="CustomShape 14"/>
            <p:cNvSpPr/>
            <p:nvPr/>
          </p:nvSpPr>
          <p:spPr>
            <a:xfrm rot="16200000">
              <a:off x="-1464120" y="3264480"/>
              <a:ext cx="4952520" cy="93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8880" tIns="38880" rIns="38880" bIns="38880" anchor="ctr">
              <a:noAutofit/>
            </a:bodyPr>
            <a:lstStyle/>
            <a:p>
              <a:pPr algn="ctr">
                <a:lnSpc>
                  <a:spcPct val="90000"/>
                </a:lnSpc>
                <a:tabLst>
                  <a:tab pos="0" algn="l"/>
                </a:tabLst>
              </a:pPr>
              <a:r>
                <a:rPr lang="de-DE" sz="6100" b="0" strike="noStrike" spc="-1">
                  <a:solidFill>
                    <a:srgbClr val="FFFFFF"/>
                  </a:solidFill>
                  <a:latin typeface="Calibri"/>
                  <a:ea typeface="Calibri"/>
                </a:rPr>
                <a:t>Data Science</a:t>
              </a:r>
              <a:endParaRPr lang="de-DE" sz="61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1" name="CustomShape 15"/>
            <p:cNvSpPr/>
            <p:nvPr/>
          </p:nvSpPr>
          <p:spPr>
            <a:xfrm>
              <a:off x="2099880" y="2674800"/>
              <a:ext cx="3085920" cy="939600"/>
            </a:xfrm>
            <a:prstGeom prst="rect">
              <a:avLst/>
            </a:prstGeom>
            <a:solidFill>
              <a:schemeClr val="accent6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192" name="CustomShape 16"/>
            <p:cNvSpPr/>
            <p:nvPr/>
          </p:nvSpPr>
          <p:spPr>
            <a:xfrm>
              <a:off x="2099880" y="2674800"/>
              <a:ext cx="3085920" cy="93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5120" tIns="15120" rIns="15120" bIns="15120" anchor="ctr">
              <a:noAutofit/>
            </a:bodyPr>
            <a:lstStyle/>
            <a:p>
              <a:pPr algn="ctr">
                <a:lnSpc>
                  <a:spcPct val="90000"/>
                </a:lnSpc>
                <a:tabLst>
                  <a:tab pos="0" algn="l"/>
                </a:tabLst>
              </a:pPr>
              <a:r>
                <a:rPr lang="de-DE" sz="2400" b="0" strike="noStrike" spc="-1">
                  <a:solidFill>
                    <a:srgbClr val="FFFFFF"/>
                  </a:solidFill>
                  <a:latin typeface="Calibri"/>
                  <a:ea typeface="Calibri"/>
                </a:rPr>
                <a:t>Joint Commission</a:t>
              </a:r>
              <a:endParaRPr lang="de-DE" sz="24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3" name="CustomShape 17"/>
            <p:cNvSpPr/>
            <p:nvPr/>
          </p:nvSpPr>
          <p:spPr>
            <a:xfrm>
              <a:off x="5804640" y="2674800"/>
              <a:ext cx="3085920" cy="939600"/>
            </a:xfrm>
            <a:prstGeom prst="rect">
              <a:avLst/>
            </a:prstGeom>
            <a:solidFill>
              <a:srgbClr val="0F273C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194" name="CustomShape 18"/>
            <p:cNvSpPr/>
            <p:nvPr/>
          </p:nvSpPr>
          <p:spPr>
            <a:xfrm>
              <a:off x="5804640" y="2674800"/>
              <a:ext cx="3085920" cy="93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760" tIns="14760" rIns="14760" bIns="14760" anchor="ctr">
              <a:noAutofit/>
            </a:bodyPr>
            <a:lstStyle/>
            <a:p>
              <a:pPr algn="ctr">
                <a:lnSpc>
                  <a:spcPct val="90000"/>
                </a:lnSpc>
                <a:tabLst>
                  <a:tab pos="0" algn="l"/>
                </a:tabLst>
              </a:pPr>
              <a:r>
                <a:rPr lang="de-DE" sz="2300" b="0" strike="noStrike" spc="-1">
                  <a:solidFill>
                    <a:srgbClr val="FFFFFF"/>
                  </a:solidFill>
                  <a:latin typeface="Calibri"/>
                  <a:ea typeface="Calibri"/>
                </a:rPr>
                <a:t>Head: K. Wolter</a:t>
              </a:r>
              <a:br>
                <a:rPr sz="1800"/>
              </a:br>
              <a:r>
                <a:rPr lang="de-DE" sz="2300" b="0" strike="noStrike" spc="-1">
                  <a:solidFill>
                    <a:srgbClr val="FFFFFF"/>
                  </a:solidFill>
                  <a:latin typeface="Calibri"/>
                  <a:ea typeface="Calibri"/>
                </a:rPr>
                <a:t>Deputy H.: Max v. Kleist</a:t>
              </a:r>
              <a:endParaRPr lang="de-DE" sz="23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5" name="CustomShape 19"/>
            <p:cNvSpPr/>
            <p:nvPr/>
          </p:nvSpPr>
          <p:spPr>
            <a:xfrm>
              <a:off x="2099880" y="3851280"/>
              <a:ext cx="3085920" cy="939600"/>
            </a:xfrm>
            <a:prstGeom prst="rect">
              <a:avLst/>
            </a:prstGeom>
            <a:solidFill>
              <a:schemeClr val="accent6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196" name="CustomShape 20"/>
            <p:cNvSpPr/>
            <p:nvPr/>
          </p:nvSpPr>
          <p:spPr>
            <a:xfrm>
              <a:off x="2099880" y="3851280"/>
              <a:ext cx="3085920" cy="93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5120" tIns="15120" rIns="15120" bIns="15120" anchor="ctr">
              <a:noAutofit/>
            </a:bodyPr>
            <a:lstStyle/>
            <a:p>
              <a:pPr algn="ctr">
                <a:lnSpc>
                  <a:spcPct val="90000"/>
                </a:lnSpc>
                <a:tabLst>
                  <a:tab pos="0" algn="l"/>
                </a:tabLst>
              </a:pPr>
              <a:r>
                <a:rPr lang="de-DE" sz="2400" b="0" strike="noStrike" spc="-1">
                  <a:solidFill>
                    <a:srgbClr val="FFFFFF"/>
                  </a:solidFill>
                  <a:latin typeface="Calibri"/>
                  <a:ea typeface="Calibri"/>
                </a:rPr>
                <a:t>Examination Committee</a:t>
              </a:r>
              <a:endParaRPr lang="de-DE" sz="24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7" name="CustomShape 21"/>
            <p:cNvSpPr/>
            <p:nvPr/>
          </p:nvSpPr>
          <p:spPr>
            <a:xfrm>
              <a:off x="5804640" y="3851280"/>
              <a:ext cx="3085920" cy="939600"/>
            </a:xfrm>
            <a:prstGeom prst="rect">
              <a:avLst/>
            </a:prstGeom>
            <a:solidFill>
              <a:srgbClr val="0F273C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198" name="CustomShape 22"/>
            <p:cNvSpPr/>
            <p:nvPr/>
          </p:nvSpPr>
          <p:spPr>
            <a:xfrm>
              <a:off x="5804640" y="3851280"/>
              <a:ext cx="3085920" cy="93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5120" tIns="15120" rIns="15120" bIns="15120" anchor="ctr">
              <a:noAutofit/>
            </a:bodyPr>
            <a:lstStyle/>
            <a:p>
              <a:pPr algn="ctr">
                <a:lnSpc>
                  <a:spcPct val="90000"/>
                </a:lnSpc>
                <a:tabLst>
                  <a:tab pos="0" algn="l"/>
                </a:tabLst>
              </a:pPr>
              <a:r>
                <a:rPr lang="de-DE" sz="2400" b="0" strike="noStrike" spc="-1">
                  <a:solidFill>
                    <a:srgbClr val="FFFFFF"/>
                  </a:solidFill>
                  <a:latin typeface="Calibri"/>
                  <a:ea typeface="Calibri"/>
                </a:rPr>
                <a:t>Head: Claudia Schillings</a:t>
              </a:r>
              <a:endParaRPr lang="de-DE" sz="24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27;p17"/>
          <p:cNvPicPr/>
          <p:nvPr/>
        </p:nvPicPr>
        <p:blipFill>
          <a:blip r:embed="rId2"/>
          <a:stretch/>
        </p:blipFill>
        <p:spPr>
          <a:xfrm>
            <a:off x="380880" y="152280"/>
            <a:ext cx="8317800" cy="64915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1489680" y="3850200"/>
            <a:ext cx="3264480" cy="55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de-DE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At FU you can focus on: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2057400" y="4348080"/>
            <a:ext cx="6928560" cy="159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179280" indent="-267480">
              <a:lnSpc>
                <a:spcPct val="100000"/>
              </a:lnSpc>
              <a:buClr>
                <a:srgbClr val="000000"/>
              </a:buClr>
              <a:buFont typeface="Calibri"/>
              <a:buChar char="•"/>
            </a:pPr>
            <a:r>
              <a:rPr lang="de-DE" sz="3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Data Science in </a:t>
            </a:r>
            <a:r>
              <a:rPr lang="de-DE" sz="3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de-DE" sz="3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Life Sciences  </a:t>
            </a:r>
            <a:endParaRPr lang="de-DE" sz="3000" b="0" strike="noStrike" spc="-1" dirty="0">
              <a:solidFill>
                <a:srgbClr val="000000"/>
              </a:solidFill>
              <a:latin typeface="Calibri"/>
            </a:endParaRPr>
          </a:p>
          <a:p>
            <a:pPr marL="179280" indent="-267480">
              <a:lnSpc>
                <a:spcPct val="100000"/>
              </a:lnSpc>
              <a:buClr>
                <a:srgbClr val="000000"/>
              </a:buClr>
              <a:buFont typeface="Calibri"/>
              <a:buChar char="•"/>
            </a:pPr>
            <a:r>
              <a:rPr lang="de-DE" sz="3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Data Science Technologies</a:t>
            </a:r>
            <a:endParaRPr lang="de-DE" sz="3000" b="0" strike="noStrike" spc="-1" dirty="0">
              <a:solidFill>
                <a:srgbClr val="000000"/>
              </a:solidFill>
              <a:latin typeface="Calibri"/>
            </a:endParaRPr>
          </a:p>
          <a:p>
            <a:pPr marL="179280" indent="-267480">
              <a:lnSpc>
                <a:spcPct val="115000"/>
              </a:lnSpc>
              <a:buClr>
                <a:srgbClr val="000000"/>
              </a:buClr>
              <a:buFont typeface="Calibri"/>
              <a:buChar char="•"/>
            </a:pPr>
            <a:r>
              <a:rPr lang="de-DE" sz="3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 </a:t>
            </a:r>
            <a:r>
              <a:rPr lang="de-DE" sz="3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bit</a:t>
            </a:r>
            <a:r>
              <a:rPr lang="de-DE" sz="3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de-DE" sz="3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de-DE" sz="3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de-DE" sz="3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anything</a:t>
            </a:r>
            <a:r>
              <a:rPr lang="de-DE" sz="3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de-DE" sz="3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you</a:t>
            </a:r>
            <a:r>
              <a:rPr lang="de-DE" sz="3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like</a:t>
            </a:r>
            <a:endParaRPr lang="de-DE" sz="3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2" name="Google Shape;134;p18" descr="https://upload.wikimedia.org/wikipedia/de/thumb/7/71/Fub-logo.svg/1280px-Fub-logo.svg.png"/>
          <p:cNvPicPr/>
          <p:nvPr/>
        </p:nvPicPr>
        <p:blipFill>
          <a:blip r:embed="rId2"/>
          <a:stretch/>
        </p:blipFill>
        <p:spPr>
          <a:xfrm>
            <a:off x="4851720" y="2084040"/>
            <a:ext cx="3898440" cy="1031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3" name="Google Shape;135;p18"/>
          <p:cNvPicPr/>
          <p:nvPr/>
        </p:nvPicPr>
        <p:blipFill>
          <a:blip r:embed="rId3"/>
          <a:stretch/>
        </p:blipFill>
        <p:spPr>
          <a:xfrm>
            <a:off x="232560" y="1526040"/>
            <a:ext cx="3843720" cy="2284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4" name="CustomShape 3"/>
          <p:cNvSpPr/>
          <p:nvPr/>
        </p:nvSpPr>
        <p:spPr>
          <a:xfrm>
            <a:off x="4174560" y="2220840"/>
            <a:ext cx="651240" cy="74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de-DE" sz="3600" b="0" strike="noStrike" spc="-1">
                <a:solidFill>
                  <a:srgbClr val="000000"/>
                </a:solidFill>
                <a:latin typeface="Calibri"/>
                <a:ea typeface="Calibri"/>
              </a:rPr>
              <a:t>@</a:t>
            </a:r>
            <a:endParaRPr lang="de-DE" sz="3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0" name="Rectangle 209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7107" y="220196"/>
            <a:ext cx="7066893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350" y="2099696"/>
            <a:ext cx="1456680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Arc 217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836384" y="1866059"/>
            <a:ext cx="2987899" cy="2240924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CustomShape 1"/>
          <p:cNvSpPr/>
          <p:nvPr/>
        </p:nvSpPr>
        <p:spPr>
          <a:xfrm>
            <a:off x="3028950" y="1939159"/>
            <a:ext cx="5733470" cy="27510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</a:tabLst>
            </a:pPr>
            <a:r>
              <a:rPr lang="en-US" sz="6000" b="0" strike="noStrike" kern="1200" spc="-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</a:t>
            </a:r>
            <a:b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000" b="0" strike="noStrike" kern="1200" spc="-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Data Science Master Program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628560" y="365040"/>
            <a:ext cx="7885440" cy="13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de-DE" sz="4400" b="0" strike="noStrike" spc="-1">
                <a:solidFill>
                  <a:srgbClr val="000000"/>
                </a:solidFill>
                <a:latin typeface="Calibri"/>
                <a:ea typeface="Calibri"/>
              </a:rPr>
              <a:t>The Aim of the Master Program</a:t>
            </a:r>
            <a:br>
              <a:rPr sz="1800"/>
            </a:b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(From the study regulations)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628560" y="1825560"/>
            <a:ext cx="8228880" cy="434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57200" indent="-367560" algn="just">
              <a:lnSpc>
                <a:spcPct val="100000"/>
              </a:lnSpc>
              <a:spcBef>
                <a:spcPts val="1851"/>
              </a:spcBef>
              <a:spcAft>
                <a:spcPts val="850"/>
              </a:spcAft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Graduates are familiar with the </a:t>
            </a:r>
            <a:r>
              <a:rPr lang="de-DE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essential methods </a:t>
            </a: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of modern data science and the associated </a:t>
            </a:r>
            <a:r>
              <a:rPr lang="de-DE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mathematical</a:t>
            </a: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de-DE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computer-science</a:t>
            </a: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 and </a:t>
            </a:r>
            <a:r>
              <a:rPr lang="de-DE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subject-specific</a:t>
            </a: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 fundamentals. 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457200" indent="-367560"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They are able to </a:t>
            </a:r>
            <a:r>
              <a:rPr lang="de-DE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analyse data</a:t>
            </a: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 analytical problems independently, to compare different </a:t>
            </a:r>
            <a:r>
              <a:rPr lang="de-DE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methodological approaches</a:t>
            </a: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 and to assess their </a:t>
            </a:r>
            <a:r>
              <a:rPr lang="de-DE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advantages</a:t>
            </a: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 and disadvantages. 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457200" indent="-367560"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Graduates will be able to </a:t>
            </a:r>
            <a:r>
              <a:rPr lang="de-DE" sz="2000" b="1" strike="noStrike" spc="-1">
                <a:solidFill>
                  <a:srgbClr val="C00000"/>
                </a:solidFill>
                <a:latin typeface="Calibri"/>
                <a:ea typeface="Calibri"/>
              </a:rPr>
              <a:t>formalise</a:t>
            </a: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 newly emerging data analysis problems mathematically, </a:t>
            </a:r>
            <a:r>
              <a:rPr lang="de-DE" sz="2000" b="1" strike="noStrike" spc="-1">
                <a:solidFill>
                  <a:srgbClr val="C00000"/>
                </a:solidFill>
                <a:latin typeface="Calibri"/>
                <a:ea typeface="Calibri"/>
              </a:rPr>
              <a:t>develop </a:t>
            </a: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methods to solve them, </a:t>
            </a:r>
            <a:r>
              <a:rPr lang="de-DE" sz="2000" b="1" strike="noStrike" spc="-1">
                <a:solidFill>
                  <a:srgbClr val="C00000"/>
                </a:solidFill>
                <a:latin typeface="Calibri"/>
                <a:ea typeface="Calibri"/>
              </a:rPr>
              <a:t>implement</a:t>
            </a: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 them in an application-oriented manner and </a:t>
            </a:r>
            <a:r>
              <a:rPr lang="de-DE" sz="2000" b="1" strike="noStrike" spc="-1">
                <a:solidFill>
                  <a:srgbClr val="C00000"/>
                </a:solidFill>
                <a:latin typeface="Calibri"/>
                <a:ea typeface="Calibri"/>
              </a:rPr>
              <a:t>interpret</a:t>
            </a: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 them appropriately.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628560" y="365040"/>
            <a:ext cx="7885440" cy="13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de-DE" sz="4400" b="0" strike="noStrike" spc="-1">
                <a:solidFill>
                  <a:srgbClr val="000000"/>
                </a:solidFill>
                <a:latin typeface="Calibri"/>
                <a:ea typeface="Calibri"/>
              </a:rPr>
              <a:t>More specifically...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628560" y="1825560"/>
            <a:ext cx="7885440" cy="434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The graduates are able to carry out independent research and development activities in the field of data science in a </a:t>
            </a: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Calibri"/>
              </a:rPr>
              <a:t>profile-oriented</a:t>
            </a:r>
            <a:r>
              <a:rPr lang="de-DE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 manner. 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CustomShape 3"/>
          <p:cNvSpPr/>
          <p:nvPr/>
        </p:nvSpPr>
        <p:spPr>
          <a:xfrm>
            <a:off x="1298160" y="3988440"/>
            <a:ext cx="6953040" cy="187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179280" indent="-267480">
              <a:lnSpc>
                <a:spcPct val="100000"/>
              </a:lnSpc>
              <a:buClr>
                <a:srgbClr val="000000"/>
              </a:buClr>
              <a:buFont typeface="Calibri"/>
              <a:buChar char="•"/>
            </a:pPr>
            <a:r>
              <a:rPr lang="de-DE" sz="3000" b="0" strike="noStrike" spc="-1">
                <a:solidFill>
                  <a:srgbClr val="000000"/>
                </a:solidFill>
                <a:latin typeface="Calibri"/>
                <a:ea typeface="Calibri"/>
              </a:rPr>
              <a:t>Data Science in the Life Sciences  </a:t>
            </a:r>
            <a:endParaRPr lang="de-DE" sz="3000" b="0" strike="noStrike" spc="-1">
              <a:solidFill>
                <a:srgbClr val="000000"/>
              </a:solidFill>
              <a:latin typeface="Calibri"/>
            </a:endParaRPr>
          </a:p>
          <a:p>
            <a:pPr marL="179280" indent="-267480">
              <a:lnSpc>
                <a:spcPct val="100000"/>
              </a:lnSpc>
              <a:buClr>
                <a:srgbClr val="000000"/>
              </a:buClr>
              <a:buFont typeface="Calibri"/>
              <a:buChar char="•"/>
            </a:pPr>
            <a:r>
              <a:rPr lang="de-DE" sz="3000" b="0" strike="noStrike" spc="-1">
                <a:solidFill>
                  <a:srgbClr val="000000"/>
                </a:solidFill>
                <a:latin typeface="Calibri"/>
                <a:ea typeface="Calibri"/>
              </a:rPr>
              <a:t>Data Science Technologies</a:t>
            </a:r>
            <a:endParaRPr lang="de-DE" sz="3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1308</Words>
  <Application>Microsoft Office PowerPoint</Application>
  <PresentationFormat>Bildschirmpräsentation (4:3)</PresentationFormat>
  <Paragraphs>267</Paragraphs>
  <Slides>31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31</vt:i4>
      </vt:variant>
    </vt:vector>
  </HeadingPairs>
  <TitlesOfParts>
    <vt:vector size="38" baseType="lpstr">
      <vt:lpstr>Arial</vt:lpstr>
      <vt:lpstr>Calibri</vt:lpstr>
      <vt:lpstr>Symbol</vt:lpstr>
      <vt:lpstr>Wingdings</vt:lpstr>
      <vt:lpstr>Office Theme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Selected Formalities</vt:lpstr>
      <vt:lpstr>Course Recognitions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Online &amp; hybrid (2025)</vt:lpstr>
      <vt:lpstr>Useful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Korell, Emmelie</dc:creator>
  <dc:description/>
  <cp:lastModifiedBy>bMkeZ6nGKfUpXQbC</cp:lastModifiedBy>
  <cp:revision>34</cp:revision>
  <dcterms:modified xsi:type="dcterms:W3CDTF">2025-10-09T15:50:40Z</dcterms:modified>
  <dc:language>en-US</dc:language>
</cp:coreProperties>
</file>