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6" r:id="rId3"/>
    <p:sldId id="264" r:id="rId4"/>
    <p:sldId id="258" r:id="rId5"/>
    <p:sldId id="260" r:id="rId6"/>
    <p:sldId id="261" r:id="rId7"/>
    <p:sldId id="262" r:id="rId8"/>
    <p:sldId id="277" r:id="rId9"/>
    <p:sldId id="275" r:id="rId10"/>
    <p:sldId id="268" r:id="rId11"/>
    <p:sldId id="270" r:id="rId12"/>
    <p:sldId id="272" r:id="rId13"/>
    <p:sldId id="271" r:id="rId14"/>
    <p:sldId id="276" r:id="rId15"/>
    <p:sldId id="278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4C4C4C"/>
    <a:srgbClr val="400080"/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216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EB205-A9CD-FD4A-AE09-3EF8276E2B5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44797-0B91-A742-AA2F-7850266FB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3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2F99B-F73E-8E42-83D3-CB90D07DC5EA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F79BD-2DD3-374F-BD16-D2F73010A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Associate</a:t>
            </a:r>
            <a:r>
              <a:rPr lang="en-US" baseline="0" dirty="0" smtClean="0"/>
              <a:t>d Rights for the Datasets – Reuse, Reproduce, Attribute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F79BD-2DD3-374F-BD16-D2F73010AD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B3D9-D937-7F4C-9676-F867F4B1C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4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1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3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9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B3D9-D937-7F4C-9676-F867F4B1C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2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9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C50B-408A-AB4D-A4CD-CA78A5DDF3DC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E531-DB93-C84E-9B0C-29F45BB97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2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bdul.saboor@fu-berlin.de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741349"/>
            <a:ext cx="5503334" cy="96361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  <a:latin typeface="Cambria"/>
                <a:cs typeface="Cambria"/>
              </a:rPr>
              <a:t>The Data </a:t>
            </a:r>
            <a:r>
              <a:rPr lang="en-US" sz="3600" b="1" dirty="0" smtClean="0">
                <a:solidFill>
                  <a:srgbClr val="000090"/>
                </a:solidFill>
                <a:latin typeface="Cambria"/>
                <a:cs typeface="Cambria"/>
              </a:rPr>
              <a:t>Attribution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79780" y="1918487"/>
            <a:ext cx="6678082" cy="455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800000"/>
                </a:solidFill>
                <a:latin typeface="Cambria"/>
                <a:cs typeface="Cambria"/>
              </a:rPr>
              <a:t>Abdul </a:t>
            </a:r>
            <a:r>
              <a:rPr lang="en-US" sz="2000" b="1" i="1" dirty="0">
                <a:solidFill>
                  <a:srgbClr val="800000"/>
                </a:solidFill>
                <a:latin typeface="Cambria"/>
                <a:cs typeface="Cambria"/>
              </a:rPr>
              <a:t>Saboor</a:t>
            </a:r>
            <a:br>
              <a:rPr lang="en-US" sz="2000" b="1" i="1" dirty="0">
                <a:solidFill>
                  <a:srgbClr val="800000"/>
                </a:solidFill>
                <a:latin typeface="Cambria"/>
                <a:cs typeface="Cambria"/>
              </a:rPr>
            </a:br>
            <a:r>
              <a:rPr lang="en-US" b="1" dirty="0" smtClean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lang="en-US" b="1" dirty="0" smtClean="0">
                <a:solidFill>
                  <a:srgbClr val="800000"/>
                </a:solidFill>
                <a:latin typeface="Cambria"/>
                <a:cs typeface="Cambria"/>
              </a:rPr>
              <a:t>PhD Research </a:t>
            </a:r>
            <a:r>
              <a:rPr lang="en-US" b="1" dirty="0" smtClean="0">
                <a:solidFill>
                  <a:srgbClr val="800000"/>
                </a:solidFill>
                <a:latin typeface="Cambria"/>
                <a:cs typeface="Cambria"/>
              </a:rPr>
              <a:t>Student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  <a:hlinkClick r:id="rId2"/>
              </a:rPr>
              <a:t>abdul.saboor</a:t>
            </a:r>
            <a:r>
              <a:rPr lang="en-US" b="1" dirty="0">
                <a:solidFill>
                  <a:srgbClr val="000000"/>
                </a:solidFill>
                <a:latin typeface="Cambria"/>
                <a:cs typeface="Cambria"/>
                <a:hlinkClick r:id="rId2"/>
              </a:rPr>
              <a:t>@fu-</a:t>
            </a:r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  <a:hlinkClick r:id="rId2"/>
              </a:rPr>
              <a:t>berlin.de</a:t>
            </a:r>
            <a:endParaRPr lang="en-US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ctr"/>
            <a:endParaRPr lang="en-US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ctr"/>
            <a:endParaRPr lang="en-US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ctr"/>
            <a:endParaRPr lang="en-US" b="1" dirty="0" smtClean="0">
              <a:solidFill>
                <a:schemeClr val="tx2"/>
              </a:solidFill>
              <a:latin typeface="Cambria"/>
              <a:cs typeface="Cambria"/>
            </a:endParaRPr>
          </a:p>
          <a:p>
            <a:pPr algn="ctr"/>
            <a:endParaRPr lang="en-US" b="1" dirty="0">
              <a:solidFill>
                <a:schemeClr val="tx2"/>
              </a:solidFill>
              <a:latin typeface="Cambria"/>
              <a:cs typeface="Cambria"/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Model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Base Development and </a:t>
            </a:r>
            <a:br>
              <a:rPr lang="en-US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</a:b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Software Quality Assurance </a:t>
            </a:r>
            <a:endParaRPr lang="en-US" b="1" dirty="0" smtClean="0">
              <a:solidFill>
                <a:schemeClr val="bg2">
                  <a:lumMod val="10000"/>
                </a:schemeClr>
              </a:solidFill>
              <a:latin typeface="Cambria"/>
              <a:cs typeface="Cambria"/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Research Group</a:t>
            </a: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  <a:latin typeface="Cambria"/>
              <a:cs typeface="Cambria"/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  <a:latin typeface="Cambria"/>
              <a:cs typeface="Cambria"/>
            </a:endParaRP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Freie University Berlin</a:t>
            </a: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Takustr.9, Berlin,</a:t>
            </a: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Germany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434" y="412220"/>
            <a:ext cx="1637733" cy="1577447"/>
          </a:xfrm>
          <a:prstGeom prst="ellipse">
            <a:avLst/>
          </a:prstGeom>
          <a:solidFill>
            <a:schemeClr val="bg1">
              <a:lumMod val="95000"/>
              <a:alpha val="30000"/>
            </a:schemeClr>
          </a:solidFill>
        </p:spPr>
      </p:pic>
      <p:sp>
        <p:nvSpPr>
          <p:cNvPr id="2" name="Rectangle 1"/>
          <p:cNvSpPr/>
          <p:nvPr/>
        </p:nvSpPr>
        <p:spPr>
          <a:xfrm>
            <a:off x="4876800" y="5246568"/>
            <a:ext cx="3907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2</a:t>
            </a:r>
            <a:r>
              <a:rPr lang="en-US" b="1" baseline="30000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nd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 International Open Data Dialog</a:t>
            </a:r>
          </a:p>
          <a:p>
            <a:pPr algn="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Berlin, Germany</a:t>
            </a:r>
          </a:p>
          <a:p>
            <a:pPr algn="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November 19</a:t>
            </a:r>
            <a:r>
              <a:rPr lang="en-US" b="1" baseline="30000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th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> 2013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4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The Attribution Model for Open Data (TAMOD) - 1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6371167"/>
            <a:ext cx="9154160" cy="48683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Techniques for Data Attribution	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9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751416"/>
            <a:ext cx="6339840" cy="561975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7" name="Oval 6"/>
          <p:cNvSpPr/>
          <p:nvPr/>
        </p:nvSpPr>
        <p:spPr>
          <a:xfrm rot="20821340">
            <a:off x="1192798" y="932041"/>
            <a:ext cx="2489200" cy="1618811"/>
          </a:xfrm>
          <a:prstGeom prst="ellipse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  <a:latin typeface="Cambria"/>
                <a:cs typeface="Cambria"/>
              </a:rPr>
              <a:t>1</a:t>
            </a:r>
            <a:endParaRPr lang="en-US" sz="16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9" name="Oval 8"/>
          <p:cNvSpPr/>
          <p:nvPr/>
        </p:nvSpPr>
        <p:spPr>
          <a:xfrm rot="213674">
            <a:off x="3691331" y="930438"/>
            <a:ext cx="4484217" cy="133505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  <a:latin typeface="Cambria"/>
                <a:cs typeface="Cambria"/>
              </a:rPr>
              <a:t>2</a:t>
            </a:r>
            <a:endParaRPr lang="en-US" sz="16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11" name="Oval 10"/>
          <p:cNvSpPr/>
          <p:nvPr/>
        </p:nvSpPr>
        <p:spPr>
          <a:xfrm rot="20251823">
            <a:off x="1097351" y="2417857"/>
            <a:ext cx="2952340" cy="1422400"/>
          </a:xfrm>
          <a:prstGeom prst="ellipse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  <a:latin typeface="Cambria"/>
                <a:cs typeface="Cambria"/>
              </a:rPr>
              <a:t>3</a:t>
            </a:r>
            <a:endParaRPr lang="en-US" sz="16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56480" y="2265680"/>
            <a:ext cx="3190240" cy="1087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  <a:latin typeface="Cambria"/>
                <a:cs typeface="Cambria"/>
              </a:rPr>
              <a:t>4</a:t>
            </a:r>
            <a:endParaRPr lang="en-US" sz="16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70670" y="4209896"/>
            <a:ext cx="6786369" cy="145938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  <a:latin typeface="Cambria"/>
                <a:cs typeface="Cambria"/>
              </a:rPr>
              <a:t>5</a:t>
            </a:r>
            <a:endParaRPr lang="en-US" sz="16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  <p:sp>
        <p:nvSpPr>
          <p:cNvPr id="15" name="Oval 14"/>
          <p:cNvSpPr/>
          <p:nvPr/>
        </p:nvSpPr>
        <p:spPr>
          <a:xfrm rot="21204220">
            <a:off x="4881744" y="3320727"/>
            <a:ext cx="3644116" cy="124314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3366FF"/>
                </a:solidFill>
                <a:latin typeface="Cambria"/>
                <a:cs typeface="Cambria"/>
              </a:rPr>
              <a:t>6</a:t>
            </a:r>
            <a:endParaRPr lang="en-US" sz="1600" b="1" dirty="0">
              <a:solidFill>
                <a:srgbClr val="3366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4565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Techniques for Data Attribution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71167"/>
            <a:ext cx="9154160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Levels of Modification for Micro-Data Attribution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10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824" y="2267196"/>
            <a:ext cx="7869508" cy="858452"/>
          </a:xfrm>
          <a:prstGeom prst="rect">
            <a:avLst/>
          </a:prstGeom>
          <a:solidFill>
            <a:srgbClr val="3366FF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dirty="0">
              <a:solidFill>
                <a:schemeClr val="bg1"/>
              </a:solidFill>
              <a:latin typeface="Cambria"/>
              <a:cs typeface="Cambria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2 – Direct </a:t>
            </a:r>
            <a:r>
              <a:rPr lang="en-US" b="1" dirty="0">
                <a:solidFill>
                  <a:srgbClr val="000000"/>
                </a:solidFill>
                <a:latin typeface="Cambria"/>
                <a:cs typeface="Cambria"/>
              </a:rPr>
              <a:t>Attribution or Micro-Data Attribution</a:t>
            </a:r>
            <a:r>
              <a:rPr lang="en-US" b="1" dirty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lang="en-US" b="1" dirty="0">
                <a:latin typeface="Cambria"/>
                <a:cs typeface="Cambria"/>
              </a:rPr>
              <a:t>– </a:t>
            </a:r>
            <a:r>
              <a:rPr lang="en-US" sz="1600" b="1" dirty="0" smtClean="0">
                <a:latin typeface="Cambria"/>
                <a:cs typeface="Cambria"/>
              </a:rPr>
              <a:t>It </a:t>
            </a:r>
            <a:r>
              <a:rPr lang="en-US" sz="1600" b="1" dirty="0">
                <a:latin typeface="Cambria"/>
                <a:cs typeface="Cambria"/>
              </a:rPr>
              <a:t>is used to make </a:t>
            </a:r>
            <a:r>
              <a:rPr lang="en-US" sz="1600" b="1" dirty="0" smtClean="0">
                <a:latin typeface="Cambria"/>
                <a:cs typeface="Cambria"/>
              </a:rPr>
              <a:t>the data </a:t>
            </a:r>
            <a:r>
              <a:rPr lang="en-US" sz="1600" b="1" dirty="0">
                <a:latin typeface="Cambria"/>
                <a:cs typeface="Cambria"/>
              </a:rPr>
              <a:t>attribution process efficient</a:t>
            </a:r>
          </a:p>
          <a:p>
            <a:endParaRPr lang="en-US" sz="1600" b="1" dirty="0"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824" y="3137519"/>
            <a:ext cx="735913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charset="2"/>
              <a:buChar char="ü"/>
            </a:pPr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823" y="4099003"/>
            <a:ext cx="735913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charset="2"/>
              <a:buChar char="ü"/>
            </a:pPr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824" y="5060487"/>
            <a:ext cx="735913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charset="2"/>
              <a:buChar char="ü"/>
            </a:pPr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88737" y="3137519"/>
            <a:ext cx="7133595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chemeClr val="tx1"/>
                </a:solidFill>
                <a:latin typeface="Cambria"/>
                <a:cs typeface="Cambria"/>
              </a:rPr>
              <a:t>Crediting/Acknowledging the Authors/Creators of Dataset(s) into a more compact way in order to make the process more manageable, efficient and consistent for building/establishing </a:t>
            </a:r>
            <a:r>
              <a:rPr lang="en-US" sz="1600" b="1" dirty="0" smtClean="0">
                <a:solidFill>
                  <a:schemeClr val="tx1"/>
                </a:solidFill>
                <a:latin typeface="Cambria"/>
                <a:cs typeface="Cambria"/>
              </a:rPr>
              <a:t>relationship.</a:t>
            </a:r>
            <a:endParaRPr lang="en-US" sz="16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88737" y="4099003"/>
            <a:ext cx="7133595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Exclude the Organization or its department personnel whose role don’t fit for the role of data Creator or Compiler.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88736" y="5060487"/>
            <a:ext cx="7133595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Unique Identifiers are used for both Contributors and Contribution to reduce/compress the irrelevant entities or least important entities, a table can be used for supplementary 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data.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2823" y="1170538"/>
            <a:ext cx="7869508" cy="858452"/>
          </a:xfrm>
          <a:prstGeom prst="rect">
            <a:avLst/>
          </a:prstGeom>
          <a:solidFill>
            <a:srgbClr val="3366FF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dirty="0">
              <a:solidFill>
                <a:schemeClr val="bg1"/>
              </a:solidFill>
              <a:latin typeface="Cambria"/>
              <a:cs typeface="Cambria"/>
            </a:endParaRPr>
          </a:p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1 – Descriptive </a:t>
            </a:r>
            <a:r>
              <a:rPr lang="en-US" b="1" dirty="0">
                <a:solidFill>
                  <a:srgbClr val="000000"/>
                </a:solidFill>
                <a:latin typeface="Cambria"/>
                <a:cs typeface="Cambria"/>
              </a:rPr>
              <a:t>Attribution or </a:t>
            </a:r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Indirect-Data Attribution</a:t>
            </a:r>
            <a:r>
              <a:rPr lang="en-US" b="1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lang="en-US" b="1" dirty="0">
                <a:latin typeface="Cambria"/>
                <a:cs typeface="Cambria"/>
              </a:rPr>
              <a:t>– </a:t>
            </a:r>
            <a:r>
              <a:rPr lang="en-US" sz="1600" b="1" dirty="0" smtClean="0">
                <a:latin typeface="Cambria"/>
                <a:cs typeface="Cambria"/>
              </a:rPr>
              <a:t>It </a:t>
            </a:r>
            <a:r>
              <a:rPr lang="en-US" sz="1600" b="1" dirty="0">
                <a:latin typeface="Cambria"/>
                <a:cs typeface="Cambria"/>
              </a:rPr>
              <a:t>is used to </a:t>
            </a:r>
            <a:r>
              <a:rPr lang="en-US" sz="1600" b="1" dirty="0" smtClean="0">
                <a:latin typeface="Cambria"/>
                <a:cs typeface="Cambria"/>
              </a:rPr>
              <a:t>record all kinds of modifications and certain operations that are performed by Data Accessor/User on the dataset(s).</a:t>
            </a:r>
            <a:endParaRPr lang="en-US" sz="1600" b="1" dirty="0">
              <a:latin typeface="Cambria"/>
              <a:cs typeface="Cambria"/>
            </a:endParaRPr>
          </a:p>
          <a:p>
            <a:endParaRPr lang="en-US" sz="1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4358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1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Level of Data Modifications For Micro Data Attribution 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71167"/>
            <a:ext cx="9154160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Attribution Model for Open Data (TAMOD) – 2 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11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2825" y="1471904"/>
            <a:ext cx="7869508" cy="866524"/>
          </a:xfrm>
          <a:prstGeom prst="rect">
            <a:avLst/>
          </a:prstGeom>
          <a:solidFill>
            <a:srgbClr val="3366FF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1"/>
                </a:solidFill>
                <a:latin typeface="Cambria"/>
                <a:cs typeface="Cambria"/>
              </a:rPr>
              <a:t>Different Levels of Modification that needs to be consider in order to implement the Micro-Data Attribution Technique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652825" y="2362168"/>
            <a:ext cx="2080215" cy="949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Low Level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825" y="3335522"/>
            <a:ext cx="2080216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Intermediate Level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826" y="4308876"/>
            <a:ext cx="2080216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"/>
                <a:cs typeface="Cambria"/>
              </a:rPr>
              <a:t>Higher Level</a:t>
            </a:r>
            <a:endParaRPr lang="en-US" sz="16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33042" y="2362168"/>
            <a:ext cx="5789291" cy="949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Basic modification in dataset or its fields that doesn’t impact on the health of dataset.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33042" y="3335522"/>
            <a:ext cx="5789291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Modify some data or data fields, enter some new data and description. Consider the level of impact on data health.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33041" y="4308876"/>
            <a:ext cx="5789291" cy="949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Perform major changes in dataset or data attributes, and modifying the definition of data.</a:t>
            </a:r>
          </a:p>
        </p:txBody>
      </p:sp>
    </p:spTree>
    <p:extLst>
      <p:ext uri="{BB962C8B-B14F-4D97-AF65-F5344CB8AC3E}">
        <p14:creationId xmlns:p14="http://schemas.microsoft.com/office/powerpoint/2010/main" val="36269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The Attribution Model for Open Data (TAMOD) - </a:t>
            </a:r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2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6371167"/>
            <a:ext cx="9154160" cy="48683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Mechanism for Data Attribution 		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12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751416"/>
            <a:ext cx="6715718" cy="561975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Oval 4"/>
          <p:cNvSpPr/>
          <p:nvPr/>
        </p:nvSpPr>
        <p:spPr>
          <a:xfrm rot="765122">
            <a:off x="745388" y="3940427"/>
            <a:ext cx="5091812" cy="2454362"/>
          </a:xfrm>
          <a:prstGeom prst="ellipse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3366FF"/>
                </a:solidFill>
              </a:rPr>
              <a:t>1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544570">
            <a:off x="4956279" y="4140076"/>
            <a:ext cx="3380091" cy="1942677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3366FF"/>
                </a:solidFill>
              </a:rPr>
              <a:t>2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45283" y="2733040"/>
            <a:ext cx="2265597" cy="1496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3366FF"/>
                </a:solidFill>
              </a:rPr>
              <a:t>3</a:t>
            </a:r>
            <a:endParaRPr lang="en-US" sz="1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The Mechanism for Source Data Attribution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71167"/>
            <a:ext cx="9154160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Attribution-Aware  Data Querying	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13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5913" y="1281979"/>
            <a:ext cx="7643986" cy="871955"/>
          </a:xfrm>
          <a:prstGeom prst="roundRect">
            <a:avLst>
              <a:gd name="adj" fmla="val 728"/>
            </a:avLst>
          </a:prstGeom>
          <a:solidFill>
            <a:srgbClr val="3366FF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dirty="0">
              <a:solidFill>
                <a:schemeClr val="bg1"/>
              </a:solidFill>
              <a:latin typeface="Cambria"/>
              <a:cs typeface="Cambria"/>
            </a:endParaRPr>
          </a:p>
          <a:p>
            <a:r>
              <a:rPr lang="en-US" b="1" dirty="0" smtClean="0">
                <a:latin typeface="Cambria"/>
                <a:cs typeface="Cambria"/>
              </a:rPr>
              <a:t>Main features to define the Mechanism for the Source Data Attribution</a:t>
            </a:r>
            <a:endParaRPr lang="en-US" b="1" dirty="0">
              <a:latin typeface="Cambria"/>
              <a:cs typeface="Cambria"/>
            </a:endParaRPr>
          </a:p>
          <a:p>
            <a:endParaRPr lang="en-US" sz="1600" b="1" dirty="0">
              <a:latin typeface="Cambria"/>
              <a:cs typeface="Cambria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5913" y="2165879"/>
            <a:ext cx="670525" cy="585286"/>
          </a:xfrm>
          <a:prstGeom prst="roundRect">
            <a:avLst>
              <a:gd name="adj" fmla="val 34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charset="2"/>
              <a:buChar char="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5913" y="2751165"/>
            <a:ext cx="670525" cy="5852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charset="2"/>
              <a:buChar char="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35913" y="3336451"/>
            <a:ext cx="670525" cy="585286"/>
          </a:xfrm>
          <a:prstGeom prst="roundRect">
            <a:avLst>
              <a:gd name="adj" fmla="val 34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charset="2"/>
              <a:buChar char="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19848" y="2165879"/>
            <a:ext cx="6960051" cy="5852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Apply </a:t>
            </a:r>
            <a:r>
              <a:rPr lang="en-US" sz="1600" b="1" dirty="0" smtClean="0">
                <a:solidFill>
                  <a:srgbClr val="000090"/>
                </a:solidFill>
                <a:latin typeface="Cambria"/>
                <a:cs typeface="Cambria"/>
              </a:rPr>
              <a:t>Checksum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for every dataset or each version of dataset such as SHA-1, SHA-2, etc.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19848" y="2751165"/>
            <a:ext cx="6960051" cy="585286"/>
          </a:xfrm>
          <a:prstGeom prst="roundRect">
            <a:avLst>
              <a:gd name="adj" fmla="val 34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Apply </a:t>
            </a:r>
            <a:r>
              <a:rPr lang="en-US" sz="1600" b="1" dirty="0">
                <a:solidFill>
                  <a:srgbClr val="000090"/>
                </a:solidFill>
                <a:latin typeface="Cambria"/>
                <a:cs typeface="Cambria"/>
              </a:rPr>
              <a:t>Digital Signatures </a:t>
            </a: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for RDF datasets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419848" y="3336451"/>
            <a:ext cx="6960051" cy="585286"/>
          </a:xfrm>
          <a:prstGeom prst="roundRect">
            <a:avLst>
              <a:gd name="adj" fmla="val 34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90"/>
                </a:solidFill>
                <a:latin typeface="Cambria"/>
                <a:cs typeface="Cambria"/>
              </a:rPr>
              <a:t>Signature verification </a:t>
            </a: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for RDF dataset(s)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02243" y="3933607"/>
            <a:ext cx="6277656" cy="5852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Integrity Assurance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02243" y="4530764"/>
            <a:ext cx="6277656" cy="585286"/>
          </a:xfrm>
          <a:prstGeom prst="roundRect">
            <a:avLst>
              <a:gd name="adj" fmla="val 238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Result Verification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35913" y="5127920"/>
            <a:ext cx="670525" cy="5852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charset="2"/>
              <a:buChar char="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19848" y="5127920"/>
            <a:ext cx="6960051" cy="585286"/>
          </a:xfrm>
          <a:prstGeom prst="roundRect">
            <a:avLst>
              <a:gd name="adj" fmla="val 238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The attribution elements for </a:t>
            </a:r>
            <a:r>
              <a:rPr lang="en-US" sz="1600" b="1" dirty="0">
                <a:solidFill>
                  <a:srgbClr val="000090"/>
                </a:solidFill>
                <a:latin typeface="Cambria"/>
                <a:cs typeface="Cambria"/>
              </a:rPr>
              <a:t>Public Key </a:t>
            </a: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is to describe the creation date, modification/expiry date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35913" y="3933607"/>
            <a:ext cx="1352920" cy="585287"/>
            <a:chOff x="735913" y="3921737"/>
            <a:chExt cx="1352920" cy="585287"/>
          </a:xfrm>
        </p:grpSpPr>
        <p:sp>
          <p:nvSpPr>
            <p:cNvPr id="10" name="Rounded Rectangle 9"/>
            <p:cNvSpPr/>
            <p:nvPr/>
          </p:nvSpPr>
          <p:spPr>
            <a:xfrm>
              <a:off x="735913" y="3921737"/>
              <a:ext cx="670525" cy="585286"/>
            </a:xfrm>
            <a:prstGeom prst="roundRect">
              <a:avLst>
                <a:gd name="adj" fmla="val 341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418308" y="3921738"/>
              <a:ext cx="670525" cy="585286"/>
            </a:xfrm>
            <a:prstGeom prst="roundRect">
              <a:avLst>
                <a:gd name="adj" fmla="val 341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Wingdings" charset="2"/>
                <a:buChar char="Ø"/>
              </a:pP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5913" y="4530763"/>
            <a:ext cx="1352920" cy="585287"/>
            <a:chOff x="735913" y="4507023"/>
            <a:chExt cx="1352920" cy="585287"/>
          </a:xfrm>
        </p:grpSpPr>
        <p:sp>
          <p:nvSpPr>
            <p:cNvPr id="11" name="Rounded Rectangle 10"/>
            <p:cNvSpPr/>
            <p:nvPr/>
          </p:nvSpPr>
          <p:spPr>
            <a:xfrm>
              <a:off x="735913" y="4507024"/>
              <a:ext cx="670525" cy="58528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19848" y="4507023"/>
              <a:ext cx="668985" cy="585286"/>
            </a:xfrm>
            <a:prstGeom prst="roundRect">
              <a:avLst>
                <a:gd name="adj" fmla="val 341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Wingdings" charset="2"/>
                <a:buChar char="Ø"/>
              </a:pP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81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Attribution-Aware Data Querying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6371167"/>
            <a:ext cx="9154160" cy="48683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Conclusion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		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14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8480" y="1280583"/>
            <a:ext cx="8077200" cy="457199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r>
              <a:rPr lang="en-US" sz="2000" b="1" dirty="0" smtClean="0">
                <a:latin typeface="Cambria"/>
                <a:cs typeface="Cambria"/>
              </a:rPr>
              <a:t>Data feeds are associated with certain attribution metadata such as data source, data creator/publisher, creation/publication date, modified date, data version, etc.  </a:t>
            </a:r>
          </a:p>
          <a:p>
            <a:pPr algn="just"/>
            <a:endParaRPr lang="en-US" sz="20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r>
              <a:rPr lang="en-US" sz="2000" b="1" dirty="0" smtClean="0">
                <a:latin typeface="Cambria"/>
                <a:cs typeface="Cambria"/>
              </a:rPr>
              <a:t>Attribution-aware data querying taking this concept into the consideration of data attribution implemented by some Govt. Institutes or Organizations, and how they are handling the system of Data Attribution?.</a:t>
            </a:r>
          </a:p>
          <a:p>
            <a:pPr marL="342900" indent="-342900" algn="just">
              <a:buFont typeface="Wingdings" charset="2"/>
              <a:buChar char=""/>
            </a:pPr>
            <a:endParaRPr lang="en-US" sz="2000" b="1" dirty="0" smtClean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r>
              <a:rPr lang="en-US" sz="2000" b="1" dirty="0" smtClean="0">
                <a:solidFill>
                  <a:srgbClr val="000090"/>
                </a:solidFill>
                <a:latin typeface="Cambria"/>
                <a:cs typeface="Cambria"/>
              </a:rPr>
              <a:t>LIVE DEMO –</a:t>
            </a:r>
            <a:r>
              <a:rPr lang="en-US" sz="2000" b="1" dirty="0" smtClean="0">
                <a:latin typeface="Cambria"/>
                <a:cs typeface="Cambria"/>
              </a:rPr>
              <a:t> Some </a:t>
            </a:r>
            <a:r>
              <a:rPr lang="en-US" sz="2000" b="1" dirty="0" smtClean="0">
                <a:solidFill>
                  <a:srgbClr val="000090"/>
                </a:solidFill>
                <a:latin typeface="Cambria"/>
                <a:cs typeface="Cambria"/>
              </a:rPr>
              <a:t>Govt. Datasets</a:t>
            </a:r>
            <a:r>
              <a:rPr lang="en-US" sz="2000" b="1" dirty="0" smtClean="0">
                <a:latin typeface="Cambria"/>
                <a:cs typeface="Cambria"/>
              </a:rPr>
              <a:t> </a:t>
            </a:r>
            <a:r>
              <a:rPr lang="en-US" sz="2000" b="1" dirty="0" smtClean="0">
                <a:solidFill>
                  <a:srgbClr val="000090"/>
                </a:solidFill>
                <a:latin typeface="Cambria"/>
                <a:cs typeface="Cambria"/>
              </a:rPr>
              <a:t>Concrete Results </a:t>
            </a:r>
            <a:r>
              <a:rPr lang="en-US" sz="2000" b="1" dirty="0" smtClean="0">
                <a:latin typeface="Cambria"/>
                <a:cs typeface="Cambria"/>
              </a:rPr>
              <a:t>that are obtained through </a:t>
            </a:r>
            <a:r>
              <a:rPr lang="en-US" sz="2000" b="1" dirty="0" smtClean="0">
                <a:solidFill>
                  <a:srgbClr val="000090"/>
                </a:solidFill>
                <a:latin typeface="Cambria"/>
                <a:cs typeface="Cambria"/>
              </a:rPr>
              <a:t>SPARQL Queries Execution </a:t>
            </a:r>
            <a:r>
              <a:rPr lang="en-US" sz="2000" b="1" dirty="0" smtClean="0">
                <a:latin typeface="Cambria"/>
                <a:cs typeface="Cambria"/>
              </a:rPr>
              <a:t>for analyzing data attribution process management. </a:t>
            </a:r>
            <a:endParaRPr lang="en-US" sz="20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endParaRPr lang="en-US" sz="2000" b="1" dirty="0" smtClean="0">
              <a:latin typeface="Cambria"/>
              <a:cs typeface="Cambria"/>
            </a:endParaRPr>
          </a:p>
          <a:p>
            <a:pPr algn="just"/>
            <a:endParaRPr lang="en-US" sz="2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7222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Conclusion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6371167"/>
            <a:ext cx="9154160" cy="48683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			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15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9082" y="1280583"/>
            <a:ext cx="7736417" cy="457199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r>
              <a:rPr lang="en-US" sz="2000" b="1" dirty="0" smtClean="0">
                <a:latin typeface="Cambria"/>
                <a:cs typeface="Cambria"/>
              </a:rPr>
              <a:t>The Data Attribution model describes the life-cycle of datasets such as Creating Link Data, Include Metadata Information, Data Access and Data Attribution Process.  </a:t>
            </a:r>
          </a:p>
          <a:p>
            <a:pPr algn="just"/>
            <a:endParaRPr lang="en-US" sz="20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r>
              <a:rPr lang="en-US" sz="2000" b="1" dirty="0" smtClean="0">
                <a:latin typeface="Cambria"/>
                <a:cs typeface="Cambria"/>
              </a:rPr>
              <a:t>For making the Attribution more efficient it has to analyzed the level of modification that are performed on datasets.</a:t>
            </a:r>
          </a:p>
          <a:p>
            <a:pPr marL="342900" indent="-342900" algn="just">
              <a:buFont typeface="Wingdings" charset="2"/>
              <a:buChar char=""/>
            </a:pPr>
            <a:endParaRPr lang="en-US" sz="2000" b="1" dirty="0" smtClean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r>
              <a:rPr lang="en-US" sz="2000" b="1" dirty="0" smtClean="0">
                <a:latin typeface="Cambria"/>
                <a:cs typeface="Cambria"/>
              </a:rPr>
              <a:t>Micro-Data Attribution techniques is used to make the data Attribution more efficient. </a:t>
            </a:r>
            <a:endParaRPr lang="en-US" sz="20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endParaRPr lang="en-US" sz="2000" b="1" dirty="0" smtClean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"/>
            </a:pPr>
            <a:r>
              <a:rPr lang="en-US" sz="2000" b="1" dirty="0" smtClean="0">
                <a:latin typeface="Cambria"/>
                <a:cs typeface="Cambria"/>
              </a:rPr>
              <a:t>Data </a:t>
            </a:r>
            <a:r>
              <a:rPr lang="en-US" sz="2000" b="1" dirty="0">
                <a:latin typeface="Cambria"/>
                <a:cs typeface="Cambria"/>
              </a:rPr>
              <a:t>Attribution mechanism maintain the Quality and Integrity of Datasets, previous works can be verified and reused.</a:t>
            </a:r>
          </a:p>
          <a:p>
            <a:pPr algn="just"/>
            <a:endParaRPr lang="en-US" sz="2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3516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2915" y="890560"/>
            <a:ext cx="6043083" cy="9636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  <a:latin typeface="Cambria"/>
                <a:cs typeface="Cambria"/>
              </a:rPr>
              <a:t>Thanks for paying attention!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079500" y="3038204"/>
            <a:ext cx="66780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800000"/>
                </a:solidFill>
                <a:latin typeface="Cambria"/>
                <a:cs typeface="Cambria"/>
              </a:rPr>
              <a:t>Any Questions, Please?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mbria"/>
                <a:cs typeface="Cambria"/>
              </a:rPr>
            </a:b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3188" y="5888407"/>
            <a:ext cx="115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End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2054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325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Main Contents for the Presentation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71167"/>
            <a:ext cx="9154325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				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1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59417" y="1407583"/>
            <a:ext cx="6858000" cy="40005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buFont typeface="Wingdings" charset="2"/>
              <a:buChar char="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The Data Attribution</a:t>
            </a:r>
          </a:p>
          <a:p>
            <a:pPr marL="342900" indent="-342900" algn="l">
              <a:lnSpc>
                <a:spcPct val="150000"/>
              </a:lnSpc>
              <a:buFont typeface="Wingdings" charset="2"/>
              <a:buChar char="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The Applications/Use of Attribution</a:t>
            </a:r>
          </a:p>
          <a:p>
            <a:pPr marL="342900" indent="-342900" algn="l">
              <a:lnSpc>
                <a:spcPct val="150000"/>
              </a:lnSpc>
              <a:buFont typeface="Wingdings" charset="2"/>
              <a:buChar char=""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 The Attribution Model Scope</a:t>
            </a:r>
          </a:p>
          <a:p>
            <a:pPr marL="342900" indent="-342900" algn="l">
              <a:lnSpc>
                <a:spcPct val="150000"/>
              </a:lnSpc>
              <a:buFont typeface="Wingdings" charset="2"/>
              <a:buChar char=""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 The Attribution Model for Open Data</a:t>
            </a:r>
          </a:p>
          <a:p>
            <a:pPr marL="342900" indent="-342900" algn="l">
              <a:lnSpc>
                <a:spcPct val="150000"/>
              </a:lnSpc>
              <a:buFont typeface="Wingdings" charset="2"/>
              <a:buChar char="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Techniques for Data Attribution </a:t>
            </a:r>
          </a:p>
          <a:p>
            <a:pPr marL="342900" indent="-342900" algn="l">
              <a:lnSpc>
                <a:spcPct val="150000"/>
              </a:lnSpc>
              <a:buFont typeface="Wingdings" charset="2"/>
              <a:buChar char="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The Mechanism for Data Attribution 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/>
              <a:cs typeface="Cambria"/>
            </a:endParaRPr>
          </a:p>
          <a:p>
            <a:pPr marL="342900" indent="-342900" algn="l">
              <a:lnSpc>
                <a:spcPct val="150000"/>
              </a:lnSpc>
              <a:buFont typeface="Wingdings" charset="2"/>
              <a:buChar char="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cs typeface="Cambria"/>
              </a:rPr>
              <a:t>  Conclusion</a:t>
            </a:r>
          </a:p>
          <a:p>
            <a:pPr marL="342900" indent="-342900" algn="l">
              <a:buFont typeface="Wingdings" charset="2"/>
              <a:buChar char="²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942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325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Why Data Attribution?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71167"/>
            <a:ext cx="9154325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Data Attribution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2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  <a:p>
            <a:pPr algn="l"/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83159" y="1682750"/>
            <a:ext cx="3746501" cy="709083"/>
          </a:xfrm>
          <a:prstGeom prst="roundRect">
            <a:avLst>
              <a:gd name="adj" fmla="val 10696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32523"/>
                </a:solidFill>
                <a:latin typeface="Cambria"/>
                <a:cs typeface="Cambria"/>
              </a:rPr>
              <a:t>Problem Statement for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Data Attribution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3159" y="2444751"/>
            <a:ext cx="3746501" cy="2741083"/>
          </a:xfrm>
          <a:prstGeom prst="roundRect">
            <a:avLst>
              <a:gd name="adj" fmla="val 31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Develop an efficient infrastructure that make this possible to </a:t>
            </a:r>
            <a:r>
              <a:rPr lang="en-US" sz="1600" b="1" dirty="0" smtClean="0">
                <a:solidFill>
                  <a:srgbClr val="000090"/>
                </a:solidFill>
                <a:latin typeface="Cambria"/>
                <a:cs typeface="Cambria"/>
              </a:rPr>
              <a:t>verify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 the </a:t>
            </a:r>
            <a:r>
              <a:rPr lang="en-US" sz="1600" b="1" dirty="0" smtClean="0">
                <a:solidFill>
                  <a:srgbClr val="000090"/>
                </a:solidFill>
                <a:latin typeface="Cambria"/>
                <a:cs typeface="Cambria"/>
              </a:rPr>
              <a:t>source of Dataset(s)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. The </a:t>
            </a: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platform 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allows to manage the </a:t>
            </a: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life-cycle of an 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dataset(s) </a:t>
            </a:r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its creation, modification and expiration into the </a:t>
            </a: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system and platform should allows to trace the origin of each dataset and visualize graphically.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7833" y="1682750"/>
            <a:ext cx="3666067" cy="709083"/>
          </a:xfrm>
          <a:prstGeom prst="roundRect">
            <a:avLst>
              <a:gd name="adj" fmla="val 10696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ambria"/>
                <a:cs typeface="Cambria"/>
              </a:rPr>
              <a:t>Invented Solution for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Data Attribution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7833" y="2444751"/>
            <a:ext cx="3666067" cy="2741083"/>
          </a:xfrm>
          <a:prstGeom prst="roundRect">
            <a:avLst>
              <a:gd name="adj" fmla="val 31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charset="2"/>
              <a:buChar char="ü"/>
            </a:pP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Developed a model TAMOD (The Attribution Model for Open Data) and introduced a model theory to support the solution. </a:t>
            </a:r>
          </a:p>
          <a:p>
            <a:pPr algn="just"/>
            <a:endParaRPr lang="en-US" sz="1600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285750" indent="-285750" algn="just">
              <a:buFont typeface="Wingdings" charset="2"/>
              <a:buChar char="ü"/>
            </a:pP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Techniques are used to define the model process and efficiency. </a:t>
            </a:r>
          </a:p>
          <a:p>
            <a:pPr algn="just"/>
            <a:endParaRPr lang="en-US" sz="1600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285750" indent="-285750" algn="just">
              <a:buFont typeface="Wingdings" charset="2"/>
              <a:buChar char="ü"/>
            </a:pPr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Mechanism is defined in order to implement and test the model approach. 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4249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325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What is Data Attribution?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71167"/>
            <a:ext cx="9154325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Data Attribution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3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9082" y="1280583"/>
            <a:ext cx="7736417" cy="457199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charset="2"/>
              <a:buChar char=""/>
            </a:pPr>
            <a:r>
              <a:rPr lang="en-US" sz="2000" b="1" dirty="0" smtClean="0">
                <a:latin typeface="Cambria"/>
                <a:cs typeface="Cambria"/>
              </a:rPr>
              <a:t>The “Attribution” is to give credit or to acknowledge the Author/Creator of some Data while using that data for some purposes.</a:t>
            </a:r>
          </a:p>
          <a:p>
            <a:pPr marL="342900" indent="-342900" algn="just">
              <a:buFont typeface="Wingdings" charset="2"/>
              <a:buChar char=""/>
            </a:pPr>
            <a:endParaRPr lang="en-US" sz="2000" b="1" dirty="0" smtClean="0">
              <a:latin typeface="Cambria"/>
              <a:cs typeface="Cambria"/>
            </a:endParaRPr>
          </a:p>
          <a:p>
            <a:pPr algn="just"/>
            <a:endParaRPr lang="en-US" sz="20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"/>
            </a:pPr>
            <a:r>
              <a:rPr lang="en-US" sz="2000" b="1" dirty="0" smtClean="0">
                <a:latin typeface="Cambria"/>
                <a:cs typeface="Cambria"/>
              </a:rPr>
              <a:t>The act of Attribution is defined as to establish a relationship/link to the data which operates from one artifact to another artifact (the Creator and the User of that data). Keeping </a:t>
            </a:r>
            <a:r>
              <a:rPr lang="en-US" sz="2000" b="1" dirty="0">
                <a:latin typeface="Cambria"/>
                <a:cs typeface="Cambria"/>
              </a:rPr>
              <a:t>the track record of data from beginning to end. </a:t>
            </a:r>
          </a:p>
          <a:p>
            <a:pPr algn="just"/>
            <a:endParaRPr lang="en-US" sz="2000" b="1" dirty="0" smtClean="0">
              <a:latin typeface="Cambria"/>
              <a:cs typeface="Cambria"/>
            </a:endParaRPr>
          </a:p>
          <a:p>
            <a:pPr algn="just"/>
            <a:endParaRPr lang="en-US" sz="2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3184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325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What is Data Attribution?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71167"/>
            <a:ext cx="9154325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Applications/Use of Data Attribution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4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7418" y="1153584"/>
            <a:ext cx="8170332" cy="83608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b="1" dirty="0" smtClean="0">
                <a:latin typeface="Cambria"/>
                <a:cs typeface="Cambria"/>
              </a:rPr>
              <a:t>Data Attribution is mainly used for acknowledging the Data Creator(s) and indicating the availability of Data 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13833" y="2286000"/>
            <a:ext cx="1629834" cy="740833"/>
          </a:xfrm>
          <a:prstGeom prst="roundRect">
            <a:avLst>
              <a:gd name="adj" fmla="val 10953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Crediting Author(s)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0" y="2286000"/>
            <a:ext cx="6392334" cy="740833"/>
          </a:xfrm>
          <a:prstGeom prst="roundRect">
            <a:avLst>
              <a:gd name="adj" fmla="val 109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It has to be ensured that the Credit is given to those authors who created that data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3833" y="3183466"/>
            <a:ext cx="1629834" cy="740833"/>
          </a:xfrm>
          <a:prstGeom prst="roundRect">
            <a:avLst>
              <a:gd name="adj" fmla="val 9524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Granularity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0" y="3183466"/>
            <a:ext cx="6392334" cy="740833"/>
          </a:xfrm>
          <a:prstGeom prst="roundRect">
            <a:avLst>
              <a:gd name="adj" fmla="val 109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It refers to the attributes or features that the datasets contain.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3833" y="4070350"/>
            <a:ext cx="1629834" cy="740833"/>
          </a:xfrm>
          <a:prstGeom prst="roundRect">
            <a:avLst>
              <a:gd name="adj" fmla="val 10953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Versions of Dataset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0" y="4070350"/>
            <a:ext cx="6392334" cy="740833"/>
          </a:xfrm>
          <a:prstGeom prst="roundRect">
            <a:avLst>
              <a:gd name="adj" fmla="val 5238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The dataset(s) which are regularly updated that needs to be attributed against its each newer version.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3833" y="4965662"/>
            <a:ext cx="1629834" cy="740833"/>
          </a:xfrm>
          <a:prstGeom prst="roundRect">
            <a:avLst>
              <a:gd name="adj" fmla="val 10953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Location of the Dataset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0" y="4965662"/>
            <a:ext cx="6392334" cy="740833"/>
          </a:xfrm>
          <a:prstGeom prst="roundRect">
            <a:avLst>
              <a:gd name="adj" fmla="val 8095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Cambria"/>
                <a:cs typeface="Cambria"/>
              </a:rPr>
              <a:t>It refers to the persistent link which actually refers to the dataset(s) such as Digital Object Identifier, Deep Links. </a:t>
            </a:r>
            <a:endParaRPr lang="en-US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9585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325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The Applications/Use of Data Attribution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371167"/>
            <a:ext cx="9154325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Applications/Use of Data Attribution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5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6750" y="1217086"/>
            <a:ext cx="7672917" cy="486833"/>
          </a:xfrm>
          <a:prstGeom prst="roundRect">
            <a:avLst>
              <a:gd name="adj" fmla="val 1449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Data Quality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66750" y="1714503"/>
            <a:ext cx="7672917" cy="719666"/>
          </a:xfrm>
          <a:prstGeom prst="roundRect">
            <a:avLst>
              <a:gd name="adj" fmla="val 5758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"/>
                <a:cs typeface="Cambria"/>
              </a:rPr>
              <a:t>All mandatory elements of Data Attribution must be filled out for each dataset in order to ensure the completeness and correctness of every single dataset.  </a:t>
            </a:r>
            <a:endParaRPr lang="en-US" sz="16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6750" y="2851146"/>
            <a:ext cx="7672917" cy="486833"/>
          </a:xfrm>
          <a:prstGeom prst="roundRect">
            <a:avLst>
              <a:gd name="adj" fmla="val 1449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Data Relevance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66750" y="3348563"/>
            <a:ext cx="7672917" cy="719666"/>
          </a:xfrm>
          <a:prstGeom prst="roundRect">
            <a:avLst>
              <a:gd name="adj" fmla="val 5758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It is analyzed that the metadata information is exactly according to the submitted dataset(s), e.g. various attributes and description of data fields.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66750" y="4523310"/>
            <a:ext cx="7672917" cy="486833"/>
          </a:xfrm>
          <a:prstGeom prst="roundRect">
            <a:avLst>
              <a:gd name="adj" fmla="val 1449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Data Trustworthiness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66750" y="5010567"/>
            <a:ext cx="7672917" cy="719666"/>
          </a:xfrm>
          <a:prstGeom prst="roundRect">
            <a:avLst>
              <a:gd name="adj" fmla="val 5758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Evaluate the Quality criteria such as data quality (check the ratio of blank nodes), perform tests to measure the correctness (codes) and efficiency on datasets.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0612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The Applications/Use of Data Attribution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71167"/>
            <a:ext cx="9154160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Attribution Model Scope 			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6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6750" y="2778660"/>
            <a:ext cx="7672917" cy="486833"/>
          </a:xfrm>
          <a:prstGeom prst="roundRect">
            <a:avLst>
              <a:gd name="adj" fmla="val 1449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ambria"/>
                <a:cs typeface="Cambria"/>
              </a:rPr>
              <a:t>Intellectual Property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6750" y="3276077"/>
            <a:ext cx="7672917" cy="916524"/>
          </a:xfrm>
          <a:prstGeom prst="roundRect">
            <a:avLst>
              <a:gd name="adj" fmla="val 5758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Cambria"/>
                <a:cs typeface="Cambria"/>
              </a:rPr>
              <a:t>Establish the Rights and Ownerships for the dataset(s). Three points: What rights are associated?, Who Owns the datasets?, How open are the dataset(s)?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66750" y="4533460"/>
            <a:ext cx="7672917" cy="486833"/>
          </a:xfrm>
          <a:prstGeom prst="roundRect">
            <a:avLst>
              <a:gd name="adj" fmla="val 1449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Informational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6750" y="5020717"/>
            <a:ext cx="7672917" cy="922873"/>
          </a:xfrm>
          <a:prstGeom prst="roundRect">
            <a:avLst>
              <a:gd name="adj" fmla="val 5758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Discover and reuse the datasets, understanding or analyzing what work has done before, and how a subject changing over the period of time (History and Transformational Stages).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6750" y="1055690"/>
            <a:ext cx="7672917" cy="486833"/>
          </a:xfrm>
          <a:prstGeom prst="roundRect">
            <a:avLst>
              <a:gd name="adj" fmla="val 1449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mbria"/>
                <a:cs typeface="Cambria"/>
              </a:rPr>
              <a:t>Data Provenance</a:t>
            </a:r>
            <a:endParaRPr lang="en-US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66750" y="1542947"/>
            <a:ext cx="7672917" cy="922873"/>
          </a:xfrm>
          <a:prstGeom prst="roundRect">
            <a:avLst>
              <a:gd name="adj" fmla="val 5758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Track the history of datasets so that the origin/source of datasets can be traced and also various transformational stages of datasets.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9581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2" grpId="0" animBg="1"/>
      <p:bldP spid="13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160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The Attribution Model Scope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71167"/>
            <a:ext cx="9154160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TAMOD Classifies Nodes into Five Parts	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	</a:t>
            </a:r>
            <a:r>
              <a:rPr lang="en-US" sz="1600" b="1" dirty="0">
                <a:solidFill>
                  <a:srgbClr val="0000FF"/>
                </a:solidFill>
                <a:latin typeface="Cambria"/>
                <a:cs typeface="Cambria"/>
              </a:rPr>
              <a:t>7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09082" y="1280583"/>
            <a:ext cx="7736417" cy="457199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charset="2"/>
              <a:buChar char=""/>
            </a:pPr>
            <a:r>
              <a:rPr lang="en-US" sz="1800" b="1" dirty="0" smtClean="0">
                <a:latin typeface="Cambria"/>
                <a:cs typeface="Cambria"/>
              </a:rPr>
              <a:t>To manage the attribution data in the platform for keeping complete track record for the shared datasets through attribution model.</a:t>
            </a:r>
          </a:p>
          <a:p>
            <a:pPr marL="342900" indent="-342900" algn="just">
              <a:buFont typeface="Wingdings" charset="2"/>
              <a:buChar char=""/>
            </a:pPr>
            <a:endParaRPr lang="en-US" sz="1800" b="1" dirty="0" smtClean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"/>
            </a:pPr>
            <a:r>
              <a:rPr lang="en-US" sz="1800" b="1" dirty="0" smtClean="0">
                <a:latin typeface="Cambria"/>
                <a:cs typeface="Cambria"/>
              </a:rPr>
              <a:t>To define the model in a precise and efficient way so that it can manage the datasets transformation process during the life-cycle of dataset. </a:t>
            </a:r>
          </a:p>
          <a:p>
            <a:pPr marL="342900" indent="-342900" algn="just">
              <a:buFont typeface="Wingdings" charset="2"/>
              <a:buChar char=""/>
            </a:pPr>
            <a:endParaRPr lang="en-US" sz="18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"/>
            </a:pPr>
            <a:r>
              <a:rPr lang="en-US" sz="1800" b="1" dirty="0" smtClean="0">
                <a:latin typeface="Cambria"/>
                <a:cs typeface="Cambria"/>
              </a:rPr>
              <a:t>To support all kinds of representations of attribution during the process from one artifact to another artifact.</a:t>
            </a:r>
          </a:p>
          <a:p>
            <a:pPr marL="342900" indent="-342900" algn="just">
              <a:buFont typeface="Wingdings" charset="2"/>
              <a:buChar char=""/>
            </a:pPr>
            <a:endParaRPr lang="en-US" sz="18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"/>
            </a:pPr>
            <a:r>
              <a:rPr lang="en-US" sz="1800" b="1" dirty="0" smtClean="0">
                <a:latin typeface="Cambria"/>
                <a:cs typeface="Cambria"/>
              </a:rPr>
              <a:t>To allow developers to operate, build and share tools that can be integrated with the model. </a:t>
            </a:r>
          </a:p>
          <a:p>
            <a:pPr marL="342900" indent="-342900" algn="just">
              <a:buFont typeface="Wingdings" charset="2"/>
              <a:buChar char=""/>
            </a:pPr>
            <a:endParaRPr lang="en-US" sz="1800" b="1" dirty="0">
              <a:latin typeface="Cambria"/>
              <a:cs typeface="Cambria"/>
            </a:endParaRPr>
          </a:p>
          <a:p>
            <a:pPr marL="342900" indent="-342900" algn="just">
              <a:buFont typeface="Wingdings" charset="2"/>
              <a:buChar char=""/>
            </a:pPr>
            <a:r>
              <a:rPr lang="en-US" sz="1800" b="1" dirty="0" smtClean="0">
                <a:latin typeface="Cambria"/>
                <a:cs typeface="Cambria"/>
              </a:rPr>
              <a:t>To define the core set of rules that can express the valid interfaces for attribution data and workflow process with graphs.</a:t>
            </a:r>
            <a:endParaRPr lang="en-US" sz="2000" b="1" dirty="0" smtClean="0">
              <a:latin typeface="Cambria"/>
              <a:cs typeface="Cambria"/>
            </a:endParaRPr>
          </a:p>
          <a:p>
            <a:pPr algn="just"/>
            <a:endParaRPr lang="en-US" sz="2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557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54325" cy="751417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mbria"/>
                <a:cs typeface="Cambria"/>
              </a:rPr>
              <a:t>Model Theory - TAMOD Classifies Nodes into Five Parts</a:t>
            </a:r>
            <a:endParaRPr lang="en-US" sz="24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8659" y="1378440"/>
            <a:ext cx="2635257" cy="435982"/>
          </a:xfrm>
          <a:prstGeom prst="roundRect">
            <a:avLst>
              <a:gd name="adj" fmla="val 10696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Cambria"/>
                <a:cs typeface="Cambria"/>
              </a:rPr>
              <a:t>Artifact</a:t>
            </a:r>
            <a:endParaRPr lang="en-US" b="1" dirty="0">
              <a:solidFill>
                <a:srgbClr val="000090"/>
              </a:solidFill>
              <a:latin typeface="Cambria"/>
              <a:cs typeface="Cambri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8659" y="1873240"/>
            <a:ext cx="2635257" cy="1396999"/>
          </a:xfrm>
          <a:prstGeom prst="roundRect">
            <a:avLst>
              <a:gd name="adj" fmla="val 31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A fixed value Dataset which represent an Entity in a given State.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-1" y="6371167"/>
            <a:ext cx="9154325" cy="486833"/>
          </a:xfrm>
          <a:solidFill>
            <a:schemeClr val="bg1">
              <a:lumMod val="8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rgbClr val="000090"/>
                </a:solidFill>
                <a:latin typeface="Helvetica"/>
                <a:cs typeface="Helvetica"/>
              </a:rPr>
              <a:t>	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The Attribution Model for Open Data (TAMOD) – 1  </a:t>
            </a:r>
            <a:r>
              <a:rPr lang="en-US" sz="1400" b="1" dirty="0" smtClean="0">
                <a:solidFill>
                  <a:srgbClr val="0000FF"/>
                </a:solidFill>
                <a:latin typeface="Cambria"/>
                <a:cs typeface="Cambria"/>
              </a:rPr>
              <a:t>										</a:t>
            </a:r>
            <a:r>
              <a:rPr lang="en-US" sz="1600" b="1" dirty="0" smtClean="0">
                <a:solidFill>
                  <a:srgbClr val="0000FF"/>
                </a:solidFill>
                <a:latin typeface="Cambria"/>
                <a:cs typeface="Cambria"/>
              </a:rPr>
              <a:t>8</a:t>
            </a:r>
            <a:endParaRPr lang="en-US" sz="16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74477" y="1378440"/>
            <a:ext cx="2635257" cy="435982"/>
          </a:xfrm>
          <a:prstGeom prst="roundRect">
            <a:avLst>
              <a:gd name="adj" fmla="val 10696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Cambria"/>
                <a:cs typeface="Cambria"/>
              </a:rPr>
              <a:t>Metadata</a:t>
            </a:r>
            <a:endParaRPr lang="en-US" b="1" dirty="0">
              <a:solidFill>
                <a:srgbClr val="000090"/>
              </a:solidFill>
              <a:latin typeface="Cambria"/>
              <a:cs typeface="Cambria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74477" y="1873240"/>
            <a:ext cx="2635257" cy="1396999"/>
          </a:xfrm>
          <a:prstGeom prst="roundRect">
            <a:avLst>
              <a:gd name="adj" fmla="val 31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A description about the dataset, its elements and representation format.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84892" y="1378440"/>
            <a:ext cx="2635257" cy="435982"/>
          </a:xfrm>
          <a:prstGeom prst="roundRect">
            <a:avLst>
              <a:gd name="adj" fmla="val 10696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Cambria"/>
                <a:cs typeface="Cambria"/>
              </a:rPr>
              <a:t>Actions</a:t>
            </a:r>
            <a:endParaRPr lang="en-US" b="1" dirty="0">
              <a:solidFill>
                <a:srgbClr val="000090"/>
              </a:solidFill>
              <a:latin typeface="Cambria"/>
              <a:cs typeface="Cambri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84892" y="1873240"/>
            <a:ext cx="2635257" cy="1396999"/>
          </a:xfrm>
          <a:prstGeom prst="roundRect">
            <a:avLst>
              <a:gd name="adj" fmla="val 31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Types of Operation that are performed on various dataset(s).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97044" y="3763924"/>
            <a:ext cx="2635257" cy="435982"/>
          </a:xfrm>
          <a:prstGeom prst="roundRect">
            <a:avLst>
              <a:gd name="adj" fmla="val 10696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Cambria"/>
                <a:cs typeface="Cambria"/>
              </a:rPr>
              <a:t>Workflow/Process</a:t>
            </a:r>
            <a:endParaRPr lang="en-US" b="1" dirty="0">
              <a:solidFill>
                <a:srgbClr val="000090"/>
              </a:solidFill>
              <a:latin typeface="Cambria"/>
              <a:cs typeface="Cambria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97044" y="4258724"/>
            <a:ext cx="2635257" cy="1396999"/>
          </a:xfrm>
          <a:prstGeom prst="roundRect">
            <a:avLst>
              <a:gd name="adj" fmla="val 31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Performed on an artifact in order to create another artifact.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07459" y="3763924"/>
            <a:ext cx="2635257" cy="435982"/>
          </a:xfrm>
          <a:prstGeom prst="roundRect">
            <a:avLst>
              <a:gd name="adj" fmla="val 10696"/>
            </a:avLst>
          </a:prstGeom>
          <a:solidFill>
            <a:schemeClr val="bg1">
              <a:lumMod val="9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Cambria"/>
                <a:cs typeface="Cambria"/>
              </a:rPr>
              <a:t>Agents</a:t>
            </a:r>
            <a:endParaRPr lang="en-US" b="1" dirty="0">
              <a:solidFill>
                <a:srgbClr val="000090"/>
              </a:solidFill>
              <a:latin typeface="Cambria"/>
              <a:cs typeface="Cambria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07459" y="4258724"/>
            <a:ext cx="2635257" cy="1396999"/>
          </a:xfrm>
          <a:prstGeom prst="roundRect">
            <a:avLst>
              <a:gd name="adj" fmla="val 3153"/>
            </a:avLst>
          </a:prstGeom>
          <a:solidFill>
            <a:schemeClr val="bg1">
              <a:lumMod val="85000"/>
            </a:schemeClr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Cambria"/>
                <a:cs typeface="Cambria"/>
              </a:rPr>
              <a:t>Indicate Entities that are controlling the processes such as Data Steward, Platform Administrator, Data Accessor.</a:t>
            </a:r>
            <a:endParaRPr lang="en-US" sz="16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8366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1320</Words>
  <Application>Microsoft Macintosh PowerPoint</Application>
  <PresentationFormat>On-screen Show (4:3)</PresentationFormat>
  <Paragraphs>181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Data Attribution</vt:lpstr>
      <vt:lpstr>Main Contents for the Presentation</vt:lpstr>
      <vt:lpstr>Why Data Attribution?</vt:lpstr>
      <vt:lpstr>What is Data Attribution?</vt:lpstr>
      <vt:lpstr>What is Data Attribution?</vt:lpstr>
      <vt:lpstr>The Applications/Use of Data Attribution</vt:lpstr>
      <vt:lpstr>The Applications/Use of Data Attribution</vt:lpstr>
      <vt:lpstr>The Attribution Model Scope</vt:lpstr>
      <vt:lpstr>Model Theory - TAMOD Classifies Nodes into Five Parts</vt:lpstr>
      <vt:lpstr>The Attribution Model for Open Data (TAMOD) - 1</vt:lpstr>
      <vt:lpstr>Techniques for Data Attribution</vt:lpstr>
      <vt:lpstr>Level of Data Modifications For Micro Data Attribution </vt:lpstr>
      <vt:lpstr>The Attribution Model for Open Data (TAMOD) - 2</vt:lpstr>
      <vt:lpstr>The Mechanism for Source Data Attribution</vt:lpstr>
      <vt:lpstr>Attribution-Aware Data Querying</vt:lpstr>
      <vt:lpstr>Conclusion</vt:lpstr>
      <vt:lpstr>Thanks for paying attention!</vt:lpstr>
    </vt:vector>
  </TitlesOfParts>
  <Company>Freie University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</dc:title>
  <dc:creator>Saboor, Abdul</dc:creator>
  <cp:lastModifiedBy>Saboor, Abdul</cp:lastModifiedBy>
  <cp:revision>189</cp:revision>
  <dcterms:created xsi:type="dcterms:W3CDTF">2013-10-31T17:16:25Z</dcterms:created>
  <dcterms:modified xsi:type="dcterms:W3CDTF">2013-11-21T15:57:09Z</dcterms:modified>
</cp:coreProperties>
</file>